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304" r:id="rId4"/>
    <p:sldId id="305" r:id="rId5"/>
    <p:sldId id="289" r:id="rId6"/>
    <p:sldId id="258" r:id="rId7"/>
    <p:sldId id="306" r:id="rId8"/>
    <p:sldId id="260" r:id="rId9"/>
    <p:sldId id="261" r:id="rId10"/>
    <p:sldId id="262" r:id="rId11"/>
    <p:sldId id="263" r:id="rId12"/>
    <p:sldId id="264" r:id="rId13"/>
    <p:sldId id="265" r:id="rId14"/>
    <p:sldId id="281" r:id="rId15"/>
    <p:sldId id="282" r:id="rId16"/>
    <p:sldId id="302" r:id="rId17"/>
    <p:sldId id="283" r:id="rId18"/>
    <p:sldId id="308" r:id="rId19"/>
    <p:sldId id="267" r:id="rId20"/>
    <p:sldId id="268" r:id="rId21"/>
    <p:sldId id="292" r:id="rId22"/>
    <p:sldId id="270" r:id="rId23"/>
    <p:sldId id="284" r:id="rId24"/>
    <p:sldId id="285" r:id="rId25"/>
    <p:sldId id="286" r:id="rId26"/>
    <p:sldId id="287" r:id="rId27"/>
    <p:sldId id="269" r:id="rId28"/>
    <p:sldId id="271" r:id="rId29"/>
    <p:sldId id="273" r:id="rId30"/>
    <p:sldId id="288" r:id="rId31"/>
    <p:sldId id="318" r:id="rId32"/>
    <p:sldId id="319" r:id="rId33"/>
    <p:sldId id="309" r:id="rId34"/>
    <p:sldId id="301" r:id="rId35"/>
    <p:sldId id="300" r:id="rId36"/>
    <p:sldId id="311" r:id="rId37"/>
    <p:sldId id="276" r:id="rId38"/>
    <p:sldId id="303" r:id="rId39"/>
    <p:sldId id="277" r:id="rId40"/>
    <p:sldId id="293" r:id="rId41"/>
    <p:sldId id="294" r:id="rId42"/>
    <p:sldId id="310" r:id="rId43"/>
    <p:sldId id="278" r:id="rId44"/>
    <p:sldId id="316" r:id="rId45"/>
    <p:sldId id="317" r:id="rId46"/>
    <p:sldId id="295" r:id="rId47"/>
    <p:sldId id="296" r:id="rId48"/>
    <p:sldId id="297" r:id="rId49"/>
    <p:sldId id="298" r:id="rId50"/>
    <p:sldId id="320" r:id="rId51"/>
    <p:sldId id="313" r:id="rId52"/>
    <p:sldId id="299" r:id="rId5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FFFFFF"/>
    <a:srgbClr val="000000"/>
    <a:srgbClr val="0000FF"/>
    <a:srgbClr val="FEE9AC"/>
    <a:srgbClr val="CCE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all%202012\102\Book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all%202012\102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CAN</c:v>
                </c:pt>
                <c:pt idx="1">
                  <c:v>USA</c:v>
                </c:pt>
                <c:pt idx="2">
                  <c:v>EGY</c:v>
                </c:pt>
                <c:pt idx="3">
                  <c:v>NTH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32</c:v>
                </c:pt>
                <c:pt idx="2">
                  <c:v>80</c:v>
                </c:pt>
                <c:pt idx="3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32320"/>
        <c:axId val="24233856"/>
      </c:barChart>
      <c:catAx>
        <c:axId val="24232320"/>
        <c:scaling>
          <c:orientation val="minMax"/>
        </c:scaling>
        <c:delete val="0"/>
        <c:axPos val="l"/>
        <c:majorTickMark val="out"/>
        <c:minorTickMark val="none"/>
        <c:tickLblPos val="nextTo"/>
        <c:crossAx val="24233856"/>
        <c:crosses val="autoZero"/>
        <c:auto val="1"/>
        <c:lblAlgn val="ctr"/>
        <c:lblOffset val="100"/>
        <c:noMultiLvlLbl val="0"/>
      </c:catAx>
      <c:valAx>
        <c:axId val="242338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232320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phy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CAN</c:v>
                </c:pt>
                <c:pt idx="1">
                  <c:v>USA</c:v>
                </c:pt>
                <c:pt idx="2">
                  <c:v>EGY</c:v>
                </c:pt>
                <c:pt idx="3">
                  <c:v>NTH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65</c:v>
                </c:pt>
                <c:pt idx="1">
                  <c:v>175</c:v>
                </c:pt>
                <c:pt idx="2" formatCode="#,##0">
                  <c:v>2296</c:v>
                </c:pt>
                <c:pt idx="3" formatCode="#,##0">
                  <c:v>1748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61056"/>
        <c:axId val="24062592"/>
      </c:barChart>
      <c:catAx>
        <c:axId val="24061056"/>
        <c:scaling>
          <c:orientation val="minMax"/>
        </c:scaling>
        <c:delete val="0"/>
        <c:axPos val="l"/>
        <c:majorTickMark val="out"/>
        <c:minorTickMark val="none"/>
        <c:tickLblPos val="nextTo"/>
        <c:crossAx val="24062592"/>
        <c:crosses val="autoZero"/>
        <c:auto val="1"/>
        <c:lblAlgn val="ctr"/>
        <c:lblOffset val="100"/>
        <c:noMultiLvlLbl val="0"/>
      </c:catAx>
      <c:valAx>
        <c:axId val="240625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061056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farm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CAN</c:v>
                </c:pt>
                <c:pt idx="1">
                  <c:v>USA</c:v>
                </c:pt>
                <c:pt idx="2">
                  <c:v>EGY</c:v>
                </c:pt>
                <c:pt idx="3">
                  <c:v>NTH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251</c:v>
                </c:pt>
                <c:pt idx="3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78208"/>
        <c:axId val="24079744"/>
      </c:barChart>
      <c:catAx>
        <c:axId val="24078208"/>
        <c:scaling>
          <c:orientation val="minMax"/>
        </c:scaling>
        <c:delete val="0"/>
        <c:axPos val="l"/>
        <c:majorTickMark val="out"/>
        <c:minorTickMark val="none"/>
        <c:tickLblPos val="nextTo"/>
        <c:crossAx val="24079744"/>
        <c:crosses val="autoZero"/>
        <c:auto val="1"/>
        <c:lblAlgn val="ctr"/>
        <c:lblOffset val="100"/>
        <c:noMultiLvlLbl val="0"/>
      </c:catAx>
      <c:valAx>
        <c:axId val="240797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07820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3A310D-54A6-4CCE-B551-87293D2C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1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256CCD3C-017E-48B3-9C03-A7627122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6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6CCD3C-017E-48B3-9C03-A7627122BB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4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 flipV="1">
            <a:off x="0" y="0"/>
            <a:ext cx="9144000" cy="6858000"/>
            <a:chOff x="0" y="0"/>
            <a:chExt cx="5760" cy="432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hidden">
            <a:xfrm>
              <a:off x="288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hidden">
            <a:xfrm>
              <a:off x="576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hidden">
            <a:xfrm>
              <a:off x="864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hidden">
            <a:xfrm>
              <a:off x="1152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hidden">
            <a:xfrm>
              <a:off x="1440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hidden">
            <a:xfrm>
              <a:off x="1728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hidden">
            <a:xfrm>
              <a:off x="2016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hidden">
            <a:xfrm>
              <a:off x="2304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hidden">
            <a:xfrm>
              <a:off x="2592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hidden">
            <a:xfrm>
              <a:off x="2880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hidden">
            <a:xfrm>
              <a:off x="3168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hidden">
            <a:xfrm>
              <a:off x="3456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hidden">
            <a:xfrm>
              <a:off x="3744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hidden">
            <a:xfrm>
              <a:off x="4032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hidden">
            <a:xfrm>
              <a:off x="4320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hidden">
            <a:xfrm>
              <a:off x="4608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hidden">
            <a:xfrm>
              <a:off x="4896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hidden">
            <a:xfrm>
              <a:off x="5184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hidden">
            <a:xfrm>
              <a:off x="5472" y="0"/>
              <a:ext cx="0" cy="4320"/>
            </a:xfrm>
            <a:prstGeom prst="line">
              <a:avLst/>
            </a:prstGeom>
            <a:noFill/>
            <a:ln w="9525">
              <a:pattFill prst="pct50">
                <a:fgClr>
                  <a:schemeClr val="bg1"/>
                </a:fgClr>
                <a:bgClr>
                  <a:schemeClr val="folHlink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0" y="336"/>
              <a:ext cx="5760" cy="3744"/>
              <a:chOff x="0" y="384"/>
              <a:chExt cx="5760" cy="3744"/>
            </a:xfrm>
          </p:grpSpPr>
          <p:sp>
            <p:nvSpPr>
              <p:cNvPr id="25" name="Line 23"/>
              <p:cNvSpPr>
                <a:spLocks noChangeShapeType="1"/>
              </p:cNvSpPr>
              <p:nvPr/>
            </p:nvSpPr>
            <p:spPr bwMode="hidden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hidden">
              <a:xfrm>
                <a:off x="0" y="672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hidden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hidden">
              <a:xfrm>
                <a:off x="0" y="1248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hidden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hidden">
              <a:xfrm>
                <a:off x="0" y="1824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hidden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hidden">
              <a:xfrm>
                <a:off x="0" y="2400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hidden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hidden">
              <a:xfrm>
                <a:off x="0" y="2976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hidden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hidden">
              <a:xfrm>
                <a:off x="0" y="3552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hidden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hidden">
              <a:xfrm>
                <a:off x="0" y="4128"/>
                <a:ext cx="5760" cy="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0" y="1676400"/>
            <a:ext cx="9144000" cy="152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40" name="Freeform 38"/>
          <p:cNvSpPr>
            <a:spLocks/>
          </p:cNvSpPr>
          <p:nvPr/>
        </p:nvSpPr>
        <p:spPr bwMode="hidden">
          <a:xfrm rot="5400000">
            <a:off x="3788569" y="-1245394"/>
            <a:ext cx="1595438" cy="7591425"/>
          </a:xfrm>
          <a:custGeom>
            <a:avLst/>
            <a:gdLst>
              <a:gd name="T0" fmla="*/ 0 w 290"/>
              <a:gd name="T1" fmla="*/ 73764358 h 1250"/>
              <a:gd name="T2" fmla="*/ 2147483647 w 290"/>
              <a:gd name="T3" fmla="*/ 73764358 h 1250"/>
              <a:gd name="T4" fmla="*/ 2147483647 w 290"/>
              <a:gd name="T5" fmla="*/ 1844151473 h 1250"/>
              <a:gd name="T6" fmla="*/ 2147483647 w 290"/>
              <a:gd name="T7" fmla="*/ 2147483647 h 1250"/>
              <a:gd name="T8" fmla="*/ 2147483647 w 290"/>
              <a:gd name="T9" fmla="*/ 2147483647 h 1250"/>
              <a:gd name="T10" fmla="*/ 0 w 290"/>
              <a:gd name="T11" fmla="*/ 2147483647 h 1250"/>
              <a:gd name="T12" fmla="*/ 0 w 290"/>
              <a:gd name="T13" fmla="*/ 73764358 h 1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0" h="1250">
                <a:moveTo>
                  <a:pt x="0" y="2"/>
                </a:moveTo>
                <a:cubicBezTo>
                  <a:pt x="0" y="2"/>
                  <a:pt x="120" y="2"/>
                  <a:pt x="240" y="2"/>
                </a:cubicBezTo>
                <a:cubicBezTo>
                  <a:pt x="262" y="0"/>
                  <a:pt x="290" y="12"/>
                  <a:pt x="288" y="50"/>
                </a:cubicBezTo>
                <a:cubicBezTo>
                  <a:pt x="288" y="626"/>
                  <a:pt x="288" y="1202"/>
                  <a:pt x="288" y="1202"/>
                </a:cubicBezTo>
                <a:cubicBezTo>
                  <a:pt x="288" y="1232"/>
                  <a:pt x="274" y="1250"/>
                  <a:pt x="240" y="1250"/>
                </a:cubicBezTo>
                <a:cubicBezTo>
                  <a:pt x="120" y="1250"/>
                  <a:pt x="0" y="1250"/>
                  <a:pt x="0" y="1250"/>
                </a:cubicBezTo>
                <a:lnTo>
                  <a:pt x="0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" name="Picture 39" descr="tech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0" descr="Dark vertical"/>
          <p:cNvSpPr>
            <a:spLocks noChangeArrowheads="1"/>
          </p:cNvSpPr>
          <p:nvPr/>
        </p:nvSpPr>
        <p:spPr bwMode="auto">
          <a:xfrm>
            <a:off x="-3175" y="1752600"/>
            <a:ext cx="9147175" cy="74613"/>
          </a:xfrm>
          <a:prstGeom prst="rect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6185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B13C3AAB-6B03-488D-A5F7-C2B326364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EE7B-FF5A-4133-A7DE-72DC072E8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7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3F5B7-65AB-47DC-98BD-22A789A00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6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7C53-2DB7-4559-A1D3-4DA973B8E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6D18B-B73A-4711-981E-869D42B04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E3256-AD07-468E-BB80-397E1B51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6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EF621-08DA-4ABD-9B66-71EA48370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86DE9-9086-41D6-B3B0-64E3B37EE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7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9A70-8C15-4DEE-BF92-B4DB24CE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5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1F0A-FB6E-45B8-A177-94A5D38D9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5F92-ADBE-42C5-A280-595649D25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2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791E8-F24D-40C5-96AF-34735D98B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6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044" name="Line 4"/>
              <p:cNvSpPr>
                <a:spLocks noChangeShapeType="1"/>
              </p:cNvSpPr>
              <p:nvPr/>
            </p:nvSpPr>
            <p:spPr bwMode="hidden">
              <a:xfrm>
                <a:off x="28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5"/>
              <p:cNvSpPr>
                <a:spLocks noChangeShapeType="1"/>
              </p:cNvSpPr>
              <p:nvPr/>
            </p:nvSpPr>
            <p:spPr bwMode="hidden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6"/>
              <p:cNvSpPr>
                <a:spLocks noChangeShapeType="1"/>
              </p:cNvSpPr>
              <p:nvPr/>
            </p:nvSpPr>
            <p:spPr bwMode="hidden">
              <a:xfrm>
                <a:off x="86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7"/>
              <p:cNvSpPr>
                <a:spLocks noChangeShapeType="1"/>
              </p:cNvSpPr>
              <p:nvPr/>
            </p:nvSpPr>
            <p:spPr bwMode="hidden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8"/>
              <p:cNvSpPr>
                <a:spLocks noChangeShapeType="1"/>
              </p:cNvSpPr>
              <p:nvPr/>
            </p:nvSpPr>
            <p:spPr bwMode="hidden">
              <a:xfrm>
                <a:off x="144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9"/>
              <p:cNvSpPr>
                <a:spLocks noChangeShapeType="1"/>
              </p:cNvSpPr>
              <p:nvPr/>
            </p:nvSpPr>
            <p:spPr bwMode="hidden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10"/>
              <p:cNvSpPr>
                <a:spLocks noChangeShapeType="1"/>
              </p:cNvSpPr>
              <p:nvPr/>
            </p:nvSpPr>
            <p:spPr bwMode="hidden">
              <a:xfrm>
                <a:off x="201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11"/>
              <p:cNvSpPr>
                <a:spLocks noChangeShapeType="1"/>
              </p:cNvSpPr>
              <p:nvPr/>
            </p:nvSpPr>
            <p:spPr bwMode="hidden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Line 12"/>
              <p:cNvSpPr>
                <a:spLocks noChangeShapeType="1"/>
              </p:cNvSpPr>
              <p:nvPr/>
            </p:nvSpPr>
            <p:spPr bwMode="hidden">
              <a:xfrm>
                <a:off x="259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Line 13"/>
              <p:cNvSpPr>
                <a:spLocks noChangeShapeType="1"/>
              </p:cNvSpPr>
              <p:nvPr/>
            </p:nvSpPr>
            <p:spPr bwMode="hidden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Line 14"/>
              <p:cNvSpPr>
                <a:spLocks noChangeShapeType="1"/>
              </p:cNvSpPr>
              <p:nvPr/>
            </p:nvSpPr>
            <p:spPr bwMode="hidden">
              <a:xfrm>
                <a:off x="316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Line 15"/>
              <p:cNvSpPr>
                <a:spLocks noChangeShapeType="1"/>
              </p:cNvSpPr>
              <p:nvPr/>
            </p:nvSpPr>
            <p:spPr bwMode="hidden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Line 16"/>
              <p:cNvSpPr>
                <a:spLocks noChangeShapeType="1"/>
              </p:cNvSpPr>
              <p:nvPr/>
            </p:nvSpPr>
            <p:spPr bwMode="hidden">
              <a:xfrm>
                <a:off x="374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Line 17"/>
              <p:cNvSpPr>
                <a:spLocks noChangeShapeType="1"/>
              </p:cNvSpPr>
              <p:nvPr/>
            </p:nvSpPr>
            <p:spPr bwMode="hidden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Line 18"/>
              <p:cNvSpPr>
                <a:spLocks noChangeShapeType="1"/>
              </p:cNvSpPr>
              <p:nvPr/>
            </p:nvSpPr>
            <p:spPr bwMode="hidden">
              <a:xfrm>
                <a:off x="432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Line 19"/>
              <p:cNvSpPr>
                <a:spLocks noChangeShapeType="1"/>
              </p:cNvSpPr>
              <p:nvPr/>
            </p:nvSpPr>
            <p:spPr bwMode="hidden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Line 20"/>
              <p:cNvSpPr>
                <a:spLocks noChangeShapeType="1"/>
              </p:cNvSpPr>
              <p:nvPr/>
            </p:nvSpPr>
            <p:spPr bwMode="hidden">
              <a:xfrm>
                <a:off x="489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1"/>
              <p:cNvSpPr>
                <a:spLocks noChangeShapeType="1"/>
              </p:cNvSpPr>
              <p:nvPr/>
            </p:nvSpPr>
            <p:spPr bwMode="hidden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"/>
              <p:cNvSpPr>
                <a:spLocks noChangeShapeType="1"/>
              </p:cNvSpPr>
              <p:nvPr/>
            </p:nvSpPr>
            <p:spPr bwMode="hidden">
              <a:xfrm>
                <a:off x="547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63" name="Group 23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44"/>
                <a:chOff x="0" y="384"/>
                <a:chExt cx="5760" cy="3744"/>
              </a:xfrm>
            </p:grpSpPr>
            <p:sp>
              <p:nvSpPr>
                <p:cNvPr id="1064" name="Line 24"/>
                <p:cNvSpPr>
                  <a:spLocks noChangeShapeType="1"/>
                </p:cNvSpPr>
                <p:nvPr/>
              </p:nvSpPr>
              <p:spPr bwMode="hidden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Line 25"/>
                <p:cNvSpPr>
                  <a:spLocks noChangeShapeType="1"/>
                </p:cNvSpPr>
                <p:nvPr/>
              </p:nvSpPr>
              <p:spPr bwMode="hidden">
                <a:xfrm>
                  <a:off x="0" y="67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Line 26"/>
                <p:cNvSpPr>
                  <a:spLocks noChangeShapeType="1"/>
                </p:cNvSpPr>
                <p:nvPr/>
              </p:nvSpPr>
              <p:spPr bwMode="hidden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Line 27"/>
                <p:cNvSpPr>
                  <a:spLocks noChangeShapeType="1"/>
                </p:cNvSpPr>
                <p:nvPr/>
              </p:nvSpPr>
              <p:spPr bwMode="hidden">
                <a:xfrm>
                  <a:off x="0" y="124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8" name="Line 28"/>
                <p:cNvSpPr>
                  <a:spLocks noChangeShapeType="1"/>
                </p:cNvSpPr>
                <p:nvPr/>
              </p:nvSpPr>
              <p:spPr bwMode="hidden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Line 29"/>
                <p:cNvSpPr>
                  <a:spLocks noChangeShapeType="1"/>
                </p:cNvSpPr>
                <p:nvPr/>
              </p:nvSpPr>
              <p:spPr bwMode="hidden">
                <a:xfrm>
                  <a:off x="0" y="182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0" name="Line 30"/>
                <p:cNvSpPr>
                  <a:spLocks noChangeShapeType="1"/>
                </p:cNvSpPr>
                <p:nvPr/>
              </p:nvSpPr>
              <p:spPr bwMode="hidden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Line 31"/>
                <p:cNvSpPr>
                  <a:spLocks noChangeShapeType="1"/>
                </p:cNvSpPr>
                <p:nvPr/>
              </p:nvSpPr>
              <p:spPr bwMode="hidden">
                <a:xfrm>
                  <a:off x="0" y="240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Line 32"/>
                <p:cNvSpPr>
                  <a:spLocks noChangeShapeType="1"/>
                </p:cNvSpPr>
                <p:nvPr/>
              </p:nvSpPr>
              <p:spPr bwMode="hidden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Line 33"/>
                <p:cNvSpPr>
                  <a:spLocks noChangeShapeType="1"/>
                </p:cNvSpPr>
                <p:nvPr/>
              </p:nvSpPr>
              <p:spPr bwMode="hidden">
                <a:xfrm>
                  <a:off x="0" y="2976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Line 34"/>
                <p:cNvSpPr>
                  <a:spLocks noChangeShapeType="1"/>
                </p:cNvSpPr>
                <p:nvPr/>
              </p:nvSpPr>
              <p:spPr bwMode="hidden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Line 35"/>
                <p:cNvSpPr>
                  <a:spLocks noChangeShapeType="1"/>
                </p:cNvSpPr>
                <p:nvPr/>
              </p:nvSpPr>
              <p:spPr bwMode="hidden">
                <a:xfrm>
                  <a:off x="0" y="355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Line 36"/>
                <p:cNvSpPr>
                  <a:spLocks noChangeShapeType="1"/>
                </p:cNvSpPr>
                <p:nvPr/>
              </p:nvSpPr>
              <p:spPr bwMode="hidden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Line 37"/>
                <p:cNvSpPr>
                  <a:spLocks noChangeShapeType="1"/>
                </p:cNvSpPr>
                <p:nvPr/>
              </p:nvSpPr>
              <p:spPr bwMode="hidden">
                <a:xfrm>
                  <a:off x="0" y="412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7" name="Group 38"/>
            <p:cNvGrpSpPr>
              <a:grpSpLocks/>
            </p:cNvGrpSpPr>
            <p:nvPr userDrawn="1"/>
          </p:nvGrpSpPr>
          <p:grpSpPr bwMode="auto">
            <a:xfrm>
              <a:off x="384" y="3936"/>
              <a:ext cx="4992" cy="384"/>
              <a:chOff x="384" y="3936"/>
              <a:chExt cx="4992" cy="384"/>
            </a:xfrm>
          </p:grpSpPr>
          <p:sp>
            <p:nvSpPr>
              <p:cNvPr id="1038" name="Freeform 39"/>
              <p:cNvSpPr>
                <a:spLocks/>
              </p:cNvSpPr>
              <p:nvPr/>
            </p:nvSpPr>
            <p:spPr bwMode="hidden">
              <a:xfrm rot="16200000" flipV="1">
                <a:off x="4566" y="3496"/>
                <a:ext cx="370" cy="1250"/>
              </a:xfrm>
              <a:custGeom>
                <a:avLst/>
                <a:gdLst>
                  <a:gd name="T0" fmla="*/ 0 w 290"/>
                  <a:gd name="T1" fmla="*/ 2 h 1250"/>
                  <a:gd name="T2" fmla="*/ 390 w 290"/>
                  <a:gd name="T3" fmla="*/ 2 h 1250"/>
                  <a:gd name="T4" fmla="*/ 468 w 290"/>
                  <a:gd name="T5" fmla="*/ 50 h 1250"/>
                  <a:gd name="T6" fmla="*/ 468 w 290"/>
                  <a:gd name="T7" fmla="*/ 1202 h 1250"/>
                  <a:gd name="T8" fmla="*/ 390 w 290"/>
                  <a:gd name="T9" fmla="*/ 1250 h 1250"/>
                  <a:gd name="T10" fmla="*/ 0 w 290"/>
                  <a:gd name="T11" fmla="*/ 1250 h 1250"/>
                  <a:gd name="T12" fmla="*/ 0 w 290"/>
                  <a:gd name="T13" fmla="*/ 2 h 12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1250">
                    <a:moveTo>
                      <a:pt x="0" y="2"/>
                    </a:moveTo>
                    <a:cubicBezTo>
                      <a:pt x="0" y="2"/>
                      <a:pt x="120" y="2"/>
                      <a:pt x="240" y="2"/>
                    </a:cubicBezTo>
                    <a:cubicBezTo>
                      <a:pt x="262" y="0"/>
                      <a:pt x="290" y="12"/>
                      <a:pt x="288" y="50"/>
                    </a:cubicBezTo>
                    <a:cubicBezTo>
                      <a:pt x="288" y="626"/>
                      <a:pt x="288" y="1202"/>
                      <a:pt x="288" y="1202"/>
                    </a:cubicBezTo>
                    <a:cubicBezTo>
                      <a:pt x="288" y="1232"/>
                      <a:pt x="274" y="1250"/>
                      <a:pt x="240" y="1250"/>
                    </a:cubicBezTo>
                    <a:cubicBezTo>
                      <a:pt x="120" y="1250"/>
                      <a:pt x="0" y="1250"/>
                      <a:pt x="0" y="125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40" descr="Dark vertical"/>
              <p:cNvSpPr>
                <a:spLocks noChangeArrowheads="1"/>
              </p:cNvSpPr>
              <p:nvPr/>
            </p:nvSpPr>
            <p:spPr bwMode="hidden">
              <a:xfrm rot="16200000" flipV="1">
                <a:off x="4729" y="3680"/>
                <a:ext cx="32" cy="1248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Freeform 41"/>
              <p:cNvSpPr>
                <a:spLocks/>
              </p:cNvSpPr>
              <p:nvPr/>
            </p:nvSpPr>
            <p:spPr bwMode="hidden">
              <a:xfrm rot="16200000" flipV="1">
                <a:off x="829" y="3496"/>
                <a:ext cx="370" cy="1250"/>
              </a:xfrm>
              <a:custGeom>
                <a:avLst/>
                <a:gdLst>
                  <a:gd name="T0" fmla="*/ 0 w 290"/>
                  <a:gd name="T1" fmla="*/ 2 h 1250"/>
                  <a:gd name="T2" fmla="*/ 390 w 290"/>
                  <a:gd name="T3" fmla="*/ 2 h 1250"/>
                  <a:gd name="T4" fmla="*/ 468 w 290"/>
                  <a:gd name="T5" fmla="*/ 50 h 1250"/>
                  <a:gd name="T6" fmla="*/ 468 w 290"/>
                  <a:gd name="T7" fmla="*/ 1202 h 1250"/>
                  <a:gd name="T8" fmla="*/ 390 w 290"/>
                  <a:gd name="T9" fmla="*/ 1250 h 1250"/>
                  <a:gd name="T10" fmla="*/ 0 w 290"/>
                  <a:gd name="T11" fmla="*/ 1250 h 1250"/>
                  <a:gd name="T12" fmla="*/ 0 w 290"/>
                  <a:gd name="T13" fmla="*/ 2 h 12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1250">
                    <a:moveTo>
                      <a:pt x="0" y="2"/>
                    </a:moveTo>
                    <a:cubicBezTo>
                      <a:pt x="0" y="2"/>
                      <a:pt x="120" y="2"/>
                      <a:pt x="240" y="2"/>
                    </a:cubicBezTo>
                    <a:cubicBezTo>
                      <a:pt x="262" y="0"/>
                      <a:pt x="290" y="12"/>
                      <a:pt x="288" y="50"/>
                    </a:cubicBezTo>
                    <a:cubicBezTo>
                      <a:pt x="288" y="626"/>
                      <a:pt x="288" y="1202"/>
                      <a:pt x="288" y="1202"/>
                    </a:cubicBezTo>
                    <a:cubicBezTo>
                      <a:pt x="288" y="1232"/>
                      <a:pt x="274" y="1250"/>
                      <a:pt x="240" y="1250"/>
                    </a:cubicBezTo>
                    <a:cubicBezTo>
                      <a:pt x="120" y="1250"/>
                      <a:pt x="0" y="1250"/>
                      <a:pt x="0" y="125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42" descr="Dark vertical"/>
              <p:cNvSpPr>
                <a:spLocks noChangeArrowheads="1"/>
              </p:cNvSpPr>
              <p:nvPr/>
            </p:nvSpPr>
            <p:spPr bwMode="hidden">
              <a:xfrm rot="16200000" flipV="1">
                <a:off x="992" y="3680"/>
                <a:ext cx="32" cy="1248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Freeform 43"/>
              <p:cNvSpPr>
                <a:spLocks/>
              </p:cNvSpPr>
              <p:nvPr/>
            </p:nvSpPr>
            <p:spPr bwMode="hidden">
              <a:xfrm rot="16200000" flipV="1">
                <a:off x="2699" y="3212"/>
                <a:ext cx="370" cy="1817"/>
              </a:xfrm>
              <a:custGeom>
                <a:avLst/>
                <a:gdLst>
                  <a:gd name="T0" fmla="*/ 0 w 290"/>
                  <a:gd name="T1" fmla="*/ 4 h 1250"/>
                  <a:gd name="T2" fmla="*/ 390 w 290"/>
                  <a:gd name="T3" fmla="*/ 4 h 1250"/>
                  <a:gd name="T4" fmla="*/ 468 w 290"/>
                  <a:gd name="T5" fmla="*/ 106 h 1250"/>
                  <a:gd name="T6" fmla="*/ 468 w 290"/>
                  <a:gd name="T7" fmla="*/ 2539 h 1250"/>
                  <a:gd name="T8" fmla="*/ 390 w 290"/>
                  <a:gd name="T9" fmla="*/ 2641 h 1250"/>
                  <a:gd name="T10" fmla="*/ 0 w 290"/>
                  <a:gd name="T11" fmla="*/ 2641 h 1250"/>
                  <a:gd name="T12" fmla="*/ 0 w 290"/>
                  <a:gd name="T13" fmla="*/ 4 h 12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1250">
                    <a:moveTo>
                      <a:pt x="0" y="2"/>
                    </a:moveTo>
                    <a:cubicBezTo>
                      <a:pt x="0" y="2"/>
                      <a:pt x="120" y="2"/>
                      <a:pt x="240" y="2"/>
                    </a:cubicBezTo>
                    <a:cubicBezTo>
                      <a:pt x="262" y="0"/>
                      <a:pt x="290" y="12"/>
                      <a:pt x="288" y="50"/>
                    </a:cubicBezTo>
                    <a:cubicBezTo>
                      <a:pt x="288" y="626"/>
                      <a:pt x="288" y="1202"/>
                      <a:pt x="288" y="1202"/>
                    </a:cubicBezTo>
                    <a:cubicBezTo>
                      <a:pt x="288" y="1232"/>
                      <a:pt x="274" y="1250"/>
                      <a:pt x="240" y="1250"/>
                    </a:cubicBezTo>
                    <a:cubicBezTo>
                      <a:pt x="120" y="1250"/>
                      <a:pt x="0" y="1250"/>
                      <a:pt x="0" y="125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44" descr="Dark vertical"/>
              <p:cNvSpPr>
                <a:spLocks noChangeArrowheads="1"/>
              </p:cNvSpPr>
              <p:nvPr/>
            </p:nvSpPr>
            <p:spPr bwMode="hidden">
              <a:xfrm rot="16200000" flipV="1">
                <a:off x="2859" y="3397"/>
                <a:ext cx="32" cy="181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27" name="Group 45"/>
          <p:cNvGrpSpPr>
            <a:grpSpLocks/>
          </p:cNvGrpSpPr>
          <p:nvPr/>
        </p:nvGrpSpPr>
        <p:grpSpPr bwMode="auto">
          <a:xfrm>
            <a:off x="0" y="0"/>
            <a:ext cx="9144000" cy="236538"/>
            <a:chOff x="0" y="0"/>
            <a:chExt cx="5760" cy="149"/>
          </a:xfrm>
        </p:grpSpPr>
        <p:pic>
          <p:nvPicPr>
            <p:cNvPr id="1033" name="Picture 46" descr="techstrip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Rectangle 47" descr="Dark vertical"/>
            <p:cNvSpPr>
              <a:spLocks noChangeArrowheads="1"/>
            </p:cNvSpPr>
            <p:nvPr/>
          </p:nvSpPr>
          <p:spPr bwMode="auto">
            <a:xfrm>
              <a:off x="0" y="92"/>
              <a:ext cx="5760" cy="30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Rectangle 48"/>
            <p:cNvSpPr>
              <a:spLocks noChangeArrowheads="1"/>
            </p:cNvSpPr>
            <p:nvPr/>
          </p:nvSpPr>
          <p:spPr bwMode="auto">
            <a:xfrm>
              <a:off x="0" y="119"/>
              <a:ext cx="5760" cy="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71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33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7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33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©2006 A.R. Osborn</a:t>
            </a:r>
          </a:p>
        </p:txBody>
      </p:sp>
      <p:sp>
        <p:nvSpPr>
          <p:cNvPr id="5173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33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fld id="{7F9E7E5D-31AB-4C5F-8DAD-78F04F233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t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1730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t"/>
        <a:defRPr sz="2800">
          <a:solidFill>
            <a:schemeClr val="tx1"/>
          </a:solidFill>
          <a:latin typeface="+mn-lt"/>
        </a:defRPr>
      </a:lvl2pPr>
      <a:lvl3pPr marL="1081088" indent="-1666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t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6E8CF1-4308-44AF-88F2-E4FBC55849B9}" type="slidenum">
              <a:rPr lang="en-US" sz="1400" smtClean="0">
                <a:latin typeface="Arial Narrow" pitchFamily="34" charset="0"/>
              </a:rPr>
              <a:pPr eaLnBrk="1" hangingPunct="1"/>
              <a:t>1</a:t>
            </a:fld>
            <a:endParaRPr lang="en-US" sz="1400" smtClean="0">
              <a:latin typeface="Arial Narrow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6000" smtClean="0"/>
              <a:t>Population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2514600"/>
          </a:xfrm>
          <a:solidFill>
            <a:srgbClr val="00CC99"/>
          </a:solidFill>
        </p:spPr>
        <p:txBody>
          <a:bodyPr/>
          <a:lstStyle/>
          <a:p>
            <a:pPr algn="l" eaLnBrk="1" hangingPunct="1">
              <a:buFont typeface="Wingdings" pitchFamily="2" charset="2"/>
              <a:buChar char="t"/>
            </a:pPr>
            <a:r>
              <a:rPr lang="en-US" b="1" smtClean="0"/>
              <a:t> Population Distribution</a:t>
            </a:r>
          </a:p>
          <a:p>
            <a:pPr algn="l" eaLnBrk="1" hangingPunct="1">
              <a:buFont typeface="Wingdings" pitchFamily="2" charset="2"/>
              <a:buChar char="t"/>
            </a:pPr>
            <a:r>
              <a:rPr lang="en-US" b="1" smtClean="0"/>
              <a:t> Measuring Population</a:t>
            </a:r>
          </a:p>
          <a:p>
            <a:pPr algn="l" eaLnBrk="1" hangingPunct="1">
              <a:buFont typeface="Wingdings" pitchFamily="2" charset="2"/>
              <a:buChar char="t"/>
            </a:pPr>
            <a:r>
              <a:rPr lang="en-US" b="1" smtClean="0"/>
              <a:t> Population Change</a:t>
            </a:r>
          </a:p>
          <a:p>
            <a:pPr algn="l" eaLnBrk="1" hangingPunct="1">
              <a:buFont typeface="Wingdings" pitchFamily="2" charset="2"/>
              <a:buChar char="t"/>
            </a:pPr>
            <a:r>
              <a:rPr lang="en-US" b="1" smtClean="0"/>
              <a:t> Overpopulation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9E3D7-8986-43F4-91EA-C41416C14E3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Different Density Measures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 </a:t>
            </a:r>
            <a:r>
              <a:rPr lang="en-US" sz="2400" b="1" dirty="0" smtClean="0"/>
              <a:t>ARITHMETIC DENSITY (“average density”)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(total population)/(total land area)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US population = 314,260,309 (August 2012)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US land area = 9,161,966 km</a:t>
            </a:r>
            <a:r>
              <a:rPr lang="en-US" sz="2000" baseline="30000" dirty="0" smtClean="0"/>
              <a:t>2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(314,260,309)/(9,161,966) = 34.3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 PHYSIOLOGIC DENSITY (“farmland density”)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(total population)/(total arable land area)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US population = 314,260,309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US arable land = 1,650,070 km</a:t>
            </a:r>
            <a:r>
              <a:rPr lang="en-US" sz="2000" baseline="30000" dirty="0" smtClean="0"/>
              <a:t>2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(314,260,309)/(1,650,070) = 190.5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AGRICULTURAL DENSITY (“farmer density”)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(total number of farmers)/(total arable land area)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US farmers = 2,199,822 (</a:t>
            </a:r>
            <a:r>
              <a:rPr lang="en-US" sz="2000" i="1" dirty="0" smtClean="0"/>
              <a:t>2009 estimate</a:t>
            </a:r>
            <a:r>
              <a:rPr lang="en-US" sz="2000" dirty="0" smtClean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US arable land = 1,650,070 km</a:t>
            </a:r>
            <a:r>
              <a:rPr lang="en-US" sz="2000" baseline="30000" dirty="0" smtClean="0"/>
              <a:t>2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 (2,199,822)/(1,650,070) = 1.33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2400" y="6248400"/>
            <a:ext cx="772795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>
                <a:solidFill>
                  <a:schemeClr val="accent1"/>
                </a:solidFill>
                <a:latin typeface="Tahoma" pitchFamily="34" charset="0"/>
              </a:rPr>
              <a:t>(data on population, farmers and farmland from the CIA “World Factbook”: https://www.cia.gov/cia/publications/factbook/index.html  </a:t>
            </a:r>
          </a:p>
          <a:p>
            <a:pPr eaLnBrk="1" hangingPunct="1"/>
            <a:r>
              <a:rPr lang="en-US" sz="1000" i="1">
                <a:solidFill>
                  <a:schemeClr val="accent1"/>
                </a:solidFill>
                <a:latin typeface="Tahoma" pitchFamily="34" charset="0"/>
              </a:rPr>
              <a:t>and the USDA Economic Research Service: http://www.ers.usda.gov/StateFacts/US.HTM#FC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D1E5F-24B8-4BAE-BFFC-4A9D11F099E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Density: Comparison Table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data from textbook</a:t>
            </a:r>
            <a:r>
              <a:rPr lang="en-US" dirty="0" smtClean="0"/>
              <a:t>)</a:t>
            </a:r>
          </a:p>
        </p:txBody>
      </p:sp>
      <p:graphicFrame>
        <p:nvGraphicFramePr>
          <p:cNvPr id="14583" name="Group 24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583012"/>
              </p:ext>
            </p:extLst>
          </p:nvPr>
        </p:nvGraphicFramePr>
        <p:xfrm>
          <a:off x="609600" y="2411802"/>
          <a:ext cx="7848600" cy="2733669"/>
        </p:xfrm>
        <a:graphic>
          <a:graphicData uri="http://schemas.openxmlformats.org/drawingml/2006/table">
            <a:tbl>
              <a:tblPr/>
              <a:tblGrid>
                <a:gridCol w="622300"/>
                <a:gridCol w="1408113"/>
                <a:gridCol w="1590675"/>
                <a:gridCol w="1589087"/>
                <a:gridCol w="1427163"/>
                <a:gridCol w="1211262"/>
              </a:tblGrid>
              <a:tr h="523797">
                <a:tc>
                  <a:txBody>
                    <a:bodyPr/>
                    <a:lstStyle/>
                    <a:p>
                      <a:pPr marL="231775" marR="0" lvl="0" indent="-231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Arithmetic</a:t>
                      </a:r>
                    </a:p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Density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Physiologic</a:t>
                      </a:r>
                    </a:p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Density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Agricultural Density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% Farmers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% Arable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523797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</a:tr>
              <a:tr h="522210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USA</a:t>
                      </a: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</a:tr>
              <a:tr h="523797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EGY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2,296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</a:tr>
              <a:tr h="523797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NTH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1,748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w="254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80"/>
                    </a:solidFill>
                  </a:tcPr>
                </a:tc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287572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(data on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arable land from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the CIA “World </a:t>
            </a:r>
            <a:r>
              <a:rPr lang="en-US" sz="1000" i="1" dirty="0" err="1">
                <a:solidFill>
                  <a:schemeClr val="accent1"/>
                </a:solidFill>
                <a:latin typeface="Tahoma" pitchFamily="34" charset="0"/>
              </a:rPr>
              <a:t>Factbook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”: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https://www.cia.gov/library/publications/the-world-factbook/index.html)</a:t>
            </a:r>
            <a:endParaRPr lang="en-US" sz="1000" i="1" dirty="0">
              <a:solidFill>
                <a:schemeClr val="accent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3C1C7-4DC0-4340-978A-8E18A110A0D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Density: Comparisons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855663" y="1127125"/>
            <a:ext cx="2555875" cy="396875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 dirty="0">
                <a:latin typeface="Tahoma" pitchFamily="34" charset="0"/>
              </a:rPr>
              <a:t>Arithmetic Density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323651" y="1431925"/>
            <a:ext cx="2763898" cy="40011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Tahoma" pitchFamily="34" charset="0"/>
              </a:rPr>
              <a:t>Physiologic </a:t>
            </a:r>
            <a:r>
              <a:rPr lang="en-US" sz="2000" b="1" dirty="0">
                <a:latin typeface="Tahoma" pitchFamily="34" charset="0"/>
              </a:rPr>
              <a:t>Density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76200" y="5211763"/>
            <a:ext cx="2717800" cy="396875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latin typeface="Tahoma" pitchFamily="34" charset="0"/>
              </a:rPr>
              <a:t>Agricultural Density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865629"/>
              </p:ext>
            </p:extLst>
          </p:nvPr>
        </p:nvGraphicFramePr>
        <p:xfrm>
          <a:off x="76200" y="1524000"/>
          <a:ext cx="4114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116298"/>
              </p:ext>
            </p:extLst>
          </p:nvPr>
        </p:nvGraphicFramePr>
        <p:xfrm>
          <a:off x="4648200" y="1828800"/>
          <a:ext cx="4114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43487"/>
              </p:ext>
            </p:extLst>
          </p:nvPr>
        </p:nvGraphicFramePr>
        <p:xfrm>
          <a:off x="2817091" y="4267200"/>
          <a:ext cx="4114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66478" y="3048000"/>
            <a:ext cx="1603324" cy="307777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 b="1"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400" i="1" dirty="0" smtClean="0"/>
              <a:t>people </a:t>
            </a:r>
            <a:r>
              <a:rPr lang="en-US" sz="1400" i="1" dirty="0"/>
              <a:t>per </a:t>
            </a:r>
            <a:r>
              <a:rPr lang="en-US" sz="1400" i="1" dirty="0" smtClean="0"/>
              <a:t>km</a:t>
            </a:r>
            <a:r>
              <a:rPr lang="en-US" sz="1400" i="1" baseline="30000" dirty="0" smtClean="0"/>
              <a:t>2</a:t>
            </a:r>
            <a:endParaRPr lang="en-US" sz="1400" i="1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3352799"/>
            <a:ext cx="2667000" cy="307777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2000" b="1"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400" i="1" dirty="0" smtClean="0"/>
              <a:t>people </a:t>
            </a:r>
            <a:r>
              <a:rPr lang="en-US" sz="1400" i="1" dirty="0"/>
              <a:t>per </a:t>
            </a:r>
            <a:r>
              <a:rPr lang="en-US" sz="1400" i="1" dirty="0" smtClean="0"/>
              <a:t>km</a:t>
            </a:r>
            <a:r>
              <a:rPr lang="en-US" sz="1400" i="1" baseline="30000" dirty="0" smtClean="0"/>
              <a:t>2 </a:t>
            </a:r>
            <a:r>
              <a:rPr lang="en-US" sz="1400" i="1" dirty="0" smtClean="0"/>
              <a:t>of farmland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5791200"/>
            <a:ext cx="2711998" cy="307777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2000" b="1"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400" i="1" dirty="0"/>
              <a:t>f</a:t>
            </a:r>
            <a:r>
              <a:rPr lang="en-US" sz="1400" i="1" dirty="0" smtClean="0"/>
              <a:t>armers per km</a:t>
            </a:r>
            <a:r>
              <a:rPr lang="en-US" sz="1400" i="1" baseline="30000" dirty="0" smtClean="0"/>
              <a:t>2 </a:t>
            </a:r>
            <a:r>
              <a:rPr lang="en-US" sz="1400" i="1" dirty="0" smtClean="0"/>
              <a:t>of farmland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9EEDC-DA60-4B2C-BA26-98955517453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219200"/>
          </a:xfrm>
        </p:spPr>
        <p:txBody>
          <a:bodyPr/>
          <a:lstStyle/>
          <a:p>
            <a:pPr eaLnBrk="1" hangingPunct="1"/>
            <a:r>
              <a:rPr lang="en-US" smtClean="0"/>
              <a:t>Basic Population Measures:</a:t>
            </a:r>
            <a:br>
              <a:rPr lang="en-US" smtClean="0"/>
            </a:br>
            <a:r>
              <a:rPr lang="en-US" smtClean="0"/>
              <a:t>Birth, Death &amp; Natural Increase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94872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b="1" dirty="0" smtClean="0"/>
              <a:t>Crude Birth Rate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 CBR = (births per year)/(total population)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b="1" dirty="0" smtClean="0"/>
              <a:t>Crude Death Rate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 CDR = (deaths per year)/(total population)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b="1" dirty="0" smtClean="0"/>
              <a:t>Rate of Natural Increase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 CBR – CDR = NI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Note: The CBR &amp; CDR are usually expressed in </a:t>
            </a:r>
            <a:r>
              <a:rPr lang="en-US" i="1" dirty="0" smtClean="0"/>
              <a:t>per thousand</a:t>
            </a:r>
            <a:r>
              <a:rPr lang="en-US" dirty="0" smtClean="0"/>
              <a:t>, while NI is usually expressed in </a:t>
            </a:r>
            <a:r>
              <a:rPr lang="en-US" i="1" dirty="0" smtClean="0"/>
              <a:t>percent.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0C9A4-9D11-4DC4-9A24-B3464FFBB30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Crude Birth Rates (2005-2010)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1634454"/>
            <a:ext cx="8772525" cy="344328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B6196-FC17-4898-AEDA-8AFD86599F31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Crude Death Rates (2005-2010)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1642370"/>
            <a:ext cx="8829675" cy="345043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642783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The Russian Problem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05143" y="4886650"/>
            <a:ext cx="8733714" cy="16050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fairness, in 2011, according to the World Health Organization, Russia ranked 4</a:t>
            </a:r>
            <a:r>
              <a:rPr lang="en-US" baseline="30000" dirty="0" smtClean="0"/>
              <a:t>th</a:t>
            </a:r>
            <a:r>
              <a:rPr lang="en-US" dirty="0" smtClean="0"/>
              <a:t> in per capita alcohol consumption.</a:t>
            </a:r>
          </a:p>
          <a:p>
            <a:r>
              <a:rPr lang="en-US" dirty="0" smtClean="0"/>
              <a:t>The top 5 in order (liters/per person</a:t>
            </a:r>
            <a:r>
              <a:rPr lang="en-US" dirty="0"/>
              <a:t>): Moldova </a:t>
            </a:r>
            <a:r>
              <a:rPr lang="en-US" dirty="0" smtClean="0"/>
              <a:t>18.22; </a:t>
            </a:r>
            <a:r>
              <a:rPr lang="en-US" dirty="0"/>
              <a:t>Czech Republic </a:t>
            </a:r>
            <a:r>
              <a:rPr lang="en-US" dirty="0" smtClean="0"/>
              <a:t>16.45; </a:t>
            </a:r>
            <a:r>
              <a:rPr lang="en-US" dirty="0"/>
              <a:t>Hungary </a:t>
            </a:r>
            <a:r>
              <a:rPr lang="en-US" dirty="0" smtClean="0"/>
              <a:t>16.27; </a:t>
            </a:r>
            <a:r>
              <a:rPr lang="en-US" dirty="0"/>
              <a:t>Russia </a:t>
            </a:r>
            <a:r>
              <a:rPr lang="en-US" dirty="0" smtClean="0"/>
              <a:t>15.76; and Ukraine 15.6.  </a:t>
            </a:r>
          </a:p>
          <a:p>
            <a:r>
              <a:rPr lang="en-US" dirty="0" smtClean="0"/>
              <a:t>The US ranked 57</a:t>
            </a:r>
            <a:r>
              <a:rPr lang="en-US" baseline="30000" dirty="0" smtClean="0"/>
              <a:t>th</a:t>
            </a:r>
            <a:r>
              <a:rPr lang="en-US" dirty="0" smtClean="0"/>
              <a:t> (9.44 liters/per person).</a:t>
            </a:r>
          </a:p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3E7E8-EA0C-43C4-8073-E1DB878B810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83" y="946356"/>
            <a:ext cx="7315200" cy="38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43920" y="6457890"/>
            <a:ext cx="8456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900" i="1" dirty="0" smtClean="0">
                <a:solidFill>
                  <a:schemeClr val="accent1"/>
                </a:solidFill>
                <a:latin typeface="Tahoma" pitchFamily="34" charset="0"/>
              </a:rPr>
              <a:t>Source: http</a:t>
            </a:r>
            <a:r>
              <a:rPr lang="en-US" sz="900" i="1" dirty="0">
                <a:solidFill>
                  <a:schemeClr val="accent1"/>
                </a:solidFill>
                <a:latin typeface="Tahoma" pitchFamily="34" charset="0"/>
              </a:rPr>
              <a:t>://www.news.com.au/story/0,23599,21531240-401,00.html; http://</a:t>
            </a:r>
            <a:r>
              <a:rPr lang="en-US" sz="900" i="1" dirty="0" smtClean="0">
                <a:solidFill>
                  <a:schemeClr val="accent1"/>
                </a:solidFill>
                <a:latin typeface="Tahoma" pitchFamily="34" charset="0"/>
              </a:rPr>
              <a:t>www.everydayhealth.com/healthy-living/0201/the-worlds-drunkest-countries.aspx;</a:t>
            </a:r>
          </a:p>
          <a:p>
            <a:pPr eaLnBrk="1" hangingPunct="1"/>
            <a:r>
              <a:rPr lang="en-US" sz="900" i="1" dirty="0">
                <a:solidFill>
                  <a:schemeClr val="accent1"/>
                </a:solidFill>
                <a:latin typeface="Tahoma" pitchFamily="34" charset="0"/>
              </a:rPr>
              <a:t>http://www.who.int/substance_abuse/publications/global_alcohol_report/msbgsruprofiles.pdf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1CB4A-0B25-407A-BDAC-D0616F6F38A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Rates of Natural Increase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4" y="1644805"/>
            <a:ext cx="8786813" cy="34290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771939-7849-433A-B086-E3ECD02CFE8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Population Rates: Two Examples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2400" dirty="0" smtClean="0"/>
              <a:t>Mexico 2011 (</a:t>
            </a:r>
            <a:r>
              <a:rPr lang="en-US" sz="2400" i="1" dirty="0" smtClean="0"/>
              <a:t>July est., CIA World </a:t>
            </a:r>
            <a:r>
              <a:rPr lang="en-US" sz="2400" i="1" dirty="0" err="1" smtClean="0"/>
              <a:t>Factbook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 smtClean="0"/>
              <a:t> </a:t>
            </a:r>
            <a:r>
              <a:rPr lang="en-US" sz="2400" dirty="0" smtClean="0"/>
              <a:t>Population: 113,724,226 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Births: 2,175,544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Deaths: 552,699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 CBR = 2,175,544/ 113,724,226 = 19.13/1,000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 CDR = 552,699/ 113,724,226 = 4.86/1,000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 NI = 19.13 – 4.86 = 14.27/1,000 = 1.43%</a:t>
            </a:r>
          </a:p>
          <a:p>
            <a:pPr eaLnBrk="1" hangingPunct="1">
              <a:lnSpc>
                <a:spcPct val="85000"/>
              </a:lnSpc>
            </a:pPr>
            <a:r>
              <a:rPr lang="en-US" sz="2400" dirty="0" smtClean="0"/>
              <a:t>US 2011 (</a:t>
            </a:r>
            <a:r>
              <a:rPr lang="en-US" sz="2400" i="1" dirty="0" smtClean="0"/>
              <a:t>July est., CIA World </a:t>
            </a:r>
            <a:r>
              <a:rPr lang="en-US" sz="2400" i="1" dirty="0" err="1" smtClean="0"/>
              <a:t>Factbook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Population: 313,232,044 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Births: 4,331,999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Deaths: 2,624,885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CBR = 4,331,999/ 313,232,044 = 13.83/1,000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CDR = 2,624,885/ 313,232,044  = 8.38/1,000</a:t>
            </a:r>
          </a:p>
          <a:p>
            <a:pPr lvl="2" eaLnBrk="1" hangingPunct="1">
              <a:lnSpc>
                <a:spcPct val="85000"/>
              </a:lnSpc>
            </a:pPr>
            <a:r>
              <a:rPr lang="en-US" sz="2000" dirty="0" smtClean="0"/>
              <a:t>NI = 13.83 – 8.38 = 5.45/1,000 = 0.55%</a:t>
            </a:r>
            <a:endParaRPr lang="en-US" sz="1600" dirty="0" smtClean="0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6553200" y="3733800"/>
            <a:ext cx="1600200" cy="45720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triangl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34" name="Freeform 5"/>
          <p:cNvSpPr>
            <a:spLocks/>
          </p:cNvSpPr>
          <p:nvPr/>
        </p:nvSpPr>
        <p:spPr bwMode="auto">
          <a:xfrm>
            <a:off x="6400800" y="4267200"/>
            <a:ext cx="2057400" cy="1981200"/>
          </a:xfrm>
          <a:custGeom>
            <a:avLst/>
            <a:gdLst>
              <a:gd name="T0" fmla="*/ 0 w 1309"/>
              <a:gd name="T1" fmla="*/ 2147483647 h 1248"/>
              <a:gd name="T2" fmla="*/ 2147483647 w 1309"/>
              <a:gd name="T3" fmla="*/ 2147483647 h 1248"/>
              <a:gd name="T4" fmla="*/ 2147483647 w 1309"/>
              <a:gd name="T5" fmla="*/ 0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09" h="1248">
                <a:moveTo>
                  <a:pt x="0" y="1248"/>
                </a:moveTo>
                <a:lnTo>
                  <a:pt x="1309" y="1231"/>
                </a:lnTo>
                <a:lnTo>
                  <a:pt x="1296" y="0"/>
                </a:lnTo>
              </a:path>
            </a:pathLst>
          </a:custGeom>
          <a:noFill/>
          <a:ln w="57150" cap="sq" cmpd="sng">
            <a:solidFill>
              <a:srgbClr val="FF0000"/>
            </a:solidFill>
            <a:prstDash val="solid"/>
            <a:round/>
            <a:headEnd type="triangl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7315200" y="3517900"/>
            <a:ext cx="1752600" cy="17399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itchFamily="34" charset="0"/>
              </a:rPr>
              <a:t>Note that Mexico’s growth rate is almost </a:t>
            </a:r>
            <a:r>
              <a:rPr lang="en-US" sz="1800" b="1" dirty="0" smtClean="0">
                <a:latin typeface="Tahoma" pitchFamily="34" charset="0"/>
              </a:rPr>
              <a:t>3 </a:t>
            </a:r>
            <a:r>
              <a:rPr lang="en-US" sz="1800" b="1" dirty="0">
                <a:latin typeface="Tahoma" pitchFamily="34" charset="0"/>
              </a:rPr>
              <a:t>times the US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080C4-AA61-403E-9BBD-F852EA8EF78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Doubling Time: Interest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438400"/>
            <a:ext cx="3886200" cy="2819400"/>
          </a:xfrm>
        </p:spPr>
        <p:txBody>
          <a:bodyPr/>
          <a:lstStyle/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$100.00 + $10.00 = $110.00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$110.00 + $10.00 = $120.00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$120.00 + $10.00 = $130.00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$130.00 + $10.00 = $140.00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$140.00 + $10.00 = $150.00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$150.00 + $10.00 = $160.00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$160.00 + $10.00 = $170.00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$170.00 + $10.00 = $180.00</a:t>
            </a:r>
            <a:endParaRPr lang="en-US" sz="2400" smtClean="0"/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438400"/>
            <a:ext cx="3886200" cy="2819400"/>
          </a:xfrm>
        </p:spPr>
        <p:txBody>
          <a:bodyPr/>
          <a:lstStyle/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$100.00 + $10.00 = $110.00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$110.00 + $11.00 = $121.00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$121.00 + $12.10 = $133.10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$133.10 + $13.31 = $146.41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$146.41 + $14.64 = $161.05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$161.05 + $16.10 = $177.15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$177.15 + $17.72 = $194.87</a:t>
            </a:r>
          </a:p>
          <a:p>
            <a:pPr marL="533400" indent="-533400" eaLnBrk="1" hangingPunct="1">
              <a:buClr>
                <a:srgbClr val="FF0000"/>
              </a:buClr>
              <a:buSzTx/>
              <a:buFont typeface="Wingdings" pitchFamily="2" charset="2"/>
              <a:buAutoNum type="arabicPeriod"/>
            </a:pPr>
            <a:r>
              <a:rPr lang="en-US" sz="1800" smtClean="0"/>
              <a:t>$194.87 + $19.49 = $214.36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1905000" y="1371600"/>
            <a:ext cx="5257800" cy="701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>
                <a:latin typeface="Tahoma" pitchFamily="34" charset="0"/>
              </a:rPr>
              <a:t>Simple vs. Compound Interest</a:t>
            </a:r>
          </a:p>
          <a:p>
            <a:pPr algn="ctr" eaLnBrk="1" hangingPunct="1"/>
            <a:r>
              <a:rPr lang="en-US" sz="2000" b="1">
                <a:latin typeface="Tahoma" pitchFamily="34" charset="0"/>
              </a:rPr>
              <a:t>Initial amount: $100  Interest: 10%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1676400" y="2133600"/>
            <a:ext cx="175260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>
                <a:latin typeface="Tahoma" pitchFamily="34" charset="0"/>
              </a:rPr>
              <a:t>Simple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5638800" y="2133600"/>
            <a:ext cx="175260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>
                <a:latin typeface="Tahoma" pitchFamily="34" charset="0"/>
              </a:rPr>
              <a:t>Compound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1905000" y="5334000"/>
            <a:ext cx="5257800" cy="701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latin typeface="Tahoma" pitchFamily="34" charset="0"/>
              </a:rPr>
              <a:t>At 10% </a:t>
            </a:r>
            <a:r>
              <a:rPr lang="en-US" sz="2000" b="1" i="1">
                <a:latin typeface="Tahoma" pitchFamily="34" charset="0"/>
              </a:rPr>
              <a:t>compound interest</a:t>
            </a:r>
            <a:r>
              <a:rPr lang="en-US" sz="2000" b="1">
                <a:latin typeface="Tahoma" pitchFamily="34" charset="0"/>
              </a:rPr>
              <a:t>, the initial amount </a:t>
            </a:r>
            <a:r>
              <a:rPr lang="en-US" sz="2000" b="1" i="1">
                <a:latin typeface="Tahoma" pitchFamily="34" charset="0"/>
              </a:rPr>
              <a:t>doubles</a:t>
            </a:r>
            <a:r>
              <a:rPr lang="en-US" sz="2000" b="1">
                <a:latin typeface="Tahoma" pitchFamily="34" charset="0"/>
              </a:rPr>
              <a:t> in less than 8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A653C-A47D-4CBD-BC06-43E9137BC91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World Today: </a:t>
            </a:r>
            <a:br>
              <a:rPr lang="en-US" dirty="0" smtClean="0"/>
            </a:br>
            <a:r>
              <a:rPr lang="en-US" dirty="0" smtClean="0"/>
              <a:t>More Than Seven Billion People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Global Population today (1/22/2013):   					</a:t>
            </a:r>
            <a:r>
              <a:rPr lang="en-US" b="1" dirty="0" smtClean="0"/>
              <a:t>7,061,353,338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More than 50% urban (in or near cities)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90% live north of the equator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90% live on 20% of the earth’s land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80% live at less than 500 m elevation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/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live within 500 km of an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A6ABC-F259-4B40-B1B5-B7ECA8B8F5E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03238"/>
          </a:xfrm>
        </p:spPr>
        <p:txBody>
          <a:bodyPr/>
          <a:lstStyle/>
          <a:p>
            <a:pPr eaLnBrk="1" hangingPunct="1"/>
            <a:r>
              <a:rPr lang="en-US" smtClean="0"/>
              <a:t>Population Doubling Times</a:t>
            </a:r>
          </a:p>
        </p:txBody>
      </p:sp>
      <p:graphicFrame>
        <p:nvGraphicFramePr>
          <p:cNvPr id="24580" name="Object 8"/>
          <p:cNvGraphicFramePr>
            <a:graphicFrameLocks noChangeAspect="1"/>
          </p:cNvGraphicFramePr>
          <p:nvPr/>
        </p:nvGraphicFramePr>
        <p:xfrm>
          <a:off x="1371600" y="1295400"/>
          <a:ext cx="6557963" cy="479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Chart" r:id="rId3" imgW="7324951" imgH="5353291" progId="Excel.Chart.8">
                  <p:embed/>
                </p:oleObj>
              </mc:Choice>
              <mc:Fallback>
                <p:oleObj name="Chart" r:id="rId3" imgW="7324951" imgH="5353291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95400"/>
                        <a:ext cx="6557963" cy="479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0CBDB-FA07-4810-8346-6FBCE2A3DBB6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World Population Growth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495800"/>
            <a:ext cx="8229600" cy="1828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The rate of natural increase declined between 1950 and 2000 – but the number of people added to the world’s population each year has remained fairly steady for about 40 years.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Why?  Because global population increased from 2.5 billion to over 6 billion during this time period!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is sometimes called “</a:t>
            </a:r>
            <a:r>
              <a:rPr lang="en-US" sz="2000" b="1" dirty="0" smtClean="0">
                <a:solidFill>
                  <a:srgbClr val="FFFF00"/>
                </a:solidFill>
              </a:rPr>
              <a:t>population momentum</a:t>
            </a:r>
            <a:r>
              <a:rPr lang="en-US" sz="2000" dirty="0" smtClean="0"/>
              <a:t>.”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"/>
          <a:stretch>
            <a:fillRect/>
          </a:stretch>
        </p:blipFill>
        <p:spPr bwMode="auto">
          <a:xfrm>
            <a:off x="1143000" y="1371600"/>
            <a:ext cx="6553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70007" y="6459379"/>
            <a:ext cx="7511993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See: http://www.latimes.com/news/nationworld/world/population/la-fg-population-matters1-20120722-html,0,7213271.htmlstory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8C627-F2F2-44F5-820B-B5517503B5E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Population Measures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153400" cy="46482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 </a:t>
            </a:r>
            <a:r>
              <a:rPr lang="en-US" sz="2800" b="1" dirty="0" smtClean="0"/>
              <a:t>Total Fertility Rate (TFR)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An estimate of how many children a woman will have during her childbearing years.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Assumes women in the future will act exactly as women today do.</a:t>
            </a:r>
          </a:p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 </a:t>
            </a:r>
            <a:r>
              <a:rPr lang="en-US" sz="2800" b="1" dirty="0" smtClean="0"/>
              <a:t>Infant Mortality Rate (IMR)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Deaths of infants less than 1 year old, divided by total births per year.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(total infant deaths)/(total births)</a:t>
            </a:r>
          </a:p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 </a:t>
            </a:r>
            <a:r>
              <a:rPr lang="en-US" sz="2800" b="1" dirty="0" smtClean="0"/>
              <a:t>Life Expectancy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400" dirty="0" smtClean="0"/>
              <a:t> An estimate of the number of years a child born today can expect to live at current mortality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7812D-484F-4730-8C8B-24F746C0842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Total Fertility Rate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1" y="1752600"/>
            <a:ext cx="883681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B71FF-2B6D-40CE-AA06-1CFB8526EF0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Infant Mortality Rate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755648"/>
            <a:ext cx="8833104" cy="346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E2B94-32B2-4CF5-A10B-D2044EFC20EB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Infant Mortality Figures, 2012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038600" cy="4495800"/>
          </a:xfrm>
        </p:spPr>
        <p:txBody>
          <a:bodyPr/>
          <a:lstStyle/>
          <a:p>
            <a:pPr marL="457200" indent="-457200" eaLnBrk="1" hangingPunct="1"/>
            <a:r>
              <a:rPr lang="en-US" sz="2400" dirty="0"/>
              <a:t>The Five Worst:</a:t>
            </a:r>
          </a:p>
          <a:p>
            <a:pPr marL="855663" lvl="1" indent="-457200" eaLnBrk="1" hangingPunct="1">
              <a:buFont typeface="+mj-lt"/>
              <a:buAutoNum type="arabicPeriod"/>
            </a:pPr>
            <a:r>
              <a:rPr lang="en-US" sz="2000" dirty="0"/>
              <a:t>Afghanistan 	121.63</a:t>
            </a:r>
          </a:p>
          <a:p>
            <a:pPr marL="855663" lvl="1" indent="-457200" eaLnBrk="1" hangingPunct="1">
              <a:buFont typeface="+mj-lt"/>
              <a:buAutoNum type="arabicPeriod"/>
            </a:pPr>
            <a:r>
              <a:rPr lang="en-US" sz="2000" dirty="0"/>
              <a:t>Mali 		</a:t>
            </a:r>
            <a:r>
              <a:rPr lang="en-US" sz="2000" dirty="0" smtClean="0"/>
              <a:t>108.70</a:t>
            </a:r>
            <a:endParaRPr lang="en-US" sz="2000" dirty="0"/>
          </a:p>
          <a:p>
            <a:pPr marL="855663" lvl="1" indent="-457200" eaLnBrk="1" hangingPunct="1">
              <a:buFont typeface="+mj-lt"/>
              <a:buAutoNum type="arabicPeriod"/>
            </a:pPr>
            <a:r>
              <a:rPr lang="en-US" sz="2000" dirty="0"/>
              <a:t>Somalia 		103.72</a:t>
            </a:r>
          </a:p>
          <a:p>
            <a:pPr marL="855663" lvl="1" indent="-457200" eaLnBrk="1" hangingPunct="1">
              <a:buFont typeface="+mj-lt"/>
              <a:buAutoNum type="arabicPeriod"/>
            </a:pPr>
            <a:r>
              <a:rPr lang="en-US" sz="2000" dirty="0"/>
              <a:t>Cent. </a:t>
            </a:r>
            <a:r>
              <a:rPr lang="en-US" sz="2000" dirty="0" err="1"/>
              <a:t>Af</a:t>
            </a:r>
            <a:r>
              <a:rPr lang="en-US" sz="2000" dirty="0"/>
              <a:t>. Rep.	97.17</a:t>
            </a:r>
          </a:p>
          <a:p>
            <a:pPr marL="855663" lvl="1" indent="-457200" eaLnBrk="1" hangingPunct="1">
              <a:buFont typeface="+mj-lt"/>
              <a:buAutoNum type="arabicPeriod"/>
            </a:pPr>
            <a:r>
              <a:rPr lang="en-US" sz="2000" dirty="0" smtClean="0"/>
              <a:t>Guinea-Bissau	94.40</a:t>
            </a:r>
            <a:endParaRPr lang="en-US" sz="2000" dirty="0"/>
          </a:p>
          <a:p>
            <a:pPr marL="457200" indent="-457200" eaLnBrk="1" hangingPunct="1"/>
            <a:r>
              <a:rPr lang="en-US" sz="2400" dirty="0" smtClean="0"/>
              <a:t>The </a:t>
            </a:r>
            <a:r>
              <a:rPr lang="en-US" sz="2400" dirty="0"/>
              <a:t>Five Best:</a:t>
            </a:r>
          </a:p>
          <a:p>
            <a:pPr marL="855663" lvl="1" indent="-457200" eaLnBrk="1" hangingPunct="1">
              <a:buFont typeface="+mj-lt"/>
              <a:buAutoNum type="arabicPeriod" startAt="218"/>
            </a:pPr>
            <a:r>
              <a:rPr lang="en-US" sz="2000" dirty="0"/>
              <a:t>Sweden 		2.74</a:t>
            </a:r>
          </a:p>
          <a:p>
            <a:pPr marL="855663" lvl="1" indent="-457200" eaLnBrk="1" hangingPunct="1">
              <a:buFont typeface="+mj-lt"/>
              <a:buAutoNum type="arabicPeriod" startAt="218"/>
            </a:pPr>
            <a:r>
              <a:rPr lang="en-US" sz="2000" dirty="0"/>
              <a:t>Singapore 	2.65</a:t>
            </a:r>
          </a:p>
          <a:p>
            <a:pPr marL="855663" lvl="1" indent="-457200" eaLnBrk="1" hangingPunct="1">
              <a:buFont typeface="+mj-lt"/>
              <a:buAutoNum type="arabicPeriod" startAt="218"/>
            </a:pPr>
            <a:r>
              <a:rPr lang="en-US" sz="2000" dirty="0" smtClean="0"/>
              <a:t>Bermuda</a:t>
            </a:r>
            <a:r>
              <a:rPr lang="en-US" sz="2000" dirty="0"/>
              <a:t>	2.47</a:t>
            </a:r>
          </a:p>
          <a:p>
            <a:pPr marL="855663" lvl="1" indent="-457200" eaLnBrk="1" hangingPunct="1">
              <a:buFont typeface="+mj-lt"/>
              <a:buAutoNum type="arabicPeriod" startAt="218"/>
            </a:pPr>
            <a:r>
              <a:rPr lang="en-US" sz="2000" dirty="0"/>
              <a:t>Japan 		2.21</a:t>
            </a:r>
          </a:p>
          <a:p>
            <a:pPr marL="855663" lvl="1" indent="-457200" eaLnBrk="1" hangingPunct="1">
              <a:buFont typeface="+mj-lt"/>
              <a:buAutoNum type="arabicPeriod" startAt="218"/>
            </a:pPr>
            <a:r>
              <a:rPr lang="en-US" sz="2000" dirty="0"/>
              <a:t>Monaco 		1.80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483100" y="4724400"/>
            <a:ext cx="4343400" cy="12192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31775" indent="-231775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sz="2000" dirty="0">
                <a:latin typeface="Tahoma" pitchFamily="34" charset="0"/>
              </a:rPr>
              <a:t>Figures are infant deaths per 1,000 live births.</a:t>
            </a:r>
          </a:p>
          <a:p>
            <a:pPr marL="231775" indent="-231775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sz="2000" dirty="0" smtClean="0">
                <a:latin typeface="Tahoma" pitchFamily="34" charset="0"/>
              </a:rPr>
              <a:t>The US </a:t>
            </a:r>
            <a:r>
              <a:rPr lang="en-US" sz="2000" dirty="0">
                <a:latin typeface="Tahoma" pitchFamily="34" charset="0"/>
              </a:rPr>
              <a:t>ranks </a:t>
            </a:r>
            <a:r>
              <a:rPr lang="en-US" sz="2000" dirty="0" smtClean="0">
                <a:latin typeface="Tahoma" pitchFamily="34" charset="0"/>
              </a:rPr>
              <a:t>173</a:t>
            </a:r>
            <a:r>
              <a:rPr lang="en-US" sz="2000" baseline="30000" dirty="0" smtClean="0">
                <a:latin typeface="Tahoma" pitchFamily="34" charset="0"/>
              </a:rPr>
              <a:t>rd</a:t>
            </a:r>
            <a:r>
              <a:rPr lang="en-US" sz="2000" dirty="0" smtClean="0">
                <a:latin typeface="Tahoma" pitchFamily="34" charset="0"/>
              </a:rPr>
              <a:t>, </a:t>
            </a:r>
            <a:r>
              <a:rPr lang="en-US" sz="2000" dirty="0">
                <a:latin typeface="Tahoma" pitchFamily="34" charset="0"/>
              </a:rPr>
              <a:t>at </a:t>
            </a:r>
            <a:r>
              <a:rPr lang="en-US" sz="2000" dirty="0" smtClean="0">
                <a:latin typeface="Tahoma" pitchFamily="34" charset="0"/>
              </a:rPr>
              <a:t>6.00/1,000</a:t>
            </a:r>
            <a:endParaRPr lang="en-US" sz="2000" dirty="0">
              <a:latin typeface="Tahoma" pitchFamily="34" charset="0"/>
            </a:endParaRPr>
          </a:p>
          <a:p>
            <a:pPr marL="231775" indent="-231775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endParaRPr lang="en-US" sz="2000" dirty="0">
              <a:latin typeface="Tahoma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668801" y="6400800"/>
            <a:ext cx="5806398" cy="40011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dirty="0"/>
              <a:t>Data source: https://www.cia.gov/library/publications/the-world-factbook/rankorder/2091rank.html</a:t>
            </a:r>
          </a:p>
          <a:p>
            <a:endParaRPr lang="fr-F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00" y="1981200"/>
            <a:ext cx="4490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3F616-7F6A-48B2-8DD1-62B1A949C66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Life Expectancy (at birth)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57400"/>
            <a:ext cx="87439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8" y="6400800"/>
            <a:ext cx="714971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Created 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online with the United Nations Environment </a:t>
            </a:r>
            <a:r>
              <a:rPr lang="en-US" sz="1000" i="1" dirty="0" err="1" smtClean="0">
                <a:solidFill>
                  <a:schemeClr val="accent1"/>
                </a:solidFill>
                <a:latin typeface="Tahoma" pitchFamily="34" charset="0"/>
              </a:rPr>
              <a:t>Programme</a:t>
            </a:r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 Environmental Data Explorer: 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http://geodata.grid.unep.ch/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B388B-5DFF-46F1-BDF0-6381E18774A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Demographic Transition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i="1" smtClean="0">
                <a:solidFill>
                  <a:srgbClr val="FF0000"/>
                </a:solidFill>
              </a:rPr>
              <a:t>Q:</a:t>
            </a:r>
            <a:r>
              <a:rPr lang="en-US" sz="2800" smtClean="0"/>
              <a:t> Why do the US and Mexico have different rates of natural increase and different fertility rates?  Why do these rates change?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i="1" smtClean="0">
                <a:solidFill>
                  <a:srgbClr val="FF0000"/>
                </a:solidFill>
              </a:rPr>
              <a:t>A:</a:t>
            </a:r>
            <a:r>
              <a:rPr lang="en-US" sz="2800" smtClean="0"/>
              <a:t> </a:t>
            </a:r>
            <a:r>
              <a:rPr lang="en-US" sz="2800" b="1" smtClean="0"/>
              <a:t>The Demographic Transition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 The demographic transition is a </a:t>
            </a:r>
            <a:r>
              <a:rPr lang="en-US" sz="2800" b="1" smtClean="0"/>
              <a:t>model</a:t>
            </a:r>
            <a:r>
              <a:rPr lang="en-US" sz="2800" smtClean="0"/>
              <a:t> of how birth and death rates change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 Birth and death rates change because of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Changes in the economic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Changes in information about health and health care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Changes in people’s attitudes about family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A5871-6E39-460D-9352-F9704814E7D0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Demographic Transition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34" y="1524000"/>
            <a:ext cx="7010933" cy="47357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7042" y="6400800"/>
            <a:ext cx="5549917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http://hs-geography.ism-online.org/files/2010/09/demographic_transition_detailed.jpg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A4356-2364-46A5-866F-0896798E1A3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Population Pyramids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648200"/>
            <a:ext cx="84582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One way of visualizing how a country is changing (and how it may change in the future) is by using a population pyramid, a kind of bar chart that shows the </a:t>
            </a:r>
            <a:r>
              <a:rPr lang="en-US" sz="2400" b="1" smtClean="0"/>
              <a:t>age</a:t>
            </a:r>
            <a:r>
              <a:rPr lang="en-US" sz="2400" smtClean="0"/>
              <a:t> and </a:t>
            </a:r>
            <a:r>
              <a:rPr lang="en-US" sz="2400" b="1" smtClean="0"/>
              <a:t>sex</a:t>
            </a:r>
            <a:r>
              <a:rPr lang="en-US" sz="2400" smtClean="0"/>
              <a:t> structure of the population.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616825" cy="311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673475" y="6461125"/>
            <a:ext cx="1797050" cy="2444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http://www.prb.org/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53EF1-B426-4432-A7F2-A109361C046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Distribution by Latitude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b="2794"/>
          <a:stretch>
            <a:fillRect/>
          </a:stretch>
        </p:blipFill>
        <p:spPr bwMode="auto">
          <a:xfrm>
            <a:off x="466725" y="1447800"/>
            <a:ext cx="82200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685800" y="6435725"/>
            <a:ext cx="5143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accent1"/>
                </a:solidFill>
                <a:latin typeface="Tahoma" pitchFamily="34" charset="0"/>
              </a:rPr>
              <a:t>Source: http://paul.kedrosky.com/archives/2010/08/world_populatio.html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B533-3534-43EA-9667-DDBBC26B3E1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Population Changes:</a:t>
            </a:r>
            <a:br>
              <a:rPr lang="en-US" dirty="0" smtClean="0"/>
            </a:br>
            <a:r>
              <a:rPr lang="en-US" dirty="0" smtClean="0"/>
              <a:t>US Pyramids, 1950-2000</a:t>
            </a:r>
          </a:p>
        </p:txBody>
      </p:sp>
      <p:grpSp>
        <p:nvGrpSpPr>
          <p:cNvPr id="34820" name="Group 11"/>
          <p:cNvGrpSpPr>
            <a:grpSpLocks/>
          </p:cNvGrpSpPr>
          <p:nvPr/>
        </p:nvGrpSpPr>
        <p:grpSpPr bwMode="auto">
          <a:xfrm>
            <a:off x="1219200" y="1484312"/>
            <a:ext cx="6629400" cy="5221288"/>
            <a:chOff x="991" y="240"/>
            <a:chExt cx="4673" cy="3577"/>
          </a:xfrm>
        </p:grpSpPr>
        <p:grpSp>
          <p:nvGrpSpPr>
            <p:cNvPr id="34821" name="Group 3"/>
            <p:cNvGrpSpPr>
              <a:grpSpLocks/>
            </p:cNvGrpSpPr>
            <p:nvPr/>
          </p:nvGrpSpPr>
          <p:grpSpPr bwMode="auto">
            <a:xfrm>
              <a:off x="1006" y="254"/>
              <a:ext cx="2301" cy="1149"/>
              <a:chOff x="526" y="1047"/>
              <a:chExt cx="2301" cy="1149"/>
            </a:xfrm>
          </p:grpSpPr>
          <p:sp>
            <p:nvSpPr>
              <p:cNvPr id="34827" name="AutoShape 4"/>
              <p:cNvSpPr>
                <a:spLocks noChangeArrowheads="1"/>
              </p:cNvSpPr>
              <p:nvPr/>
            </p:nvSpPr>
            <p:spPr bwMode="auto">
              <a:xfrm>
                <a:off x="526" y="1047"/>
                <a:ext cx="2301" cy="1149"/>
              </a:xfrm>
              <a:prstGeom prst="roundRect">
                <a:avLst>
                  <a:gd name="adj" fmla="val 83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482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" y="1047"/>
                <a:ext cx="2301" cy="11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40"/>
              <a:ext cx="2301" cy="1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" y="1454"/>
              <a:ext cx="2301" cy="1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82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1468"/>
              <a:ext cx="2301" cy="1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82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2668"/>
              <a:ext cx="2301" cy="1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82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668"/>
              <a:ext cx="2301" cy="1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B533-3534-43EA-9667-DDBBC26B3E1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86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Population Changes:</a:t>
            </a:r>
            <a:br>
              <a:rPr lang="en-US" dirty="0" smtClean="0"/>
            </a:br>
            <a:r>
              <a:rPr lang="en-US" dirty="0" smtClean="0"/>
              <a:t>Japan, 1950-2050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" y="1905000"/>
            <a:ext cx="8204083" cy="2926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252" y="4648200"/>
            <a:ext cx="2286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1950: 84 million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1673" y="4648200"/>
            <a:ext cx="245115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2000: 127 million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1252" y="4648200"/>
            <a:ext cx="248908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2050: 109 million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67899" y="6383179"/>
            <a:ext cx="4124847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chemeClr val="accent1"/>
                </a:solidFill>
                <a:latin typeface="Tahoma" pitchFamily="34" charset="0"/>
              </a:rPr>
              <a:t>Data Source</a:t>
            </a:r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: http://www.photius.com/rankings/world2050_rank.html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526" y="5257800"/>
            <a:ext cx="771094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Note: in 1960 Japan’s population  was the 4</a:t>
            </a:r>
            <a:r>
              <a:rPr lang="en-US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largest in the world.  In 2050 it will be 16</a:t>
            </a:r>
            <a:r>
              <a:rPr lang="en-US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largest.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Changes:</a:t>
            </a:r>
            <a:br>
              <a:rPr lang="en-US" dirty="0" smtClean="0"/>
            </a:br>
            <a:r>
              <a:rPr lang="en-US" dirty="0" smtClean="0"/>
              <a:t>Population Under Age 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9A70-8C15-4DEE-BF92-B4DB24CE93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/>
          <a:stretch/>
        </p:blipFill>
        <p:spPr bwMode="auto">
          <a:xfrm>
            <a:off x="959711" y="1752600"/>
            <a:ext cx="7224578" cy="44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67899" y="6383179"/>
            <a:ext cx="4208203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http://www.globalhealthfacts.org/data/topic/map.aspx?ind=82</a:t>
            </a:r>
          </a:p>
        </p:txBody>
      </p:sp>
    </p:spTree>
    <p:extLst>
      <p:ext uri="{BB962C8B-B14F-4D97-AF65-F5344CB8AC3E}">
        <p14:creationId xmlns:p14="http://schemas.microsoft.com/office/powerpoint/2010/main" val="35907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Sex Ratios</a:t>
            </a:r>
            <a:br>
              <a:rPr lang="en-US" dirty="0" smtClean="0"/>
            </a:br>
            <a:r>
              <a:rPr lang="en-US" sz="2200" i="1" dirty="0" smtClean="0"/>
              <a:t>(males per hundred females, 2011 estimate)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76400"/>
            <a:ext cx="2895600" cy="4038600"/>
          </a:xfrm>
        </p:spPr>
        <p:txBody>
          <a:bodyPr/>
          <a:lstStyle/>
          <a:p>
            <a:pPr marL="306388" indent="-306388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Wingdings" pitchFamily="2" charset="2"/>
              <a:buBlip>
                <a:blip r:embed="rId2"/>
              </a:buBlip>
            </a:pPr>
            <a:r>
              <a:rPr lang="en-US" sz="2200" dirty="0" smtClean="0">
                <a:solidFill>
                  <a:srgbClr val="FF0000"/>
                </a:solidFill>
              </a:rPr>
              <a:t>12 Highest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UAE</a:t>
            </a:r>
            <a:r>
              <a:rPr lang="en-US" sz="1800" dirty="0"/>
              <a:t>	</a:t>
            </a:r>
            <a:r>
              <a:rPr lang="en-US" sz="1800" dirty="0" smtClean="0"/>
              <a:t>	219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Qatar</a:t>
            </a:r>
            <a:r>
              <a:rPr lang="en-US" sz="1800" dirty="0"/>
              <a:t>	</a:t>
            </a:r>
            <a:r>
              <a:rPr lang="en-US" sz="1800" dirty="0" smtClean="0"/>
              <a:t>	200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Kuwait</a:t>
            </a:r>
            <a:r>
              <a:rPr lang="en-US" sz="1800" dirty="0"/>
              <a:t>	154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Bahrain</a:t>
            </a:r>
            <a:r>
              <a:rPr lang="en-US" sz="1800" dirty="0"/>
              <a:t>	124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Oman</a:t>
            </a:r>
            <a:r>
              <a:rPr lang="en-US" sz="1800" dirty="0"/>
              <a:t>	</a:t>
            </a:r>
            <a:r>
              <a:rPr lang="en-US" sz="1800" dirty="0" smtClean="0"/>
              <a:t>	122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err="1" smtClean="0"/>
              <a:t>SaudiArabia</a:t>
            </a:r>
            <a:r>
              <a:rPr lang="en-US" sz="1800" dirty="0" smtClean="0"/>
              <a:t>	118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Palau		114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Bhutan</a:t>
            </a:r>
            <a:r>
              <a:rPr lang="en-US" sz="1800" dirty="0"/>
              <a:t>	110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Jordan</a:t>
            </a:r>
            <a:r>
              <a:rPr lang="en-US" sz="1800" dirty="0"/>
              <a:t>	110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Pakistan	</a:t>
            </a:r>
            <a:r>
              <a:rPr lang="en-US" sz="1800" dirty="0" smtClean="0"/>
              <a:t>109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India		108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China		106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676400"/>
            <a:ext cx="2763838" cy="4041648"/>
          </a:xfrm>
        </p:spPr>
        <p:txBody>
          <a:bodyPr/>
          <a:lstStyle/>
          <a:p>
            <a:pPr marL="306388" indent="-306388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Wingdings" pitchFamily="2" charset="2"/>
              <a:buBlip>
                <a:blip r:embed="rId2"/>
              </a:buBlip>
            </a:pPr>
            <a:r>
              <a:rPr lang="en-US" sz="2200" dirty="0" smtClean="0">
                <a:solidFill>
                  <a:srgbClr val="0000FF"/>
                </a:solidFill>
              </a:rPr>
              <a:t> 12 Lowest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Estonia</a:t>
            </a:r>
            <a:r>
              <a:rPr lang="en-US" sz="1800" dirty="0"/>
              <a:t>	84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Djibouti</a:t>
            </a:r>
            <a:r>
              <a:rPr lang="en-US" sz="1800" dirty="0"/>
              <a:t>	86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Latvia		86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Russia</a:t>
            </a:r>
            <a:r>
              <a:rPr lang="en-US" sz="1800" dirty="0"/>
              <a:t>	86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Ukraine	</a:t>
            </a:r>
            <a:r>
              <a:rPr lang="en-US" sz="1800" dirty="0" smtClean="0"/>
              <a:t>86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Belarus	</a:t>
            </a:r>
            <a:r>
              <a:rPr lang="en-US" sz="1800" dirty="0" smtClean="0"/>
              <a:t>87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Armenia	</a:t>
            </a:r>
            <a:r>
              <a:rPr lang="en-US" sz="1800" dirty="0" smtClean="0"/>
              <a:t>89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Lithuania	89</a:t>
            </a:r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Antigua	</a:t>
            </a:r>
            <a:r>
              <a:rPr lang="en-US" sz="1800" dirty="0" smtClean="0"/>
              <a:t>90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Georgia	</a:t>
            </a:r>
            <a:r>
              <a:rPr lang="en-US" sz="1800" dirty="0" smtClean="0"/>
              <a:t>91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Hungary	</a:t>
            </a:r>
            <a:r>
              <a:rPr lang="en-US" sz="1800" dirty="0" smtClean="0"/>
              <a:t>91</a:t>
            </a:r>
            <a:endParaRPr lang="en-US" sz="1800" dirty="0"/>
          </a:p>
          <a:p>
            <a:pPr marL="665163" lvl="1" indent="-255588" defTabSz="640080"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800" dirty="0"/>
              <a:t>Moldova	</a:t>
            </a:r>
            <a:r>
              <a:rPr lang="en-US" sz="1800" dirty="0" smtClean="0"/>
              <a:t>91</a:t>
            </a:r>
            <a:endParaRPr lang="en-US" sz="1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892432" y="6324600"/>
            <a:ext cx="5359137" cy="40009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dirty="0"/>
              <a:t>Data Source: https://www.cia.gov/library/publications/the-world-factbook/fields/2018.html;</a:t>
            </a:r>
          </a:p>
          <a:p>
            <a:r>
              <a:rPr lang="fr-FR" dirty="0"/>
              <a:t>Image Source: http://en.wikipedia.org/wiki/List_of_countries_by_sex_ratio#cite_note-cia-0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3200400" y="2286000"/>
            <a:ext cx="2895600" cy="701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lIns="91429" tIns="45714" rIns="91429" bIns="45714">
            <a:spAutoFit/>
          </a:bodyPr>
          <a:lstStyle>
            <a:lvl1pPr defTabSz="509588"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81013" indent="-239713" defTabSz="509588"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722313" indent="-241300" defTabSz="509588"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962025" indent="-239713" defTabSz="509588"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203325" indent="-241300" defTabSz="509588"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1660525" indent="-241300" defTabSz="509588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117725" indent="-241300" defTabSz="509588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2574925" indent="-241300" defTabSz="509588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032125" indent="-241300" defTabSz="509588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chemeClr val="tx1"/>
                </a:solidFill>
                <a:latin typeface="Tahoma" charset="0"/>
              </a:rPr>
              <a:t>Global average: 101 males per 100 females</a:t>
            </a:r>
          </a:p>
        </p:txBody>
      </p:sp>
      <p:pic>
        <p:nvPicPr>
          <p:cNvPr id="3584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089400"/>
            <a:ext cx="3913187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2022837"/>
            <a:ext cx="2036763" cy="18288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9398" y="1981200"/>
            <a:ext cx="2036763" cy="36576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29398" y="2636837"/>
            <a:ext cx="2036763" cy="18288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9398" y="4800600"/>
            <a:ext cx="2036763" cy="82296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911DA-FFC0-4032-80DC-CFE525712F10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In China…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/>
          <a:stretch>
            <a:fillRect/>
          </a:stretch>
        </p:blipFill>
        <p:spPr bwMode="auto">
          <a:xfrm>
            <a:off x="1295400" y="990600"/>
            <a:ext cx="65532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651125" y="6613525"/>
            <a:ext cx="3841750" cy="2444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http://www.csmonitor.com/2007/1019/p09s02-coop.htm</a:t>
            </a:r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5410200" y="2209800"/>
            <a:ext cx="3048000" cy="6858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US" sz="2000" i="1" dirty="0">
                <a:latin typeface="Tahoma" pitchFamily="34" charset="0"/>
              </a:rPr>
              <a:t>The estimated </a:t>
            </a:r>
            <a:r>
              <a:rPr lang="en-US" sz="2000" i="1" dirty="0" smtClean="0">
                <a:latin typeface="Tahoma" pitchFamily="34" charset="0"/>
              </a:rPr>
              <a:t>overall sex </a:t>
            </a:r>
            <a:r>
              <a:rPr lang="en-US" sz="2000" i="1" dirty="0">
                <a:latin typeface="Tahoma" pitchFamily="34" charset="0"/>
              </a:rPr>
              <a:t>ratio for China is 106.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304636" y="4477328"/>
            <a:ext cx="1219200" cy="34174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8F305-EAE9-4DBC-9C03-7A72D7592EA6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2363"/>
            <a:ext cx="7315200" cy="527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…and in India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2779713" y="6461125"/>
            <a:ext cx="3584575" cy="2444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http://news.bbc.co.uk/2/hi/south_asia/6373043.stm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930900" y="1131464"/>
            <a:ext cx="3136900" cy="6858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US" sz="2000" i="1" dirty="0">
                <a:latin typeface="Tahoma" pitchFamily="34" charset="0"/>
              </a:rPr>
              <a:t>The estimated </a:t>
            </a:r>
            <a:r>
              <a:rPr lang="en-US" sz="2000" i="1" dirty="0" smtClean="0">
                <a:latin typeface="Tahoma" pitchFamily="34" charset="0"/>
              </a:rPr>
              <a:t>overall sex </a:t>
            </a:r>
            <a:r>
              <a:rPr lang="en-US" sz="2000" i="1" dirty="0">
                <a:latin typeface="Tahoma" pitchFamily="34" charset="0"/>
              </a:rPr>
              <a:t>ratio for </a:t>
            </a:r>
            <a:r>
              <a:rPr lang="en-US" sz="2000" i="1" dirty="0" smtClean="0">
                <a:latin typeface="Tahoma" pitchFamily="34" charset="0"/>
              </a:rPr>
              <a:t>India is 108.</a:t>
            </a:r>
            <a:endParaRPr lang="en-US" sz="2000" i="1" dirty="0"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486400" y="5867400"/>
            <a:ext cx="762000" cy="381000"/>
          </a:xfrm>
          <a:prstGeom prst="rect">
            <a:avLst/>
          </a:prstGeom>
          <a:solidFill>
            <a:srgbClr val="FFFFCC">
              <a:alpha val="40000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09800" y="6019800"/>
            <a:ext cx="4038600" cy="381000"/>
          </a:xfrm>
          <a:prstGeom prst="rect">
            <a:avLst/>
          </a:prstGeom>
          <a:solidFill>
            <a:srgbClr val="FFFFCC">
              <a:alpha val="40000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26FF2-5F3C-4374-A4B3-6AAF43DBD8EB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Population Growth: China </a:t>
            </a:r>
            <a:r>
              <a:rPr lang="en-US" i="1" dirty="0" smtClean="0"/>
              <a:t>vs.</a:t>
            </a:r>
            <a:r>
              <a:rPr lang="en-US" dirty="0" smtClean="0"/>
              <a:t> India</a:t>
            </a:r>
          </a:p>
        </p:txBody>
      </p:sp>
      <p:pic>
        <p:nvPicPr>
          <p:cNvPr id="23" name="Picture 3" descr="china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88" y="4664075"/>
            <a:ext cx="3138487" cy="161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hina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847975"/>
            <a:ext cx="3146425" cy="162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hina2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990600"/>
            <a:ext cx="3146425" cy="162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india2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5" y="4660900"/>
            <a:ext cx="3146425" cy="162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india2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5" y="2847975"/>
            <a:ext cx="3146425" cy="162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india20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5" y="990600"/>
            <a:ext cx="3146425" cy="162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097462" y="5265738"/>
            <a:ext cx="922338" cy="4492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b="1">
                <a:solidFill>
                  <a:schemeClr val="tx1"/>
                </a:solidFill>
                <a:latin typeface="Tahoma" charset="0"/>
              </a:rPr>
              <a:t>2000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097462" y="3538538"/>
            <a:ext cx="922338" cy="4492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b="1" dirty="0">
                <a:solidFill>
                  <a:schemeClr val="tx1"/>
                </a:solidFill>
                <a:latin typeface="Tahoma" charset="0"/>
              </a:rPr>
              <a:t>2025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5097462" y="1552575"/>
            <a:ext cx="922338" cy="4492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509588" eaLnBrk="0"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50958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b="1" dirty="0">
                <a:solidFill>
                  <a:schemeClr val="tx1"/>
                </a:solidFill>
                <a:latin typeface="Tahoma" charset="0"/>
              </a:rPr>
              <a:t>2050</a:t>
            </a:r>
          </a:p>
        </p:txBody>
      </p:sp>
      <p:sp>
        <p:nvSpPr>
          <p:cNvPr id="32" name="Content Placeholder 3"/>
          <p:cNvSpPr txBox="1">
            <a:spLocks/>
          </p:cNvSpPr>
          <p:nvPr/>
        </p:nvSpPr>
        <p:spPr>
          <a:xfrm>
            <a:off x="28281" y="2057400"/>
            <a:ext cx="1981200" cy="315595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231775" indent="-231775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  <a:defRPr>
                <a:latin typeface="+mn-lt"/>
              </a:defRPr>
            </a:lvl1pPr>
            <a:lvl2pPr marL="630238" lvl="1" indent="-173038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t"/>
              <a:defRPr sz="2000">
                <a:latin typeface="+mn-lt"/>
              </a:defRPr>
            </a:lvl2pPr>
            <a:lvl3pPr marL="1081088" indent="-166688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t"/>
              <a:defRPr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indent="0" defTabSz="457200">
              <a:buNone/>
            </a:pPr>
            <a:r>
              <a:rPr lang="en-US" dirty="0"/>
              <a:t>Sex </a:t>
            </a:r>
            <a:r>
              <a:rPr lang="en-US" dirty="0" smtClean="0"/>
              <a:t>ratios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1800" b="1" dirty="0" smtClean="0"/>
              <a:t>At birth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China</a:t>
            </a:r>
            <a:r>
              <a:rPr lang="en-US" sz="1800" dirty="0"/>
              <a:t>: 	</a:t>
            </a:r>
            <a:r>
              <a:rPr lang="en-US" sz="1800" dirty="0" smtClean="0"/>
              <a:t>113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India</a:t>
            </a:r>
            <a:r>
              <a:rPr lang="en-US" sz="1800" dirty="0"/>
              <a:t>: 	</a:t>
            </a:r>
            <a:r>
              <a:rPr lang="en-US" sz="1800" dirty="0" smtClean="0"/>
              <a:t>112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1800" b="1" dirty="0" smtClean="0"/>
              <a:t>Under </a:t>
            </a:r>
            <a:r>
              <a:rPr lang="en-US" sz="1800" b="1" dirty="0"/>
              <a:t>age </a:t>
            </a:r>
            <a:r>
              <a:rPr lang="en-US" sz="1800" b="1" dirty="0" smtClean="0"/>
              <a:t>15: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China</a:t>
            </a:r>
            <a:r>
              <a:rPr lang="en-US" sz="1800" dirty="0"/>
              <a:t>:	</a:t>
            </a:r>
            <a:r>
              <a:rPr lang="en-US" sz="1800" dirty="0" smtClean="0"/>
              <a:t>117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India</a:t>
            </a:r>
            <a:r>
              <a:rPr lang="en-US" sz="1800" dirty="0"/>
              <a:t>:	</a:t>
            </a:r>
            <a:r>
              <a:rPr lang="en-US" sz="1800" dirty="0" smtClean="0"/>
              <a:t>113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1800" b="1" dirty="0" smtClean="0"/>
              <a:t>Overall: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China</a:t>
            </a:r>
            <a:r>
              <a:rPr lang="en-US" sz="1800" dirty="0"/>
              <a:t>:	</a:t>
            </a:r>
            <a:r>
              <a:rPr lang="en-US" sz="1800" dirty="0" smtClean="0"/>
              <a:t>106</a:t>
            </a:r>
          </a:p>
          <a:p>
            <a:pPr lvl="1" defTabSz="457200">
              <a:buFont typeface="Arial" pitchFamily="34" charset="0"/>
              <a:buChar char="•"/>
            </a:pPr>
            <a:r>
              <a:rPr lang="en-US" sz="1800" dirty="0" smtClean="0"/>
              <a:t>India</a:t>
            </a:r>
            <a:r>
              <a:rPr lang="en-US" sz="1800" dirty="0"/>
              <a:t>:	108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06472" y="6324600"/>
            <a:ext cx="5731056" cy="40011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dirty="0"/>
              <a:t>Data Source: https://www.cia.gov/library/publications/the-world-factbook/fields/2018.html;</a:t>
            </a:r>
          </a:p>
          <a:p>
            <a:r>
              <a:rPr lang="fr-FR" dirty="0"/>
              <a:t>Image Source: http://www.census.gov/population/international/data/idb/informationGateway.php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362200" y="5754256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553528" y="5754256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475344" y="3923144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419600" y="3923144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90800" y="2096656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61872" y="2096656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144492" y="57912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686800" y="57912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144492" y="39624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610600" y="39624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248400" y="21336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8534400" y="2133600"/>
            <a:ext cx="228600" cy="381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9D63C-EBE4-49DA-916D-A51A9B535FF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Overpopulation?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838200"/>
            <a:ext cx="2971800" cy="5334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The only rational way to define over-population is to say that if the population is too great for the local environment to support it, a place is overpopulated.</a:t>
            </a:r>
          </a:p>
          <a:p>
            <a:pPr eaLnBrk="1" hangingPunct="1"/>
            <a:r>
              <a:rPr lang="en-US" sz="2400" dirty="0" smtClean="0"/>
              <a:t>Any other </a:t>
            </a:r>
            <a:r>
              <a:rPr lang="en-US" sz="2400" dirty="0" err="1" smtClean="0"/>
              <a:t>defin-ition</a:t>
            </a:r>
            <a:r>
              <a:rPr lang="en-US" sz="2400" dirty="0" smtClean="0"/>
              <a:t> is based on cultural values – basically, what you approve of!</a:t>
            </a:r>
          </a:p>
        </p:txBody>
      </p:sp>
      <p:graphicFrame>
        <p:nvGraphicFramePr>
          <p:cNvPr id="389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550133"/>
              </p:ext>
            </p:extLst>
          </p:nvPr>
        </p:nvGraphicFramePr>
        <p:xfrm>
          <a:off x="76200" y="1905000"/>
          <a:ext cx="6019800" cy="368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0" name="Chart" r:id="rId3" imgW="7058431" imgH="4181716" progId="Excel.Chart.8">
                  <p:embed/>
                </p:oleObj>
              </mc:Choice>
              <mc:Fallback>
                <p:oleObj name="Chart" r:id="rId3" imgW="7058431" imgH="4181716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5000"/>
                        <a:ext cx="6019800" cy="368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CB8FD6-435A-4619-8A0C-2C67388A1246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Density Comparison:</a:t>
            </a:r>
            <a:br>
              <a:rPr lang="en-US" dirty="0" smtClean="0"/>
            </a:br>
            <a:r>
              <a:rPr lang="en-US" dirty="0" smtClean="0"/>
              <a:t>In the Abstract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364038" cy="48006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2733675" y="6461125"/>
            <a:ext cx="3676650" cy="2444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http://www.boingboing.net/2009/01/30/charts-3.html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4BD54-BE8C-49E3-8FEB-AD85C4116E4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Thomas Malthus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 Thomas Malthus (1766-1834), British clergyman and economist.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Published </a:t>
            </a:r>
            <a:r>
              <a:rPr lang="en-US" u="sng" smtClean="0"/>
              <a:t>An Essay on the Principle of Population</a:t>
            </a:r>
            <a:r>
              <a:rPr lang="en-US" smtClean="0"/>
              <a:t> in 1798.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Crucial insight: </a:t>
            </a:r>
            <a:r>
              <a:rPr lang="en-US" b="1" i="1" smtClean="0"/>
              <a:t>Population tends to grow faster than the food supply.</a:t>
            </a:r>
            <a:endParaRPr lang="en-US" smtClean="0"/>
          </a:p>
        </p:txBody>
      </p:sp>
      <p:sp>
        <p:nvSpPr>
          <p:cNvPr id="4096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396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 Population growth can be stopped: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 FAMINE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 “MORAL RESTRAINT”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Was Malthus right?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 For animal populations – yes.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 For people – not so far!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“Neomalthusians” vs. “cornucopians”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776374-13B7-48F7-B253-599D5827E17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Distribution by Longitude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/>
          <a:stretch>
            <a:fillRect/>
          </a:stretch>
        </p:blipFill>
        <p:spPr bwMode="auto">
          <a:xfrm>
            <a:off x="785813" y="1444625"/>
            <a:ext cx="7519987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685800" y="6435725"/>
            <a:ext cx="5143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accent1"/>
                </a:solidFill>
                <a:latin typeface="Tahoma" pitchFamily="34" charset="0"/>
              </a:rPr>
              <a:t>Source: http://paul.kedrosky.com/archives/2010/08/world_populatio.html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37C75-E5FF-418D-BEFE-E92F7087E479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00200"/>
            <a:ext cx="2971800" cy="2514600"/>
          </a:xfrm>
        </p:spPr>
        <p:txBody>
          <a:bodyPr/>
          <a:lstStyle/>
          <a:p>
            <a:pPr algn="l" eaLnBrk="1" hangingPunct="1"/>
            <a:r>
              <a:rPr lang="en-US" smtClean="0"/>
              <a:t>Malthus:</a:t>
            </a:r>
            <a:br>
              <a:rPr lang="en-US" smtClean="0"/>
            </a:br>
            <a:r>
              <a:rPr lang="en-US" smtClean="0"/>
              <a:t>Theory </a:t>
            </a:r>
            <a:br>
              <a:rPr lang="en-US" smtClean="0"/>
            </a:br>
            <a:r>
              <a:rPr lang="en-US" smtClean="0"/>
              <a:t>vs. </a:t>
            </a:r>
            <a:br>
              <a:rPr lang="en-US" smtClean="0"/>
            </a:br>
            <a:r>
              <a:rPr lang="en-US" smtClean="0"/>
              <a:t>Reality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"/>
            <a:ext cx="3586467" cy="3017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05200"/>
            <a:ext cx="3606999" cy="3017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A17DC-04AA-4EC8-8BE4-9958C064895B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Declining Birth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" y="1448047"/>
            <a:ext cx="7628572" cy="39619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r>
              <a:rPr lang="en-US" dirty="0" smtClean="0"/>
              <a:t>However…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572000" cy="4953000"/>
          </a:xfrm>
        </p:spPr>
        <p:txBody>
          <a:bodyPr anchor="ctr" anchorCtr="0"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There are some who worry that population </a:t>
            </a:r>
            <a:r>
              <a:rPr lang="en-US" b="1" u="sng" dirty="0" smtClean="0"/>
              <a:t>won’t</a:t>
            </a:r>
            <a:r>
              <a:rPr lang="en-US" dirty="0" smtClean="0"/>
              <a:t> decline.</a:t>
            </a:r>
          </a:p>
          <a:p>
            <a:pPr>
              <a:defRPr/>
            </a:pPr>
            <a:r>
              <a:rPr lang="en-US" dirty="0" smtClean="0"/>
              <a:t>They worry that the pattern we see in the US, Japan, etc. is </a:t>
            </a:r>
            <a:r>
              <a:rPr lang="en-US" u="sng" dirty="0" smtClean="0"/>
              <a:t>not</a:t>
            </a:r>
            <a:r>
              <a:rPr lang="en-US" dirty="0" smtClean="0"/>
              <a:t> universal – that not everybody will stop having larger families, that the decline in the TFR can “stall,” and point to countries such as Jordan (with a TFR of 4) or Indonesia (TFR 2.5).</a:t>
            </a:r>
          </a:p>
          <a:p>
            <a:pPr>
              <a:defRPr/>
            </a:pPr>
            <a:r>
              <a:rPr lang="en-US" dirty="0" smtClean="0"/>
              <a:t>Is it possible?  </a:t>
            </a:r>
            <a:r>
              <a:rPr lang="en-US" b="1" dirty="0" smtClean="0"/>
              <a:t>Hard to say </a:t>
            </a:r>
            <a:r>
              <a:rPr lang="en-US" dirty="0" smtClean="0"/>
              <a:t>– the Demographic Transition model has been successful at predicting how populations change – but we can’t be certain it always will be.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5B8CA-ADE5-4BBE-AECA-282E89071E7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1462088"/>
            <a:ext cx="4005262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538288" y="6461125"/>
            <a:ext cx="6067425" cy="2460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Source: http://www.guardian.co.uk/environment/2011/sep/19/environment-population-forecasts-wrong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43248-D6C2-4F46-815F-57DF25DAA08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Natural Increase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rate of natural increase can only decline if </a:t>
            </a:r>
            <a:r>
              <a:rPr lang="en-US" u="sng" smtClean="0"/>
              <a:t>either</a:t>
            </a:r>
            <a:r>
              <a:rPr lang="en-US" smtClean="0"/>
              <a:t> birth rates decline </a:t>
            </a:r>
            <a:r>
              <a:rPr lang="en-US" u="sng" smtClean="0"/>
              <a:t>or</a:t>
            </a:r>
            <a:r>
              <a:rPr lang="en-US" smtClean="0"/>
              <a:t> death rates increase.  </a:t>
            </a:r>
          </a:p>
          <a:p>
            <a:pPr eaLnBrk="1" hangingPunct="1"/>
            <a:r>
              <a:rPr lang="en-US" smtClean="0"/>
              <a:t>Normal people prefer the first – but even this approach is controversial!</a:t>
            </a:r>
          </a:p>
          <a:p>
            <a:pPr eaLnBrk="1" hangingPunct="1"/>
            <a:r>
              <a:rPr lang="en-US" smtClean="0"/>
              <a:t>Reducing birth rates:</a:t>
            </a:r>
          </a:p>
          <a:p>
            <a:pPr lvl="1" eaLnBrk="1" hangingPunct="1"/>
            <a:r>
              <a:rPr lang="en-US" smtClean="0"/>
              <a:t>Economic development</a:t>
            </a:r>
          </a:p>
          <a:p>
            <a:pPr lvl="1" eaLnBrk="1" hangingPunct="1"/>
            <a:r>
              <a:rPr lang="en-US" smtClean="0"/>
              <a:t>Contraception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dirty="0" smtClean="0"/>
              <a:t>Contraception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6D18B-B73A-4711-981E-869D42B041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30200" y="1219199"/>
            <a:ext cx="6096000" cy="3291071"/>
            <a:chOff x="2819400" y="898774"/>
            <a:chExt cx="6096000" cy="32910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898774"/>
              <a:ext cx="6096000" cy="3291071"/>
            </a:xfrm>
            <a:prstGeom prst="rect">
              <a:avLst/>
            </a:prstGeom>
          </p:spPr>
        </p:pic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743200"/>
              <a:ext cx="1198986" cy="1446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48200"/>
            <a:ext cx="5257800" cy="15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8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Contraception Controversies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9A70-8C15-4DEE-BF92-B4DB24CE93B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1006"/>
            <a:ext cx="3486150" cy="362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8739" y="6333000"/>
            <a:ext cx="7794121" cy="40011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000" i="1">
                <a:solidFill>
                  <a:schemeClr val="accent1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dirty="0"/>
              <a:t>Sources: http://www.latimes.com/news/nationworld/world/population/la-fg-population-matters5-20120729-html,0,5897961.htmlstory;</a:t>
            </a:r>
          </a:p>
          <a:p>
            <a:r>
              <a:rPr lang="fr-FR" dirty="0"/>
              <a:t>http://www.guardian.co.uk/world/2012/jul/11/family-planning-struggle-to-access-contraception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3784192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040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F9672-825D-4BFC-BA1F-25B2523C15D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Epidemiologic Transition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4572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At different stages of development there are different processes that affect the death rate.</a:t>
            </a:r>
          </a:p>
          <a:p>
            <a:pPr eaLnBrk="1" hangingPunct="1"/>
            <a:r>
              <a:rPr lang="en-US" sz="2400" dirty="0" smtClean="0"/>
              <a:t>Different countries have different levels of technological development – and different health problems.</a:t>
            </a:r>
          </a:p>
          <a:p>
            <a:pPr lvl="1" eaLnBrk="1" hangingPunct="1"/>
            <a:r>
              <a:rPr lang="en-US" sz="2000" dirty="0" smtClean="0"/>
              <a:t>Stage 1: Pestilence &amp; famine (“Black Plague”)</a:t>
            </a:r>
          </a:p>
          <a:p>
            <a:pPr lvl="1" eaLnBrk="1" hangingPunct="1"/>
            <a:r>
              <a:rPr lang="en-US" sz="2000" dirty="0" smtClean="0"/>
              <a:t>Stage 2: Receding pandemics (“Cholera”)</a:t>
            </a:r>
          </a:p>
          <a:p>
            <a:pPr lvl="1" eaLnBrk="1" hangingPunct="1"/>
            <a:r>
              <a:rPr lang="en-US" sz="2000" dirty="0" smtClean="0"/>
              <a:t>Stage 3: Degenerative &amp; human-caused diseases (“heart attack &amp; cancer”)</a:t>
            </a:r>
          </a:p>
          <a:p>
            <a:pPr lvl="1" eaLnBrk="1" hangingPunct="1"/>
            <a:r>
              <a:rPr lang="en-US" sz="2000" dirty="0" smtClean="0"/>
              <a:t>Stage 4: Delayed degenerative diseases (“cardiovascular disease &amp; oncology”)</a:t>
            </a:r>
          </a:p>
          <a:p>
            <a:pPr lvl="1" eaLnBrk="1" hangingPunct="1"/>
            <a:r>
              <a:rPr lang="en-US" sz="2000" dirty="0" smtClean="0"/>
              <a:t>Stage 5: Reemergence of infectious &amp; parasitic diseases (“AIDS,” “SARS,” “TB,” “Ebola,” “Bird Flu,” etc.)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6D36E-5D7F-4A75-8EA7-79937357E65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Stage 1 Example: </a:t>
            </a:r>
            <a:br>
              <a:rPr lang="en-US" dirty="0" smtClean="0"/>
            </a:br>
            <a:r>
              <a:rPr lang="en-US" dirty="0" smtClean="0"/>
              <a:t>The Black Death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28800"/>
            <a:ext cx="66675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2438400" y="6400800"/>
            <a:ext cx="4144083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http://historymedren.about.com/library/atlas/natmapbd2.htm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C5B2D-E634-4F19-AD11-51B77EF7AAD9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Stage 2 Example: </a:t>
            </a:r>
            <a:br>
              <a:rPr lang="en-US" dirty="0" smtClean="0"/>
            </a:br>
            <a:r>
              <a:rPr lang="en-US" dirty="0" smtClean="0"/>
              <a:t>Snow’s 1854 Cholera Map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2919945" y="6400800"/>
            <a:ext cx="3304110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http://www.llnl.gov/str/September02/Hall.html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950BE-517E-4427-A09F-F8AD2F79FFE4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Stages 3 &amp; 4 Examples: </a:t>
            </a:r>
            <a:br>
              <a:rPr lang="en-US" dirty="0" smtClean="0"/>
            </a:br>
            <a:r>
              <a:rPr lang="en-US" dirty="0" smtClean="0"/>
              <a:t>Cancer Mortality: 1950-1994</a:t>
            </a: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630603" y="6400800"/>
            <a:ext cx="3882794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http://dceg.cancer.gov/cgi-bin/atlas/avail-maps?site=acc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3900"/>
            <a:ext cx="41767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993900"/>
            <a:ext cx="4176712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38102-99A1-4CC4-9D93-48D82A72D95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7 Billion People: Distribution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92250"/>
            <a:ext cx="8116887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DBEF8-F1CE-4115-A014-9C8F06B700FC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Stage 5 Example: Tuberculosis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6" y="1772552"/>
            <a:ext cx="8235608" cy="41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47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Tuberculosis and Instability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3581400" cy="5265173"/>
          </a:xfrm>
        </p:spPr>
        <p:txBody>
          <a:bodyPr/>
          <a:lstStyle/>
          <a:p>
            <a:r>
              <a:rPr lang="en-US" dirty="0" smtClean="0"/>
              <a:t>Like many diseases, tuberculosis is strongly correlated with poverty and political instability.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9A70-8C15-4DEE-BF92-B4DB24CE93B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2182" r="2118" b="2182"/>
          <a:stretch/>
        </p:blipFill>
        <p:spPr>
          <a:xfrm>
            <a:off x="3810000" y="1201993"/>
            <a:ext cx="5029200" cy="484238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30603" y="6400800"/>
            <a:ext cx="4815742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http://www.nature.com/embor/journal/v4/n6s/fig_tab/embor842_f2.html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200400"/>
            <a:ext cx="16859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724400"/>
            <a:ext cx="23622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92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DBEF8-F1CE-4115-A014-9C8F06B700FC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Stage 5 Example: AIDS</a:t>
            </a:r>
            <a:br>
              <a:rPr lang="en-US" dirty="0" smtClean="0"/>
            </a:br>
            <a:r>
              <a:rPr lang="en-US" i="1" dirty="0" smtClean="0"/>
              <a:t>(2009)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0" y="1563933"/>
            <a:ext cx="6807521" cy="45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96529" y="6459379"/>
            <a:ext cx="6950942" cy="24622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Tahoma" pitchFamily="34" charset="0"/>
              </a:rPr>
              <a:t>Source: http://wwwnc.cdc.gov/travel/yellowbook/2012/chapter-3-infectious-diseases-related-to-travel/hiv-and-aids.htm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0A263-80C4-46F6-9538-BB2456E6E84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315200" cy="1524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800" dirty="0" smtClean="0"/>
              <a:t>Global Population: </a:t>
            </a:r>
            <a:br>
              <a:rPr lang="en-US" sz="3800" dirty="0" smtClean="0"/>
            </a:br>
            <a:r>
              <a:rPr lang="en-US" sz="3800" baseline="30000" dirty="0" smtClean="0"/>
              <a:t>2</a:t>
            </a:r>
            <a:r>
              <a:rPr lang="en-US" sz="3800" dirty="0" smtClean="0"/>
              <a:t>/</a:t>
            </a:r>
            <a:r>
              <a:rPr lang="en-US" sz="3800" baseline="-25000" dirty="0" smtClean="0"/>
              <a:t>3</a:t>
            </a:r>
            <a:r>
              <a:rPr lang="en-US" sz="3800" dirty="0" smtClean="0"/>
              <a:t> of the World in </a:t>
            </a:r>
            <a:br>
              <a:rPr lang="en-US" sz="3800" dirty="0" smtClean="0"/>
            </a:br>
            <a:r>
              <a:rPr lang="en-US" sz="3800" dirty="0" smtClean="0"/>
              <a:t>4 Major Clusters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4648200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East Asia</a:t>
            </a:r>
          </a:p>
          <a:p>
            <a:pPr lvl="1" eaLnBrk="1" hangingPunct="1"/>
            <a:r>
              <a:rPr lang="en-US" sz="2000" dirty="0" smtClean="0"/>
              <a:t> More than 1.5 billion people</a:t>
            </a:r>
          </a:p>
          <a:p>
            <a:pPr lvl="1" eaLnBrk="1" hangingPunct="1"/>
            <a:r>
              <a:rPr lang="en-US" sz="2000" dirty="0" smtClean="0"/>
              <a:t> More than 20% of humanity</a:t>
            </a:r>
          </a:p>
          <a:p>
            <a:pPr lvl="1" eaLnBrk="1" hangingPunct="1"/>
            <a:r>
              <a:rPr lang="en-US" sz="2000" dirty="0" smtClean="0"/>
              <a:t> About 20% of humanity in China</a:t>
            </a:r>
          </a:p>
          <a:p>
            <a:pPr lvl="1" eaLnBrk="1" hangingPunct="1"/>
            <a:r>
              <a:rPr lang="en-US" sz="2000" dirty="0" smtClean="0"/>
              <a:t> About 50</a:t>
            </a:r>
            <a:r>
              <a:rPr lang="en-US" sz="2000" baseline="30000" dirty="0" smtClean="0"/>
              <a:t>%</a:t>
            </a:r>
            <a:r>
              <a:rPr lang="en-US" sz="2000" dirty="0" smtClean="0"/>
              <a:t> </a:t>
            </a:r>
            <a:r>
              <a:rPr lang="en-US" sz="2000" b="1" dirty="0" smtClean="0"/>
              <a:t>rural</a:t>
            </a:r>
          </a:p>
          <a:p>
            <a:pPr eaLnBrk="1" hangingPunct="1"/>
            <a:r>
              <a:rPr lang="en-US" sz="2400" dirty="0" smtClean="0"/>
              <a:t> South Asia</a:t>
            </a:r>
          </a:p>
          <a:p>
            <a:pPr lvl="1" eaLnBrk="1" hangingPunct="1"/>
            <a:r>
              <a:rPr lang="en-US" sz="2000" dirty="0" smtClean="0"/>
              <a:t> More than 1.5 billion people</a:t>
            </a:r>
          </a:p>
          <a:p>
            <a:pPr lvl="1" eaLnBrk="1" hangingPunct="1"/>
            <a:r>
              <a:rPr lang="en-US" sz="2000" dirty="0" smtClean="0"/>
              <a:t> About 20% of humanity</a:t>
            </a:r>
          </a:p>
          <a:p>
            <a:pPr lvl="1" eaLnBrk="1" hangingPunct="1"/>
            <a:r>
              <a:rPr lang="en-US" sz="2000" dirty="0" smtClean="0"/>
              <a:t> Nearly 20% of humanity in India</a:t>
            </a:r>
          </a:p>
          <a:p>
            <a:pPr lvl="1" eaLnBrk="1" hangingPunct="1"/>
            <a:r>
              <a:rPr lang="en-US" sz="2000" dirty="0" smtClean="0"/>
              <a:t> About 60% </a:t>
            </a:r>
            <a:r>
              <a:rPr lang="en-US" sz="2000" b="1" dirty="0" smtClean="0"/>
              <a:t>rural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905000"/>
            <a:ext cx="3810000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Southeast Asia</a:t>
            </a:r>
          </a:p>
          <a:p>
            <a:pPr lvl="1" eaLnBrk="1" hangingPunct="1"/>
            <a:r>
              <a:rPr lang="en-US" sz="2000" dirty="0" smtClean="0"/>
              <a:t> About </a:t>
            </a:r>
            <a:r>
              <a:rPr lang="en-US" sz="2000" dirty="0" smtClean="0">
                <a:cs typeface="Tahoma" pitchFamily="34" charset="0"/>
              </a:rPr>
              <a:t>½ billion people</a:t>
            </a:r>
          </a:p>
          <a:p>
            <a:pPr lvl="1" eaLnBrk="1" hangingPunct="1"/>
            <a:r>
              <a:rPr lang="en-US" sz="2000" dirty="0" smtClean="0">
                <a:cs typeface="Tahoma" pitchFamily="34" charset="0"/>
              </a:rPr>
              <a:t> 8% of humanity</a:t>
            </a:r>
          </a:p>
          <a:p>
            <a:pPr lvl="1" eaLnBrk="1" hangingPunct="1"/>
            <a:r>
              <a:rPr lang="en-US" sz="2000" dirty="0" smtClean="0">
                <a:cs typeface="Tahoma" pitchFamily="34" charset="0"/>
              </a:rPr>
              <a:t> More than </a:t>
            </a:r>
            <a:r>
              <a:rPr lang="en-US" sz="2000" baseline="30000" dirty="0" smtClean="0">
                <a:cs typeface="Tahoma" pitchFamily="34" charset="0"/>
              </a:rPr>
              <a:t>2</a:t>
            </a:r>
            <a:r>
              <a:rPr lang="en-US" sz="2000" dirty="0" smtClean="0">
                <a:cs typeface="Tahoma" pitchFamily="34" charset="0"/>
              </a:rPr>
              <a:t>/</a:t>
            </a:r>
            <a:r>
              <a:rPr lang="en-US" sz="2000" baseline="-25000" dirty="0" smtClean="0">
                <a:cs typeface="Tahoma" pitchFamily="34" charset="0"/>
              </a:rPr>
              <a:t>3</a:t>
            </a:r>
            <a:r>
              <a:rPr lang="en-US" sz="2000" dirty="0" smtClean="0">
                <a:cs typeface="Tahoma" pitchFamily="34" charset="0"/>
              </a:rPr>
              <a:t> </a:t>
            </a:r>
            <a:r>
              <a:rPr lang="en-US" sz="2000" b="1" dirty="0" smtClean="0">
                <a:cs typeface="Tahoma" pitchFamily="34" charset="0"/>
              </a:rPr>
              <a:t>rural</a:t>
            </a:r>
          </a:p>
          <a:p>
            <a:pPr eaLnBrk="1" hangingPunct="1"/>
            <a:r>
              <a:rPr lang="en-US" sz="2400" dirty="0" smtClean="0"/>
              <a:t> Europe</a:t>
            </a:r>
          </a:p>
          <a:p>
            <a:pPr lvl="1" eaLnBrk="1" hangingPunct="1"/>
            <a:r>
              <a:rPr lang="en-US" sz="2000" dirty="0" smtClean="0"/>
              <a:t> About ¾ </a:t>
            </a:r>
            <a:r>
              <a:rPr lang="en-US" sz="2000" dirty="0" smtClean="0">
                <a:cs typeface="Tahoma" pitchFamily="34" charset="0"/>
              </a:rPr>
              <a:t>billion people</a:t>
            </a:r>
          </a:p>
          <a:p>
            <a:pPr lvl="1" eaLnBrk="1" hangingPunct="1"/>
            <a:r>
              <a:rPr lang="en-US" sz="2000" dirty="0" smtClean="0">
                <a:cs typeface="Tahoma" pitchFamily="34" charset="0"/>
              </a:rPr>
              <a:t> 11% of humanity</a:t>
            </a:r>
          </a:p>
          <a:p>
            <a:pPr lvl="1" eaLnBrk="1" hangingPunct="1"/>
            <a:r>
              <a:rPr lang="en-US" sz="2000" dirty="0" smtClean="0">
                <a:cs typeface="Tahoma" pitchFamily="34" charset="0"/>
              </a:rPr>
              <a:t> About ¾ </a:t>
            </a:r>
            <a:r>
              <a:rPr lang="en-US" sz="2000" b="1" dirty="0" smtClean="0">
                <a:cs typeface="Tahoma" pitchFamily="34" charset="0"/>
              </a:rPr>
              <a:t>urban</a:t>
            </a: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381000"/>
            <a:ext cx="2641600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86357"/>
            <a:ext cx="1905000" cy="2676961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A04FC-6A53-497E-B5DE-DF92AD63F99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Other Clusters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495550" cy="1814513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57400" y="2895600"/>
            <a:ext cx="3276600" cy="9144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 smtClean="0">
                <a:latin typeface="Tahoma" pitchFamily="34" charset="0"/>
              </a:rPr>
              <a:t>Egypt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 smtClean="0">
                <a:latin typeface="Tahoma" pitchFamily="34" charset="0"/>
              </a:rPr>
              <a:t>West &amp; East Africa</a:t>
            </a:r>
            <a:endParaRPr lang="en-US" dirty="0">
              <a:latin typeface="Tahoma" pitchFamily="34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262"/>
            <a:ext cx="2971800" cy="1878013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953000" y="1905000"/>
            <a:ext cx="3733800" cy="4572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>
                <a:latin typeface="Tahoma" pitchFamily="34" charset="0"/>
              </a:rPr>
              <a:t>Eastern North </a:t>
            </a:r>
            <a:r>
              <a:rPr lang="en-US" dirty="0" smtClean="0">
                <a:latin typeface="Tahoma" pitchFamily="34" charset="0"/>
              </a:rPr>
              <a:t>America</a:t>
            </a:r>
            <a:endParaRPr lang="en-US" dirty="0">
              <a:latin typeface="Tahoma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8529"/>
            <a:ext cx="1924050" cy="1781528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3200400" cy="8382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>
                <a:latin typeface="Tahoma" pitchFamily="34" charset="0"/>
              </a:rPr>
              <a:t>US West </a:t>
            </a:r>
            <a:r>
              <a:rPr lang="en-US" dirty="0" smtClean="0">
                <a:latin typeface="Tahoma" pitchFamily="34" charset="0"/>
              </a:rPr>
              <a:t>Coast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 smtClean="0">
                <a:latin typeface="Tahoma" pitchFamily="34" charset="0"/>
              </a:rPr>
              <a:t>Highland Mexico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299364" y="3868529"/>
            <a:ext cx="3657600" cy="743816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t"/>
            </a:pPr>
            <a:r>
              <a:rPr lang="en-US" dirty="0">
                <a:latin typeface="Tahoma" pitchFamily="34" charset="0"/>
              </a:rPr>
              <a:t>Urban South America &amp; the </a:t>
            </a:r>
            <a:r>
              <a:rPr lang="en-US" dirty="0" smtClean="0">
                <a:latin typeface="Tahoma" pitchFamily="34" charset="0"/>
              </a:rPr>
              <a:t>Caribbean</a:t>
            </a:r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43658-12E8-4182-8BB5-C035543481A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14363"/>
          </a:xfrm>
        </p:spPr>
        <p:txBody>
          <a:bodyPr/>
          <a:lstStyle/>
          <a:p>
            <a:pPr eaLnBrk="1" hangingPunct="1"/>
            <a:r>
              <a:rPr lang="en-US" smtClean="0"/>
              <a:t>The “Ecumene”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500" y="4876800"/>
            <a:ext cx="7239000" cy="1295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</a:t>
            </a:r>
            <a:r>
              <a:rPr lang="en-US" sz="2200" dirty="0" smtClean="0"/>
              <a:t>The “</a:t>
            </a:r>
            <a:r>
              <a:rPr lang="en-US" sz="2200" dirty="0" err="1" smtClean="0"/>
              <a:t>ecumene</a:t>
            </a:r>
            <a:r>
              <a:rPr lang="en-US" sz="2200" dirty="0" smtClean="0"/>
              <a:t>” is the inhabited area of the earth.</a:t>
            </a:r>
          </a:p>
          <a:p>
            <a:pPr eaLnBrk="1" hangingPunct="1"/>
            <a:r>
              <a:rPr lang="en-US" sz="2200" dirty="0" smtClean="0"/>
              <a:t> Today, the only areas that </a:t>
            </a:r>
            <a:r>
              <a:rPr lang="en-US" sz="2200" u="sng" dirty="0" smtClean="0"/>
              <a:t>aren’t</a:t>
            </a:r>
            <a:r>
              <a:rPr lang="en-US" sz="2200" dirty="0" smtClean="0"/>
              <a:t> inhabited are those that are too </a:t>
            </a:r>
            <a:r>
              <a:rPr lang="en-US" sz="2200" dirty="0" smtClean="0">
                <a:solidFill>
                  <a:srgbClr val="FFFF00"/>
                </a:solidFill>
              </a:rPr>
              <a:t>hot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FFFF00"/>
                </a:solidFill>
              </a:rPr>
              <a:t>dry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FFFF00"/>
                </a:solidFill>
              </a:rPr>
              <a:t>cold</a:t>
            </a:r>
            <a:r>
              <a:rPr lang="en-US" sz="2200" dirty="0" smtClean="0"/>
              <a:t> or at </a:t>
            </a:r>
            <a:r>
              <a:rPr lang="en-US" sz="2200" dirty="0" smtClean="0">
                <a:solidFill>
                  <a:srgbClr val="FFFF00"/>
                </a:solidFill>
              </a:rPr>
              <a:t>high elevations</a:t>
            </a:r>
            <a:r>
              <a:rPr lang="en-US" sz="2200" dirty="0" smtClean="0"/>
              <a:t>.</a:t>
            </a:r>
          </a:p>
        </p:txBody>
      </p:sp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3950"/>
            <a:ext cx="891540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9645-EBC1-405E-8F79-3ABF3810AE1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69925"/>
          </a:xfrm>
        </p:spPr>
        <p:txBody>
          <a:bodyPr/>
          <a:lstStyle/>
          <a:p>
            <a:pPr eaLnBrk="1" hangingPunct="1"/>
            <a:r>
              <a:rPr lang="en-US" dirty="0" smtClean="0"/>
              <a:t>Population Density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4648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Density is a measure of “</a:t>
            </a:r>
            <a:r>
              <a:rPr lang="en-US" sz="3600" i="1" dirty="0" smtClean="0"/>
              <a:t>how many per</a:t>
            </a:r>
            <a:r>
              <a:rPr lang="en-US" sz="3600" dirty="0" smtClean="0"/>
              <a:t>.”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The question is – what are we interested in finding out?  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 Different density measures give us </a:t>
            </a:r>
            <a:r>
              <a:rPr lang="en-US" sz="3500" dirty="0">
                <a:solidFill>
                  <a:srgbClr val="FFFF00"/>
                </a:solidFill>
              </a:rPr>
              <a:t>different insights</a:t>
            </a:r>
            <a:r>
              <a:rPr lang="en-US" sz="3500" dirty="0" smtClean="0"/>
              <a:t>, such as: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 Level of development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 Type of economy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 Clues about population growth, health, status of women, overall economy,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ology">
  <a:themeElements>
    <a:clrScheme name="Technology 2">
      <a:dk1>
        <a:srgbClr val="000000"/>
      </a:dk1>
      <a:lt1>
        <a:srgbClr val="609494"/>
      </a:lt1>
      <a:dk2>
        <a:srgbClr val="FFC545"/>
      </a:dk2>
      <a:lt2>
        <a:srgbClr val="476F6E"/>
      </a:lt2>
      <a:accent1>
        <a:srgbClr val="FFFFCC"/>
      </a:accent1>
      <a:accent2>
        <a:srgbClr val="FF9900"/>
      </a:accent2>
      <a:accent3>
        <a:srgbClr val="B6C8C8"/>
      </a:accent3>
      <a:accent4>
        <a:srgbClr val="000000"/>
      </a:accent4>
      <a:accent5>
        <a:srgbClr val="FFFFE2"/>
      </a:accent5>
      <a:accent6>
        <a:srgbClr val="E78A00"/>
      </a:accent6>
      <a:hlink>
        <a:srgbClr val="3E7D7C"/>
      </a:hlink>
      <a:folHlink>
        <a:srgbClr val="99CCCC"/>
      </a:folHlink>
    </a:clrScheme>
    <a:fontScheme name="Technolog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chnology 1">
        <a:dk1>
          <a:srgbClr val="264D4C"/>
        </a:dk1>
        <a:lt1>
          <a:srgbClr val="F8F8F8"/>
        </a:lt1>
        <a:dk2>
          <a:srgbClr val="336666"/>
        </a:dk2>
        <a:lt2>
          <a:srgbClr val="FFFFCC"/>
        </a:lt2>
        <a:accent1>
          <a:srgbClr val="C0C0C0"/>
        </a:accent1>
        <a:accent2>
          <a:srgbClr val="FF9900"/>
        </a:accent2>
        <a:accent3>
          <a:srgbClr val="ADB8B8"/>
        </a:accent3>
        <a:accent4>
          <a:srgbClr val="D4D4D4"/>
        </a:accent4>
        <a:accent5>
          <a:srgbClr val="DCDCDC"/>
        </a:accent5>
        <a:accent6>
          <a:srgbClr val="E78A00"/>
        </a:accent6>
        <a:hlink>
          <a:srgbClr val="FFCC00"/>
        </a:hlink>
        <a:folHlink>
          <a:srgbClr val="99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2">
        <a:dk1>
          <a:srgbClr val="000000"/>
        </a:dk1>
        <a:lt1>
          <a:srgbClr val="609494"/>
        </a:lt1>
        <a:dk2>
          <a:srgbClr val="FFC545"/>
        </a:dk2>
        <a:lt2>
          <a:srgbClr val="476F6E"/>
        </a:lt2>
        <a:accent1>
          <a:srgbClr val="FFFFCC"/>
        </a:accent1>
        <a:accent2>
          <a:srgbClr val="FF9900"/>
        </a:accent2>
        <a:accent3>
          <a:srgbClr val="B6C8C8"/>
        </a:accent3>
        <a:accent4>
          <a:srgbClr val="000000"/>
        </a:accent4>
        <a:accent5>
          <a:srgbClr val="FFFFE2"/>
        </a:accent5>
        <a:accent6>
          <a:srgbClr val="E78A00"/>
        </a:accent6>
        <a:hlink>
          <a:srgbClr val="3E7D7C"/>
        </a:hlink>
        <a:folHlink>
          <a:srgbClr val="99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E1E1E1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Designs\Technology.pot</Template>
  <TotalTime>1852</TotalTime>
  <Words>2041</Words>
  <Application>Microsoft Office PowerPoint</Application>
  <PresentationFormat>On-screen Show (4:3)</PresentationFormat>
  <Paragraphs>386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Technology</vt:lpstr>
      <vt:lpstr>Chart</vt:lpstr>
      <vt:lpstr>Population</vt:lpstr>
      <vt:lpstr>The World Today:  More Than Seven Billion People</vt:lpstr>
      <vt:lpstr>Distribution by Latitude</vt:lpstr>
      <vt:lpstr>Distribution by Longitude</vt:lpstr>
      <vt:lpstr>7 Billion People: Distribution</vt:lpstr>
      <vt:lpstr>Global Population:  2/3 of the World in  4 Major Clusters</vt:lpstr>
      <vt:lpstr>Other Clusters</vt:lpstr>
      <vt:lpstr>The “Ecumene”</vt:lpstr>
      <vt:lpstr>Population Density</vt:lpstr>
      <vt:lpstr>Different Density Measures</vt:lpstr>
      <vt:lpstr>Density: Comparison Table (data from textbook)</vt:lpstr>
      <vt:lpstr>Density: Comparisons</vt:lpstr>
      <vt:lpstr>Basic Population Measures: Birth, Death &amp; Natural Increase</vt:lpstr>
      <vt:lpstr>Crude Birth Rates (2005-2010)</vt:lpstr>
      <vt:lpstr>Crude Death Rates (2005-2010)</vt:lpstr>
      <vt:lpstr>The Russian Problem</vt:lpstr>
      <vt:lpstr>Rates of Natural Increase</vt:lpstr>
      <vt:lpstr>Population Rates: Two Examples</vt:lpstr>
      <vt:lpstr>Doubling Time: Interest</vt:lpstr>
      <vt:lpstr>Population Doubling Times</vt:lpstr>
      <vt:lpstr>World Population Growth</vt:lpstr>
      <vt:lpstr>Other Population Measures</vt:lpstr>
      <vt:lpstr>Total Fertility Rate</vt:lpstr>
      <vt:lpstr>Infant Mortality Rate</vt:lpstr>
      <vt:lpstr>Infant Mortality Figures, 2012</vt:lpstr>
      <vt:lpstr>Life Expectancy (at birth)</vt:lpstr>
      <vt:lpstr>The Demographic Transition</vt:lpstr>
      <vt:lpstr>The Demographic Transition</vt:lpstr>
      <vt:lpstr>Population Pyramids</vt:lpstr>
      <vt:lpstr>Population Changes: US Pyramids, 1950-2000</vt:lpstr>
      <vt:lpstr>Population Changes: Japan, 1950-2050</vt:lpstr>
      <vt:lpstr>Population Changes: Population Under Age 15</vt:lpstr>
      <vt:lpstr>Sex Ratios (males per hundred females, 2011 estimate)</vt:lpstr>
      <vt:lpstr>In China…</vt:lpstr>
      <vt:lpstr>…and in India</vt:lpstr>
      <vt:lpstr>Population Growth: China vs. India</vt:lpstr>
      <vt:lpstr>Overpopulation?</vt:lpstr>
      <vt:lpstr>Density Comparison: In the Abstract</vt:lpstr>
      <vt:lpstr>Thomas Malthus</vt:lpstr>
      <vt:lpstr>Malthus: Theory  vs.  Reality</vt:lpstr>
      <vt:lpstr>Declining Birth Rates</vt:lpstr>
      <vt:lpstr>However…</vt:lpstr>
      <vt:lpstr>Reducing Natural Increase</vt:lpstr>
      <vt:lpstr>Contraception</vt:lpstr>
      <vt:lpstr>Contraception Controversies</vt:lpstr>
      <vt:lpstr>The Epidemiologic Transition</vt:lpstr>
      <vt:lpstr>Stage 1 Example:  The Black Death</vt:lpstr>
      <vt:lpstr>Stage 2 Example:  Snow’s 1854 Cholera Map</vt:lpstr>
      <vt:lpstr>Stages 3 &amp; 4 Examples:  Cancer Mortality: 1950-1994</vt:lpstr>
      <vt:lpstr>Stage 5 Example: Tuberculosis</vt:lpstr>
      <vt:lpstr>Tuberculosis and Instability </vt:lpstr>
      <vt:lpstr>Stage 5 Example: AIDS (2009)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</dc:title>
  <dc:creator>default</dc:creator>
  <cp:lastModifiedBy>Alan Osborn</cp:lastModifiedBy>
  <cp:revision>121</cp:revision>
  <cp:lastPrinted>2012-09-04T18:16:47Z</cp:lastPrinted>
  <dcterms:created xsi:type="dcterms:W3CDTF">2003-05-27T01:41:38Z</dcterms:created>
  <dcterms:modified xsi:type="dcterms:W3CDTF">2013-01-29T21:41:08Z</dcterms:modified>
</cp:coreProperties>
</file>