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Lst>
  <p:notesMasterIdLst>
    <p:notesMasterId r:id="rId76"/>
  </p:notesMasterIdLst>
  <p:handoutMasterIdLst>
    <p:handoutMasterId r:id="rId77"/>
  </p:handoutMasterIdLst>
  <p:sldIdLst>
    <p:sldId id="256" r:id="rId2"/>
    <p:sldId id="266" r:id="rId3"/>
    <p:sldId id="257" r:id="rId4"/>
    <p:sldId id="258" r:id="rId5"/>
    <p:sldId id="335" r:id="rId6"/>
    <p:sldId id="305" r:id="rId7"/>
    <p:sldId id="359" r:id="rId8"/>
    <p:sldId id="336" r:id="rId9"/>
    <p:sldId id="306" r:id="rId10"/>
    <p:sldId id="303" r:id="rId11"/>
    <p:sldId id="302" r:id="rId12"/>
    <p:sldId id="304" r:id="rId13"/>
    <p:sldId id="350" r:id="rId14"/>
    <p:sldId id="265" r:id="rId15"/>
    <p:sldId id="309" r:id="rId16"/>
    <p:sldId id="270" r:id="rId17"/>
    <p:sldId id="264" r:id="rId18"/>
    <p:sldId id="307" r:id="rId19"/>
    <p:sldId id="308" r:id="rId20"/>
    <p:sldId id="337" r:id="rId21"/>
    <p:sldId id="338" r:id="rId22"/>
    <p:sldId id="268" r:id="rId23"/>
    <p:sldId id="351" r:id="rId24"/>
    <p:sldId id="269" r:id="rId25"/>
    <p:sldId id="274" r:id="rId26"/>
    <p:sldId id="275" r:id="rId27"/>
    <p:sldId id="333" r:id="rId28"/>
    <p:sldId id="310" r:id="rId29"/>
    <p:sldId id="271" r:id="rId30"/>
    <p:sldId id="353" r:id="rId31"/>
    <p:sldId id="340" r:id="rId32"/>
    <p:sldId id="312" r:id="rId33"/>
    <p:sldId id="272" r:id="rId34"/>
    <p:sldId id="341" r:id="rId35"/>
    <p:sldId id="347" r:id="rId36"/>
    <p:sldId id="342" r:id="rId37"/>
    <p:sldId id="344" r:id="rId38"/>
    <p:sldId id="334" r:id="rId39"/>
    <p:sldId id="278" r:id="rId40"/>
    <p:sldId id="323" r:id="rId41"/>
    <p:sldId id="345" r:id="rId42"/>
    <p:sldId id="276" r:id="rId43"/>
    <p:sldId id="277" r:id="rId44"/>
    <p:sldId id="324" r:id="rId45"/>
    <p:sldId id="326" r:id="rId46"/>
    <p:sldId id="279" r:id="rId47"/>
    <p:sldId id="358" r:id="rId48"/>
    <p:sldId id="348" r:id="rId49"/>
    <p:sldId id="354" r:id="rId50"/>
    <p:sldId id="280" r:id="rId51"/>
    <p:sldId id="282" r:id="rId52"/>
    <p:sldId id="339" r:id="rId53"/>
    <p:sldId id="281" r:id="rId54"/>
    <p:sldId id="328" r:id="rId55"/>
    <p:sldId id="329" r:id="rId56"/>
    <p:sldId id="322" r:id="rId57"/>
    <p:sldId id="346" r:id="rId58"/>
    <p:sldId id="293" r:id="rId59"/>
    <p:sldId id="315" r:id="rId60"/>
    <p:sldId id="357" r:id="rId61"/>
    <p:sldId id="316" r:id="rId62"/>
    <p:sldId id="356" r:id="rId63"/>
    <p:sldId id="318" r:id="rId64"/>
    <p:sldId id="319" r:id="rId65"/>
    <p:sldId id="355" r:id="rId66"/>
    <p:sldId id="284" r:id="rId67"/>
    <p:sldId id="285" r:id="rId68"/>
    <p:sldId id="286" r:id="rId69"/>
    <p:sldId id="287" r:id="rId70"/>
    <p:sldId id="288" r:id="rId71"/>
    <p:sldId id="331" r:id="rId72"/>
    <p:sldId id="301" r:id="rId73"/>
    <p:sldId id="289" r:id="rId74"/>
    <p:sldId id="317" r:id="rId75"/>
  </p:sldIdLst>
  <p:sldSz cx="10287000" cy="6858000" type="35mm"/>
  <p:notesSz cx="7315200" cy="9601200"/>
  <p:custShowLst>
    <p:custShow name="Custom Show 1" id="0">
      <p:sldLst>
        <p:sld r:id="rId67"/>
        <p:sld r:id="rId68"/>
        <p:sld r:id="rId69"/>
        <p:sld r:id="rId70"/>
        <p:sld r:id="rId71"/>
        <p:sld r:id="rId73"/>
        <p:sld r:id="rId74"/>
        <p:sld r:id="rId59"/>
      </p:sldLst>
    </p:custShow>
  </p:custShowLst>
  <p:defaultTextStyle>
    <a:defPPr>
      <a:defRPr lang="en-US"/>
    </a:defPPr>
    <a:lvl1pPr algn="l" rtl="0" fontAlgn="base">
      <a:spcBef>
        <a:spcPct val="0"/>
      </a:spcBef>
      <a:spcAft>
        <a:spcPct val="0"/>
      </a:spcAft>
      <a:defRPr sz="3600" kern="1200">
        <a:solidFill>
          <a:schemeClr val="tx1"/>
        </a:solidFill>
        <a:latin typeface="Times New Roman" pitchFamily="18" charset="0"/>
        <a:ea typeface="+mn-ea"/>
        <a:cs typeface="+mn-cs"/>
      </a:defRPr>
    </a:lvl1pPr>
    <a:lvl2pPr marL="457200" algn="l" rtl="0" fontAlgn="base">
      <a:spcBef>
        <a:spcPct val="0"/>
      </a:spcBef>
      <a:spcAft>
        <a:spcPct val="0"/>
      </a:spcAft>
      <a:defRPr sz="3600" kern="1200">
        <a:solidFill>
          <a:schemeClr val="tx1"/>
        </a:solidFill>
        <a:latin typeface="Times New Roman" pitchFamily="18" charset="0"/>
        <a:ea typeface="+mn-ea"/>
        <a:cs typeface="+mn-cs"/>
      </a:defRPr>
    </a:lvl2pPr>
    <a:lvl3pPr marL="914400" algn="l" rtl="0" fontAlgn="base">
      <a:spcBef>
        <a:spcPct val="0"/>
      </a:spcBef>
      <a:spcAft>
        <a:spcPct val="0"/>
      </a:spcAft>
      <a:defRPr sz="3600" kern="1200">
        <a:solidFill>
          <a:schemeClr val="tx1"/>
        </a:solidFill>
        <a:latin typeface="Times New Roman" pitchFamily="18" charset="0"/>
        <a:ea typeface="+mn-ea"/>
        <a:cs typeface="+mn-cs"/>
      </a:defRPr>
    </a:lvl3pPr>
    <a:lvl4pPr marL="1371600" algn="l" rtl="0" fontAlgn="base">
      <a:spcBef>
        <a:spcPct val="0"/>
      </a:spcBef>
      <a:spcAft>
        <a:spcPct val="0"/>
      </a:spcAft>
      <a:defRPr sz="3600" kern="1200">
        <a:solidFill>
          <a:schemeClr val="tx1"/>
        </a:solidFill>
        <a:latin typeface="Times New Roman" pitchFamily="18" charset="0"/>
        <a:ea typeface="+mn-ea"/>
        <a:cs typeface="+mn-cs"/>
      </a:defRPr>
    </a:lvl4pPr>
    <a:lvl5pPr marL="1828800" algn="l" rtl="0" fontAlgn="base">
      <a:spcBef>
        <a:spcPct val="0"/>
      </a:spcBef>
      <a:spcAft>
        <a:spcPct val="0"/>
      </a:spcAft>
      <a:defRPr sz="3600" kern="1200">
        <a:solidFill>
          <a:schemeClr val="tx1"/>
        </a:solidFill>
        <a:latin typeface="Times New Roman" pitchFamily="18" charset="0"/>
        <a:ea typeface="+mn-ea"/>
        <a:cs typeface="+mn-cs"/>
      </a:defRPr>
    </a:lvl5pPr>
    <a:lvl6pPr marL="2286000" algn="l" defTabSz="914400" rtl="0" eaLnBrk="1" latinLnBrk="0" hangingPunct="1">
      <a:defRPr sz="3600" kern="1200">
        <a:solidFill>
          <a:schemeClr val="tx1"/>
        </a:solidFill>
        <a:latin typeface="Times New Roman" pitchFamily="18" charset="0"/>
        <a:ea typeface="+mn-ea"/>
        <a:cs typeface="+mn-cs"/>
      </a:defRPr>
    </a:lvl6pPr>
    <a:lvl7pPr marL="2743200" algn="l" defTabSz="914400" rtl="0" eaLnBrk="1" latinLnBrk="0" hangingPunct="1">
      <a:defRPr sz="3600" kern="1200">
        <a:solidFill>
          <a:schemeClr val="tx1"/>
        </a:solidFill>
        <a:latin typeface="Times New Roman" pitchFamily="18" charset="0"/>
        <a:ea typeface="+mn-ea"/>
        <a:cs typeface="+mn-cs"/>
      </a:defRPr>
    </a:lvl7pPr>
    <a:lvl8pPr marL="3200400" algn="l" defTabSz="914400" rtl="0" eaLnBrk="1" latinLnBrk="0" hangingPunct="1">
      <a:defRPr sz="3600" kern="1200">
        <a:solidFill>
          <a:schemeClr val="tx1"/>
        </a:solidFill>
        <a:latin typeface="Times New Roman" pitchFamily="18" charset="0"/>
        <a:ea typeface="+mn-ea"/>
        <a:cs typeface="+mn-cs"/>
      </a:defRPr>
    </a:lvl8pPr>
    <a:lvl9pPr marL="3657600" algn="l" defTabSz="914400" rtl="0" eaLnBrk="1" latinLnBrk="0" hangingPunct="1">
      <a:defRPr sz="36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99"/>
    <a:srgbClr val="FFFFFF"/>
    <a:srgbClr val="FF00FF"/>
    <a:srgbClr val="0000FF"/>
    <a:srgbClr val="C0C0C0"/>
    <a:srgbClr val="008000"/>
    <a:srgbClr val="FF0000"/>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60"/>
  </p:normalViewPr>
  <p:slideViewPr>
    <p:cSldViewPr snapToGrid="0">
      <p:cViewPr varScale="1">
        <p:scale>
          <a:sx n="95" d="100"/>
          <a:sy n="95" d="100"/>
        </p:scale>
        <p:origin x="-108" y="-222"/>
      </p:cViewPr>
      <p:guideLst>
        <p:guide orient="horz" pos="2160"/>
        <p:guide pos="3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280"/>
    </p:cViewPr>
  </p:sorterViewPr>
  <p:notesViewPr>
    <p:cSldViewPr snapToGrid="0">
      <p:cViewPr varScale="1">
        <p:scale>
          <a:sx n="43" d="100"/>
          <a:sy n="43" d="100"/>
        </p:scale>
        <p:origin x="-1398" y="-72"/>
      </p:cViewPr>
      <p:guideLst>
        <p:guide orient="horz" pos="3024"/>
        <p:guide pos="230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7524CA-6BA3-47A3-A474-E39BACF9412B}"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57F27DD6-C05D-4B83-BA8C-61FE1314D331}">
      <dgm:prSet phldrT="[Text]" custT="1"/>
      <dgm:spPr>
        <a:solidFill>
          <a:srgbClr val="FF0000"/>
        </a:solidFill>
      </dgm:spPr>
      <dgm:t>
        <a:bodyPr/>
        <a:lstStyle/>
        <a:p>
          <a:r>
            <a:rPr lang="en-US" sz="1600" b="1" dirty="0" smtClean="0">
              <a:latin typeface="Tahoma" pitchFamily="34" charset="0"/>
              <a:ea typeface="Tahoma" pitchFamily="34" charset="0"/>
              <a:cs typeface="Tahoma" pitchFamily="34" charset="0"/>
            </a:rPr>
            <a:t>Indo-European Family</a:t>
          </a:r>
          <a:endParaRPr lang="en-US" sz="1600" b="1" dirty="0">
            <a:latin typeface="Tahoma" pitchFamily="34" charset="0"/>
            <a:ea typeface="Tahoma" pitchFamily="34" charset="0"/>
            <a:cs typeface="Tahoma" pitchFamily="34" charset="0"/>
          </a:endParaRPr>
        </a:p>
      </dgm:t>
    </dgm:pt>
    <dgm:pt modelId="{D48DAD73-DD0B-4CE5-A98F-FEE19C95D14C}" type="parTrans" cxnId="{D8B3B712-E16E-49F1-96B1-61EC35DCCAFA}">
      <dgm:prSet/>
      <dgm:spPr/>
      <dgm:t>
        <a:bodyPr/>
        <a:lstStyle/>
        <a:p>
          <a:endParaRPr lang="en-US"/>
        </a:p>
      </dgm:t>
    </dgm:pt>
    <dgm:pt modelId="{CB0A595D-1D79-45A7-AF8E-E6D56CD3E5A5}" type="sibTrans" cxnId="{D8B3B712-E16E-49F1-96B1-61EC35DCCAFA}">
      <dgm:prSet/>
      <dgm:spPr/>
      <dgm:t>
        <a:bodyPr/>
        <a:lstStyle/>
        <a:p>
          <a:endParaRPr lang="en-US"/>
        </a:p>
      </dgm:t>
    </dgm:pt>
    <dgm:pt modelId="{1CCA0810-652D-41D5-9DBE-1435DA61F557}">
      <dgm:prSet phldrT="[Text]" custT="1"/>
      <dgm:spPr>
        <a:solidFill>
          <a:srgbClr val="00B050"/>
        </a:solidFill>
      </dgm:spPr>
      <dgm:t>
        <a:bodyPr/>
        <a:lstStyle/>
        <a:p>
          <a:r>
            <a:rPr lang="en-US" sz="1800" b="1" dirty="0" smtClean="0">
              <a:latin typeface="Tahoma" pitchFamily="34" charset="0"/>
              <a:ea typeface="Tahoma" pitchFamily="34" charset="0"/>
              <a:cs typeface="Tahoma" pitchFamily="34" charset="0"/>
            </a:rPr>
            <a:t>Germanic Branch</a:t>
          </a:r>
          <a:endParaRPr lang="en-US" sz="1800" b="1" dirty="0">
            <a:latin typeface="Tahoma" pitchFamily="34" charset="0"/>
            <a:ea typeface="Tahoma" pitchFamily="34" charset="0"/>
            <a:cs typeface="Tahoma" pitchFamily="34" charset="0"/>
          </a:endParaRPr>
        </a:p>
      </dgm:t>
    </dgm:pt>
    <dgm:pt modelId="{674C0C2C-7E97-4C2B-99E4-D728533EAEDE}" type="parTrans" cxnId="{AEC3FB08-F613-4626-B261-F526D4569648}">
      <dgm:prSet/>
      <dgm:spPr/>
      <dgm:t>
        <a:bodyPr/>
        <a:lstStyle/>
        <a:p>
          <a:endParaRPr lang="en-US"/>
        </a:p>
      </dgm:t>
    </dgm:pt>
    <dgm:pt modelId="{69CDD09B-A241-4601-B1A0-A0EA2B857F39}" type="sibTrans" cxnId="{AEC3FB08-F613-4626-B261-F526D4569648}">
      <dgm:prSet/>
      <dgm:spPr/>
      <dgm:t>
        <a:bodyPr/>
        <a:lstStyle/>
        <a:p>
          <a:endParaRPr lang="en-US"/>
        </a:p>
      </dgm:t>
    </dgm:pt>
    <dgm:pt modelId="{55CAA265-A373-4C17-B36F-008EF931F1E3}">
      <dgm:prSet phldrT="[Text]" custT="1"/>
      <dgm:spPr>
        <a:solidFill>
          <a:srgbClr val="7030A0"/>
        </a:solidFill>
      </dgm:spPr>
      <dgm:t>
        <a:bodyPr/>
        <a:lstStyle/>
        <a:p>
          <a:r>
            <a:rPr lang="en-US" sz="1800" b="1" dirty="0" smtClean="0">
              <a:latin typeface="Tahoma" pitchFamily="34" charset="0"/>
              <a:ea typeface="Tahoma" pitchFamily="34" charset="0"/>
              <a:cs typeface="Tahoma" pitchFamily="34" charset="0"/>
            </a:rPr>
            <a:t>West Germanic Group</a:t>
          </a:r>
          <a:endParaRPr lang="en-US" sz="1800" b="1" dirty="0">
            <a:latin typeface="Tahoma" pitchFamily="34" charset="0"/>
            <a:ea typeface="Tahoma" pitchFamily="34" charset="0"/>
            <a:cs typeface="Tahoma" pitchFamily="34" charset="0"/>
          </a:endParaRPr>
        </a:p>
      </dgm:t>
    </dgm:pt>
    <dgm:pt modelId="{329F1EAC-C880-4045-A548-01E9B8D67804}" type="parTrans" cxnId="{00B21D3B-93B5-4C22-9E19-7DD8C76B05BF}">
      <dgm:prSet/>
      <dgm:spPr/>
      <dgm:t>
        <a:bodyPr/>
        <a:lstStyle/>
        <a:p>
          <a:endParaRPr lang="en-US"/>
        </a:p>
      </dgm:t>
    </dgm:pt>
    <dgm:pt modelId="{06984BBD-6857-4749-B560-0570A5620B29}" type="sibTrans" cxnId="{00B21D3B-93B5-4C22-9E19-7DD8C76B05BF}">
      <dgm:prSet/>
      <dgm:spPr/>
      <dgm:t>
        <a:bodyPr/>
        <a:lstStyle/>
        <a:p>
          <a:endParaRPr lang="en-US"/>
        </a:p>
      </dgm:t>
    </dgm:pt>
    <dgm:pt modelId="{96E06DE7-0E29-454C-9FF9-8FE7CBFB9D41}">
      <dgm:prSet phldrT="[Text]" custT="1"/>
      <dgm:spPr>
        <a:solidFill>
          <a:srgbClr val="00B0F0"/>
        </a:solidFill>
      </dgm:spPr>
      <dgm:t>
        <a:bodyPr/>
        <a:lstStyle/>
        <a:p>
          <a:r>
            <a:rPr lang="en-US" sz="2400" b="1" dirty="0" smtClean="0">
              <a:latin typeface="Tahoma" pitchFamily="34" charset="0"/>
              <a:ea typeface="Tahoma" pitchFamily="34" charset="0"/>
              <a:cs typeface="Tahoma" pitchFamily="34" charset="0"/>
            </a:rPr>
            <a:t>English</a:t>
          </a:r>
          <a:endParaRPr lang="en-US" sz="2400" b="1" dirty="0">
            <a:latin typeface="Tahoma" pitchFamily="34" charset="0"/>
            <a:ea typeface="Tahoma" pitchFamily="34" charset="0"/>
            <a:cs typeface="Tahoma" pitchFamily="34" charset="0"/>
          </a:endParaRPr>
        </a:p>
      </dgm:t>
    </dgm:pt>
    <dgm:pt modelId="{8956FCB4-5C9A-46C2-9C08-58006A4656A0}" type="parTrans" cxnId="{F83099BE-8C95-4645-8ECA-2307B412375F}">
      <dgm:prSet/>
      <dgm:spPr/>
      <dgm:t>
        <a:bodyPr/>
        <a:lstStyle/>
        <a:p>
          <a:endParaRPr lang="en-US"/>
        </a:p>
      </dgm:t>
    </dgm:pt>
    <dgm:pt modelId="{5C56964B-E291-4710-A8C3-72F567E01673}" type="sibTrans" cxnId="{F83099BE-8C95-4645-8ECA-2307B412375F}">
      <dgm:prSet/>
      <dgm:spPr/>
      <dgm:t>
        <a:bodyPr/>
        <a:lstStyle/>
        <a:p>
          <a:endParaRPr lang="en-US"/>
        </a:p>
      </dgm:t>
    </dgm:pt>
    <dgm:pt modelId="{B2C7A132-BBC2-4FAB-A0C0-8F5204917AE7}" type="pres">
      <dgm:prSet presAssocID="{027524CA-6BA3-47A3-A474-E39BACF9412B}" presName="Name0" presStyleCnt="0">
        <dgm:presLayoutVars>
          <dgm:chMax val="7"/>
          <dgm:resizeHandles val="exact"/>
        </dgm:presLayoutVars>
      </dgm:prSet>
      <dgm:spPr/>
      <dgm:t>
        <a:bodyPr/>
        <a:lstStyle/>
        <a:p>
          <a:endParaRPr lang="en-US"/>
        </a:p>
      </dgm:t>
    </dgm:pt>
    <dgm:pt modelId="{E89A2969-6945-4BAB-8621-852F8DE2F19F}" type="pres">
      <dgm:prSet presAssocID="{027524CA-6BA3-47A3-A474-E39BACF9412B}" presName="comp1" presStyleCnt="0"/>
      <dgm:spPr/>
    </dgm:pt>
    <dgm:pt modelId="{492377E6-EEA0-4955-B076-1D59C53A5A09}" type="pres">
      <dgm:prSet presAssocID="{027524CA-6BA3-47A3-A474-E39BACF9412B}" presName="circle1" presStyleLbl="node1" presStyleIdx="0" presStyleCnt="4" custLinFactNeighborY="284"/>
      <dgm:spPr/>
      <dgm:t>
        <a:bodyPr/>
        <a:lstStyle/>
        <a:p>
          <a:endParaRPr lang="en-US"/>
        </a:p>
      </dgm:t>
    </dgm:pt>
    <dgm:pt modelId="{42BDF30A-0BAD-4614-9266-E3371644AB34}" type="pres">
      <dgm:prSet presAssocID="{027524CA-6BA3-47A3-A474-E39BACF9412B}" presName="c1text" presStyleLbl="node1" presStyleIdx="0" presStyleCnt="4">
        <dgm:presLayoutVars>
          <dgm:bulletEnabled val="1"/>
        </dgm:presLayoutVars>
      </dgm:prSet>
      <dgm:spPr/>
      <dgm:t>
        <a:bodyPr/>
        <a:lstStyle/>
        <a:p>
          <a:endParaRPr lang="en-US"/>
        </a:p>
      </dgm:t>
    </dgm:pt>
    <dgm:pt modelId="{C891C570-8EF5-480D-94D8-94129817AE10}" type="pres">
      <dgm:prSet presAssocID="{027524CA-6BA3-47A3-A474-E39BACF9412B}" presName="comp2" presStyleCnt="0"/>
      <dgm:spPr/>
    </dgm:pt>
    <dgm:pt modelId="{80C36D55-BCB6-4EB0-92B5-55F13699AA48}" type="pres">
      <dgm:prSet presAssocID="{027524CA-6BA3-47A3-A474-E39BACF9412B}" presName="circle2" presStyleLbl="node1" presStyleIdx="1" presStyleCnt="4"/>
      <dgm:spPr/>
      <dgm:t>
        <a:bodyPr/>
        <a:lstStyle/>
        <a:p>
          <a:endParaRPr lang="en-US"/>
        </a:p>
      </dgm:t>
    </dgm:pt>
    <dgm:pt modelId="{1CEDC865-F20D-487C-8975-412E751FCEDC}" type="pres">
      <dgm:prSet presAssocID="{027524CA-6BA3-47A3-A474-E39BACF9412B}" presName="c2text" presStyleLbl="node1" presStyleIdx="1" presStyleCnt="4">
        <dgm:presLayoutVars>
          <dgm:bulletEnabled val="1"/>
        </dgm:presLayoutVars>
      </dgm:prSet>
      <dgm:spPr/>
      <dgm:t>
        <a:bodyPr/>
        <a:lstStyle/>
        <a:p>
          <a:endParaRPr lang="en-US"/>
        </a:p>
      </dgm:t>
    </dgm:pt>
    <dgm:pt modelId="{98BA2218-FDEB-4E71-B432-2A0FBCF5D739}" type="pres">
      <dgm:prSet presAssocID="{027524CA-6BA3-47A3-A474-E39BACF9412B}" presName="comp3" presStyleCnt="0"/>
      <dgm:spPr/>
    </dgm:pt>
    <dgm:pt modelId="{1F64A800-DCC0-4C1B-A0BF-D2D2E27DFFDB}" type="pres">
      <dgm:prSet presAssocID="{027524CA-6BA3-47A3-A474-E39BACF9412B}" presName="circle3" presStyleLbl="node1" presStyleIdx="2" presStyleCnt="4"/>
      <dgm:spPr/>
      <dgm:t>
        <a:bodyPr/>
        <a:lstStyle/>
        <a:p>
          <a:endParaRPr lang="en-US"/>
        </a:p>
      </dgm:t>
    </dgm:pt>
    <dgm:pt modelId="{B45E2584-C707-432F-982C-33D3FADD7C23}" type="pres">
      <dgm:prSet presAssocID="{027524CA-6BA3-47A3-A474-E39BACF9412B}" presName="c3text" presStyleLbl="node1" presStyleIdx="2" presStyleCnt="4">
        <dgm:presLayoutVars>
          <dgm:bulletEnabled val="1"/>
        </dgm:presLayoutVars>
      </dgm:prSet>
      <dgm:spPr/>
      <dgm:t>
        <a:bodyPr/>
        <a:lstStyle/>
        <a:p>
          <a:endParaRPr lang="en-US"/>
        </a:p>
      </dgm:t>
    </dgm:pt>
    <dgm:pt modelId="{0F227208-510B-44A0-82C2-251017CC7F11}" type="pres">
      <dgm:prSet presAssocID="{027524CA-6BA3-47A3-A474-E39BACF9412B}" presName="comp4" presStyleCnt="0"/>
      <dgm:spPr/>
    </dgm:pt>
    <dgm:pt modelId="{5EABCFD0-C1CD-4232-BCB7-32A6BBCB3FFE}" type="pres">
      <dgm:prSet presAssocID="{027524CA-6BA3-47A3-A474-E39BACF9412B}" presName="circle4" presStyleLbl="node1" presStyleIdx="3" presStyleCnt="4"/>
      <dgm:spPr/>
      <dgm:t>
        <a:bodyPr/>
        <a:lstStyle/>
        <a:p>
          <a:endParaRPr lang="en-US"/>
        </a:p>
      </dgm:t>
    </dgm:pt>
    <dgm:pt modelId="{19BDBAFF-232D-4665-B4F5-60D528B424FD}" type="pres">
      <dgm:prSet presAssocID="{027524CA-6BA3-47A3-A474-E39BACF9412B}" presName="c4text" presStyleLbl="node1" presStyleIdx="3" presStyleCnt="4">
        <dgm:presLayoutVars>
          <dgm:bulletEnabled val="1"/>
        </dgm:presLayoutVars>
      </dgm:prSet>
      <dgm:spPr/>
      <dgm:t>
        <a:bodyPr/>
        <a:lstStyle/>
        <a:p>
          <a:endParaRPr lang="en-US"/>
        </a:p>
      </dgm:t>
    </dgm:pt>
  </dgm:ptLst>
  <dgm:cxnLst>
    <dgm:cxn modelId="{CB7A0BD6-4EBF-45EC-9205-67551A337611}" type="presOf" srcId="{55CAA265-A373-4C17-B36F-008EF931F1E3}" destId="{1F64A800-DCC0-4C1B-A0BF-D2D2E27DFFDB}" srcOrd="0" destOrd="0" presId="urn:microsoft.com/office/officeart/2005/8/layout/venn2"/>
    <dgm:cxn modelId="{2C121542-9034-476B-982D-80F8FA29E033}" type="presOf" srcId="{1CCA0810-652D-41D5-9DBE-1435DA61F557}" destId="{1CEDC865-F20D-487C-8975-412E751FCEDC}" srcOrd="1" destOrd="0" presId="urn:microsoft.com/office/officeart/2005/8/layout/venn2"/>
    <dgm:cxn modelId="{C1BFEE37-2205-41FE-83E8-72ED353264D5}" type="presOf" srcId="{027524CA-6BA3-47A3-A474-E39BACF9412B}" destId="{B2C7A132-BBC2-4FAB-A0C0-8F5204917AE7}" srcOrd="0" destOrd="0" presId="urn:microsoft.com/office/officeart/2005/8/layout/venn2"/>
    <dgm:cxn modelId="{724FF2E2-7922-4FF5-BB70-D0269D115BC4}" type="presOf" srcId="{96E06DE7-0E29-454C-9FF9-8FE7CBFB9D41}" destId="{19BDBAFF-232D-4665-B4F5-60D528B424FD}" srcOrd="1" destOrd="0" presId="urn:microsoft.com/office/officeart/2005/8/layout/venn2"/>
    <dgm:cxn modelId="{E3D67529-04F4-4BFC-B916-DE1CDEEE464E}" type="presOf" srcId="{96E06DE7-0E29-454C-9FF9-8FE7CBFB9D41}" destId="{5EABCFD0-C1CD-4232-BCB7-32A6BBCB3FFE}" srcOrd="0" destOrd="0" presId="urn:microsoft.com/office/officeart/2005/8/layout/venn2"/>
    <dgm:cxn modelId="{AEC3FB08-F613-4626-B261-F526D4569648}" srcId="{027524CA-6BA3-47A3-A474-E39BACF9412B}" destId="{1CCA0810-652D-41D5-9DBE-1435DA61F557}" srcOrd="1" destOrd="0" parTransId="{674C0C2C-7E97-4C2B-99E4-D728533EAEDE}" sibTransId="{69CDD09B-A241-4601-B1A0-A0EA2B857F39}"/>
    <dgm:cxn modelId="{D8B3B712-E16E-49F1-96B1-61EC35DCCAFA}" srcId="{027524CA-6BA3-47A3-A474-E39BACF9412B}" destId="{57F27DD6-C05D-4B83-BA8C-61FE1314D331}" srcOrd="0" destOrd="0" parTransId="{D48DAD73-DD0B-4CE5-A98F-FEE19C95D14C}" sibTransId="{CB0A595D-1D79-45A7-AF8E-E6D56CD3E5A5}"/>
    <dgm:cxn modelId="{B980CE99-834B-45DE-AA66-B2E0712DD30B}" type="presOf" srcId="{57F27DD6-C05D-4B83-BA8C-61FE1314D331}" destId="{492377E6-EEA0-4955-B076-1D59C53A5A09}" srcOrd="0" destOrd="0" presId="urn:microsoft.com/office/officeart/2005/8/layout/venn2"/>
    <dgm:cxn modelId="{2F8893BE-3B2D-47BB-9EBD-21D448D7C479}" type="presOf" srcId="{57F27DD6-C05D-4B83-BA8C-61FE1314D331}" destId="{42BDF30A-0BAD-4614-9266-E3371644AB34}" srcOrd="1" destOrd="0" presId="urn:microsoft.com/office/officeart/2005/8/layout/venn2"/>
    <dgm:cxn modelId="{00B21D3B-93B5-4C22-9E19-7DD8C76B05BF}" srcId="{027524CA-6BA3-47A3-A474-E39BACF9412B}" destId="{55CAA265-A373-4C17-B36F-008EF931F1E3}" srcOrd="2" destOrd="0" parTransId="{329F1EAC-C880-4045-A548-01E9B8D67804}" sibTransId="{06984BBD-6857-4749-B560-0570A5620B29}"/>
    <dgm:cxn modelId="{F83099BE-8C95-4645-8ECA-2307B412375F}" srcId="{027524CA-6BA3-47A3-A474-E39BACF9412B}" destId="{96E06DE7-0E29-454C-9FF9-8FE7CBFB9D41}" srcOrd="3" destOrd="0" parTransId="{8956FCB4-5C9A-46C2-9C08-58006A4656A0}" sibTransId="{5C56964B-E291-4710-A8C3-72F567E01673}"/>
    <dgm:cxn modelId="{99D63FE0-E2F2-4B0A-9DA4-DEBCF5DF873F}" type="presOf" srcId="{55CAA265-A373-4C17-B36F-008EF931F1E3}" destId="{B45E2584-C707-432F-982C-33D3FADD7C23}" srcOrd="1" destOrd="0" presId="urn:microsoft.com/office/officeart/2005/8/layout/venn2"/>
    <dgm:cxn modelId="{981CB19D-E65E-44E8-AFF1-46BB78B3B93A}" type="presOf" srcId="{1CCA0810-652D-41D5-9DBE-1435DA61F557}" destId="{80C36D55-BCB6-4EB0-92B5-55F13699AA48}" srcOrd="0" destOrd="0" presId="urn:microsoft.com/office/officeart/2005/8/layout/venn2"/>
    <dgm:cxn modelId="{87A52ACD-0103-4CF5-8C2F-A10CE65664F9}" type="presParOf" srcId="{B2C7A132-BBC2-4FAB-A0C0-8F5204917AE7}" destId="{E89A2969-6945-4BAB-8621-852F8DE2F19F}" srcOrd="0" destOrd="0" presId="urn:microsoft.com/office/officeart/2005/8/layout/venn2"/>
    <dgm:cxn modelId="{E4441CDF-4493-4F40-BFC1-2675781BB937}" type="presParOf" srcId="{E89A2969-6945-4BAB-8621-852F8DE2F19F}" destId="{492377E6-EEA0-4955-B076-1D59C53A5A09}" srcOrd="0" destOrd="0" presId="urn:microsoft.com/office/officeart/2005/8/layout/venn2"/>
    <dgm:cxn modelId="{12A32005-CE53-446E-B8CC-B914D1CB2F2B}" type="presParOf" srcId="{E89A2969-6945-4BAB-8621-852F8DE2F19F}" destId="{42BDF30A-0BAD-4614-9266-E3371644AB34}" srcOrd="1" destOrd="0" presId="urn:microsoft.com/office/officeart/2005/8/layout/venn2"/>
    <dgm:cxn modelId="{C8EF1AE1-B0EC-4306-9984-F0AA10F41DCE}" type="presParOf" srcId="{B2C7A132-BBC2-4FAB-A0C0-8F5204917AE7}" destId="{C891C570-8EF5-480D-94D8-94129817AE10}" srcOrd="1" destOrd="0" presId="urn:microsoft.com/office/officeart/2005/8/layout/venn2"/>
    <dgm:cxn modelId="{38A9FCDF-B2F0-45C7-B886-C73CA681D8F1}" type="presParOf" srcId="{C891C570-8EF5-480D-94D8-94129817AE10}" destId="{80C36D55-BCB6-4EB0-92B5-55F13699AA48}" srcOrd="0" destOrd="0" presId="urn:microsoft.com/office/officeart/2005/8/layout/venn2"/>
    <dgm:cxn modelId="{D55171F8-C746-46A9-B228-D495BCD0BF52}" type="presParOf" srcId="{C891C570-8EF5-480D-94D8-94129817AE10}" destId="{1CEDC865-F20D-487C-8975-412E751FCEDC}" srcOrd="1" destOrd="0" presId="urn:microsoft.com/office/officeart/2005/8/layout/venn2"/>
    <dgm:cxn modelId="{C5C98B32-CC03-43F2-A6EF-1B411406E01E}" type="presParOf" srcId="{B2C7A132-BBC2-4FAB-A0C0-8F5204917AE7}" destId="{98BA2218-FDEB-4E71-B432-2A0FBCF5D739}" srcOrd="2" destOrd="0" presId="urn:microsoft.com/office/officeart/2005/8/layout/venn2"/>
    <dgm:cxn modelId="{A76B4E95-1A43-469F-B3C3-7494C43C3AD3}" type="presParOf" srcId="{98BA2218-FDEB-4E71-B432-2A0FBCF5D739}" destId="{1F64A800-DCC0-4C1B-A0BF-D2D2E27DFFDB}" srcOrd="0" destOrd="0" presId="urn:microsoft.com/office/officeart/2005/8/layout/venn2"/>
    <dgm:cxn modelId="{B4042527-E1D7-4B23-B0B9-CF85CC24CCD9}" type="presParOf" srcId="{98BA2218-FDEB-4E71-B432-2A0FBCF5D739}" destId="{B45E2584-C707-432F-982C-33D3FADD7C23}" srcOrd="1" destOrd="0" presId="urn:microsoft.com/office/officeart/2005/8/layout/venn2"/>
    <dgm:cxn modelId="{1255A743-7285-4494-BB44-147BEE040C7A}" type="presParOf" srcId="{B2C7A132-BBC2-4FAB-A0C0-8F5204917AE7}" destId="{0F227208-510B-44A0-82C2-251017CC7F11}" srcOrd="3" destOrd="0" presId="urn:microsoft.com/office/officeart/2005/8/layout/venn2"/>
    <dgm:cxn modelId="{FE6E038A-6FE5-451D-95D4-D1664FAEC822}" type="presParOf" srcId="{0F227208-510B-44A0-82C2-251017CC7F11}" destId="{5EABCFD0-C1CD-4232-BCB7-32A6BBCB3FFE}" srcOrd="0" destOrd="0" presId="urn:microsoft.com/office/officeart/2005/8/layout/venn2"/>
    <dgm:cxn modelId="{0E7EF6D5-631F-4041-AF7D-6703D910A93C}" type="presParOf" srcId="{0F227208-510B-44A0-82C2-251017CC7F11}" destId="{19BDBAFF-232D-4665-B4F5-60D528B424FD}"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2377E6-EEA0-4955-B076-1D59C53A5A09}">
      <dsp:nvSpPr>
        <dsp:cNvPr id="0" name=""/>
        <dsp:cNvSpPr/>
      </dsp:nvSpPr>
      <dsp:spPr>
        <a:xfrm>
          <a:off x="1211211" y="0"/>
          <a:ext cx="5198806" cy="5198806"/>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b="1" kern="1200" dirty="0" smtClean="0">
              <a:latin typeface="Tahoma" pitchFamily="34" charset="0"/>
              <a:ea typeface="Tahoma" pitchFamily="34" charset="0"/>
              <a:cs typeface="Tahoma" pitchFamily="34" charset="0"/>
            </a:rPr>
            <a:t>Indo-European Family</a:t>
          </a:r>
          <a:endParaRPr lang="en-US" sz="1600" b="1" kern="1200" dirty="0">
            <a:latin typeface="Tahoma" pitchFamily="34" charset="0"/>
            <a:ea typeface="Tahoma" pitchFamily="34" charset="0"/>
            <a:cs typeface="Tahoma" pitchFamily="34" charset="0"/>
          </a:endParaRPr>
        </a:p>
      </dsp:txBody>
      <dsp:txXfrm>
        <a:off x="3083821" y="259940"/>
        <a:ext cx="1453586" cy="779820"/>
      </dsp:txXfrm>
    </dsp:sp>
    <dsp:sp modelId="{80C36D55-BCB6-4EB0-92B5-55F13699AA48}">
      <dsp:nvSpPr>
        <dsp:cNvPr id="0" name=""/>
        <dsp:cNvSpPr/>
      </dsp:nvSpPr>
      <dsp:spPr>
        <a:xfrm>
          <a:off x="1731092" y="1039761"/>
          <a:ext cx="4159044" cy="4159044"/>
        </a:xfrm>
        <a:prstGeom prst="ellipse">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b="1" kern="1200" dirty="0" smtClean="0">
              <a:latin typeface="Tahoma" pitchFamily="34" charset="0"/>
              <a:ea typeface="Tahoma" pitchFamily="34" charset="0"/>
              <a:cs typeface="Tahoma" pitchFamily="34" charset="0"/>
            </a:rPr>
            <a:t>Germanic Branch</a:t>
          </a:r>
          <a:endParaRPr lang="en-US" sz="1800" b="1" kern="1200" dirty="0">
            <a:latin typeface="Tahoma" pitchFamily="34" charset="0"/>
            <a:ea typeface="Tahoma" pitchFamily="34" charset="0"/>
            <a:cs typeface="Tahoma" pitchFamily="34" charset="0"/>
          </a:endParaRPr>
        </a:p>
      </dsp:txBody>
      <dsp:txXfrm>
        <a:off x="3083821" y="1289303"/>
        <a:ext cx="1453586" cy="748628"/>
      </dsp:txXfrm>
    </dsp:sp>
    <dsp:sp modelId="{1F64A800-DCC0-4C1B-A0BF-D2D2E27DFFDB}">
      <dsp:nvSpPr>
        <dsp:cNvPr id="0" name=""/>
        <dsp:cNvSpPr/>
      </dsp:nvSpPr>
      <dsp:spPr>
        <a:xfrm>
          <a:off x="2250972" y="2079522"/>
          <a:ext cx="3119283" cy="3119283"/>
        </a:xfrm>
        <a:prstGeom prst="ellipse">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b="1" kern="1200" dirty="0" smtClean="0">
              <a:latin typeface="Tahoma" pitchFamily="34" charset="0"/>
              <a:ea typeface="Tahoma" pitchFamily="34" charset="0"/>
              <a:cs typeface="Tahoma" pitchFamily="34" charset="0"/>
            </a:rPr>
            <a:t>West Germanic Group</a:t>
          </a:r>
          <a:endParaRPr lang="en-US" sz="1800" b="1" kern="1200" dirty="0">
            <a:latin typeface="Tahoma" pitchFamily="34" charset="0"/>
            <a:ea typeface="Tahoma" pitchFamily="34" charset="0"/>
            <a:cs typeface="Tahoma" pitchFamily="34" charset="0"/>
          </a:endParaRPr>
        </a:p>
      </dsp:txBody>
      <dsp:txXfrm>
        <a:off x="3083821" y="2313468"/>
        <a:ext cx="1453586" cy="701838"/>
      </dsp:txXfrm>
    </dsp:sp>
    <dsp:sp modelId="{5EABCFD0-C1CD-4232-BCB7-32A6BBCB3FFE}">
      <dsp:nvSpPr>
        <dsp:cNvPr id="0" name=""/>
        <dsp:cNvSpPr/>
      </dsp:nvSpPr>
      <dsp:spPr>
        <a:xfrm>
          <a:off x="2770853" y="3119283"/>
          <a:ext cx="2079522" cy="2079522"/>
        </a:xfrm>
        <a:prstGeom prst="ellipse">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latin typeface="Tahoma" pitchFamily="34" charset="0"/>
              <a:ea typeface="Tahoma" pitchFamily="34" charset="0"/>
              <a:cs typeface="Tahoma" pitchFamily="34" charset="0"/>
            </a:rPr>
            <a:t>English</a:t>
          </a:r>
          <a:endParaRPr lang="en-US" sz="2400" b="1" kern="1200" dirty="0">
            <a:latin typeface="Tahoma" pitchFamily="34" charset="0"/>
            <a:ea typeface="Tahoma" pitchFamily="34" charset="0"/>
            <a:cs typeface="Tahoma" pitchFamily="34" charset="0"/>
          </a:endParaRPr>
        </a:p>
      </dsp:txBody>
      <dsp:txXfrm>
        <a:off x="3075392" y="3639164"/>
        <a:ext cx="1470444" cy="1039761"/>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0" y="0"/>
            <a:ext cx="316865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541" tIns="48771" rIns="97541" bIns="48771" numCol="1" anchor="t" anchorCtr="0" compatLnSpc="1">
            <a:prstTxWarp prst="textNoShape">
              <a:avLst/>
            </a:prstTxWarp>
          </a:bodyPr>
          <a:lstStyle>
            <a:lvl1pPr defTabSz="976313" eaLnBrk="0" hangingPunct="0">
              <a:defRPr sz="1300"/>
            </a:lvl1pPr>
          </a:lstStyle>
          <a:p>
            <a:pPr>
              <a:defRPr/>
            </a:pPr>
            <a:endParaRPr lang="en-US"/>
          </a:p>
        </p:txBody>
      </p:sp>
      <p:sp>
        <p:nvSpPr>
          <p:cNvPr id="54275" name="Rectangle 3"/>
          <p:cNvSpPr>
            <a:spLocks noGrp="1" noChangeArrowheads="1"/>
          </p:cNvSpPr>
          <p:nvPr>
            <p:ph type="dt" sz="quarter" idx="1"/>
          </p:nvPr>
        </p:nvSpPr>
        <p:spPr bwMode="auto">
          <a:xfrm>
            <a:off x="4146550" y="0"/>
            <a:ext cx="316865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541" tIns="48771" rIns="97541" bIns="48771" numCol="1" anchor="t" anchorCtr="0" compatLnSpc="1">
            <a:prstTxWarp prst="textNoShape">
              <a:avLst/>
            </a:prstTxWarp>
          </a:bodyPr>
          <a:lstStyle>
            <a:lvl1pPr algn="r" defTabSz="976313" eaLnBrk="0" hangingPunct="0">
              <a:defRPr sz="1300"/>
            </a:lvl1pPr>
          </a:lstStyle>
          <a:p>
            <a:pPr>
              <a:defRPr/>
            </a:pPr>
            <a:endParaRPr lang="en-US"/>
          </a:p>
        </p:txBody>
      </p:sp>
      <p:sp>
        <p:nvSpPr>
          <p:cNvPr id="54276" name="Rectangle 4"/>
          <p:cNvSpPr>
            <a:spLocks noGrp="1" noChangeArrowheads="1"/>
          </p:cNvSpPr>
          <p:nvPr>
            <p:ph type="ftr" sz="quarter" idx="2"/>
          </p:nvPr>
        </p:nvSpPr>
        <p:spPr bwMode="auto">
          <a:xfrm>
            <a:off x="0" y="9121775"/>
            <a:ext cx="316865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541" tIns="48771" rIns="97541" bIns="48771" numCol="1" anchor="b" anchorCtr="0" compatLnSpc="1">
            <a:prstTxWarp prst="textNoShape">
              <a:avLst/>
            </a:prstTxWarp>
          </a:bodyPr>
          <a:lstStyle>
            <a:lvl1pPr defTabSz="976313" eaLnBrk="0" hangingPunct="0">
              <a:defRPr sz="1300"/>
            </a:lvl1pPr>
          </a:lstStyle>
          <a:p>
            <a:pPr>
              <a:defRPr/>
            </a:pPr>
            <a:endParaRPr lang="en-US"/>
          </a:p>
        </p:txBody>
      </p:sp>
      <p:sp>
        <p:nvSpPr>
          <p:cNvPr id="54277" name="Rectangle 5"/>
          <p:cNvSpPr>
            <a:spLocks noGrp="1" noChangeArrowheads="1"/>
          </p:cNvSpPr>
          <p:nvPr>
            <p:ph type="sldNum" sz="quarter" idx="3"/>
          </p:nvPr>
        </p:nvSpPr>
        <p:spPr bwMode="auto">
          <a:xfrm>
            <a:off x="4146550" y="9121775"/>
            <a:ext cx="316865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541" tIns="48771" rIns="97541" bIns="48771" numCol="1" anchor="b" anchorCtr="0" compatLnSpc="1">
            <a:prstTxWarp prst="textNoShape">
              <a:avLst/>
            </a:prstTxWarp>
          </a:bodyPr>
          <a:lstStyle>
            <a:lvl1pPr algn="r" defTabSz="976313" eaLnBrk="0" hangingPunct="0">
              <a:defRPr sz="1300"/>
            </a:lvl1pPr>
          </a:lstStyle>
          <a:p>
            <a:pPr>
              <a:defRPr/>
            </a:pPr>
            <a:fld id="{352E4CAB-4306-4A47-97EA-52F29DED3F5E}" type="slidenum">
              <a:rPr lang="en-US"/>
              <a:pPr>
                <a:defRPr/>
              </a:pPr>
              <a:t>‹#›</a:t>
            </a:fld>
            <a:endParaRPr lang="en-US"/>
          </a:p>
        </p:txBody>
      </p:sp>
    </p:spTree>
    <p:extLst>
      <p:ext uri="{BB962C8B-B14F-4D97-AF65-F5344CB8AC3E}">
        <p14:creationId xmlns:p14="http://schemas.microsoft.com/office/powerpoint/2010/main" val="28198868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hdr" sz="quarter"/>
          </p:nvPr>
        </p:nvSpPr>
        <p:spPr bwMode="auto">
          <a:xfrm>
            <a:off x="0" y="0"/>
            <a:ext cx="316865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541" tIns="48771" rIns="97541" bIns="48771" numCol="1" anchor="t" anchorCtr="0" compatLnSpc="1">
            <a:prstTxWarp prst="textNoShape">
              <a:avLst/>
            </a:prstTxWarp>
          </a:bodyPr>
          <a:lstStyle>
            <a:lvl1pPr defTabSz="976313" eaLnBrk="0" hangingPunct="0">
              <a:defRPr sz="1300"/>
            </a:lvl1pPr>
          </a:lstStyle>
          <a:p>
            <a:pPr>
              <a:defRPr/>
            </a:pPr>
            <a:endParaRPr lang="en-US"/>
          </a:p>
        </p:txBody>
      </p:sp>
      <p:sp>
        <p:nvSpPr>
          <p:cNvPr id="56323" name="Rectangle 3"/>
          <p:cNvSpPr>
            <a:spLocks noGrp="1" noChangeArrowheads="1"/>
          </p:cNvSpPr>
          <p:nvPr>
            <p:ph type="dt" idx="1"/>
          </p:nvPr>
        </p:nvSpPr>
        <p:spPr bwMode="auto">
          <a:xfrm>
            <a:off x="4146550" y="0"/>
            <a:ext cx="316865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541" tIns="48771" rIns="97541" bIns="48771" numCol="1" anchor="t" anchorCtr="0" compatLnSpc="1">
            <a:prstTxWarp prst="textNoShape">
              <a:avLst/>
            </a:prstTxWarp>
          </a:bodyPr>
          <a:lstStyle>
            <a:lvl1pPr algn="r" defTabSz="976313" eaLnBrk="0" hangingPunct="0">
              <a:defRPr sz="1300"/>
            </a:lvl1pPr>
          </a:lstStyle>
          <a:p>
            <a:pPr>
              <a:defRPr/>
            </a:pPr>
            <a:endParaRPr lang="en-US"/>
          </a:p>
        </p:txBody>
      </p:sp>
      <p:sp>
        <p:nvSpPr>
          <p:cNvPr id="93188" name="Rectangle 4"/>
          <p:cNvSpPr>
            <a:spLocks noGrp="1" noRot="1" noChangeAspect="1" noChangeArrowheads="1" noTextEdit="1"/>
          </p:cNvSpPr>
          <p:nvPr>
            <p:ph type="sldImg" idx="2"/>
          </p:nvPr>
        </p:nvSpPr>
        <p:spPr bwMode="auto">
          <a:xfrm>
            <a:off x="957263" y="720725"/>
            <a:ext cx="5400675" cy="36004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6325" name="Rectangle 5"/>
          <p:cNvSpPr>
            <a:spLocks noGrp="1" noChangeArrowheads="1"/>
          </p:cNvSpPr>
          <p:nvPr>
            <p:ph type="body" sz="quarter" idx="3"/>
          </p:nvPr>
        </p:nvSpPr>
        <p:spPr bwMode="auto">
          <a:xfrm>
            <a:off x="973138" y="4559300"/>
            <a:ext cx="5368925" cy="432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541" tIns="48771" rIns="97541" bIns="4877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6326" name="Rectangle 6"/>
          <p:cNvSpPr>
            <a:spLocks noGrp="1" noChangeArrowheads="1"/>
          </p:cNvSpPr>
          <p:nvPr>
            <p:ph type="ftr" sz="quarter" idx="4"/>
          </p:nvPr>
        </p:nvSpPr>
        <p:spPr bwMode="auto">
          <a:xfrm>
            <a:off x="0" y="9121775"/>
            <a:ext cx="316865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541" tIns="48771" rIns="97541" bIns="48771" numCol="1" anchor="b" anchorCtr="0" compatLnSpc="1">
            <a:prstTxWarp prst="textNoShape">
              <a:avLst/>
            </a:prstTxWarp>
          </a:bodyPr>
          <a:lstStyle>
            <a:lvl1pPr defTabSz="976313" eaLnBrk="0" hangingPunct="0">
              <a:defRPr sz="1300"/>
            </a:lvl1pPr>
          </a:lstStyle>
          <a:p>
            <a:pPr>
              <a:defRPr/>
            </a:pPr>
            <a:endParaRPr lang="en-US"/>
          </a:p>
        </p:txBody>
      </p:sp>
      <p:sp>
        <p:nvSpPr>
          <p:cNvPr id="56327" name="Rectangle 7"/>
          <p:cNvSpPr>
            <a:spLocks noGrp="1" noChangeArrowheads="1"/>
          </p:cNvSpPr>
          <p:nvPr>
            <p:ph type="sldNum" sz="quarter" idx="5"/>
          </p:nvPr>
        </p:nvSpPr>
        <p:spPr bwMode="auto">
          <a:xfrm>
            <a:off x="4146550" y="9121775"/>
            <a:ext cx="316865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541" tIns="48771" rIns="97541" bIns="48771" numCol="1" anchor="b" anchorCtr="0" compatLnSpc="1">
            <a:prstTxWarp prst="textNoShape">
              <a:avLst/>
            </a:prstTxWarp>
          </a:bodyPr>
          <a:lstStyle>
            <a:lvl1pPr algn="r" defTabSz="976313" eaLnBrk="0" hangingPunct="0">
              <a:defRPr sz="1300"/>
            </a:lvl1pPr>
          </a:lstStyle>
          <a:p>
            <a:pPr>
              <a:defRPr/>
            </a:pPr>
            <a:fld id="{7B81DDE5-F2BC-43E7-B2F4-A223E9884E8B}" type="slidenum">
              <a:rPr lang="en-US"/>
              <a:pPr>
                <a:defRPr/>
              </a:pPr>
              <a:t>‹#›</a:t>
            </a:fld>
            <a:endParaRPr lang="en-US"/>
          </a:p>
        </p:txBody>
      </p:sp>
    </p:spTree>
    <p:extLst>
      <p:ext uri="{BB962C8B-B14F-4D97-AF65-F5344CB8AC3E}">
        <p14:creationId xmlns:p14="http://schemas.microsoft.com/office/powerpoint/2010/main" val="10519658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p:spPr>
        <p:txBody>
          <a:bodyPr/>
          <a:lstStyle/>
          <a:p>
            <a:endParaRPr lang="en-US" smtClean="0"/>
          </a:p>
        </p:txBody>
      </p:sp>
      <p:sp>
        <p:nvSpPr>
          <p:cNvPr id="94212" name="Slide Number Placeholder 3"/>
          <p:cNvSpPr>
            <a:spLocks noGrp="1"/>
          </p:cNvSpPr>
          <p:nvPr>
            <p:ph type="sldNum" sz="quarter" idx="5"/>
          </p:nvPr>
        </p:nvSpPr>
        <p:spPr>
          <a:noFill/>
        </p:spPr>
        <p:txBody>
          <a:bodyPr/>
          <a:lstStyle>
            <a:lvl1pPr defTabSz="976313" eaLnBrk="0" hangingPunct="0">
              <a:defRPr sz="3600">
                <a:solidFill>
                  <a:schemeClr val="tx1"/>
                </a:solidFill>
                <a:latin typeface="Times New Roman" pitchFamily="18" charset="0"/>
              </a:defRPr>
            </a:lvl1pPr>
            <a:lvl2pPr marL="742950" indent="-285750" defTabSz="976313" eaLnBrk="0" hangingPunct="0">
              <a:defRPr sz="3600">
                <a:solidFill>
                  <a:schemeClr val="tx1"/>
                </a:solidFill>
                <a:latin typeface="Times New Roman" pitchFamily="18" charset="0"/>
              </a:defRPr>
            </a:lvl2pPr>
            <a:lvl3pPr marL="1143000" indent="-228600" defTabSz="976313" eaLnBrk="0" hangingPunct="0">
              <a:defRPr sz="3600">
                <a:solidFill>
                  <a:schemeClr val="tx1"/>
                </a:solidFill>
                <a:latin typeface="Times New Roman" pitchFamily="18" charset="0"/>
              </a:defRPr>
            </a:lvl3pPr>
            <a:lvl4pPr marL="1600200" indent="-228600" defTabSz="976313" eaLnBrk="0" hangingPunct="0">
              <a:defRPr sz="3600">
                <a:solidFill>
                  <a:schemeClr val="tx1"/>
                </a:solidFill>
                <a:latin typeface="Times New Roman" pitchFamily="18" charset="0"/>
              </a:defRPr>
            </a:lvl4pPr>
            <a:lvl5pPr marL="2057400" indent="-228600" defTabSz="976313" eaLnBrk="0" hangingPunct="0">
              <a:defRPr sz="3600">
                <a:solidFill>
                  <a:schemeClr val="tx1"/>
                </a:solidFill>
                <a:latin typeface="Times New Roman" pitchFamily="18" charset="0"/>
              </a:defRPr>
            </a:lvl5pPr>
            <a:lvl6pPr marL="2514600" indent="-228600" defTabSz="976313" eaLnBrk="0" fontAlgn="base" hangingPunct="0">
              <a:spcBef>
                <a:spcPct val="0"/>
              </a:spcBef>
              <a:spcAft>
                <a:spcPct val="0"/>
              </a:spcAft>
              <a:defRPr sz="3600">
                <a:solidFill>
                  <a:schemeClr val="tx1"/>
                </a:solidFill>
                <a:latin typeface="Times New Roman" pitchFamily="18" charset="0"/>
              </a:defRPr>
            </a:lvl6pPr>
            <a:lvl7pPr marL="2971800" indent="-228600" defTabSz="976313" eaLnBrk="0" fontAlgn="base" hangingPunct="0">
              <a:spcBef>
                <a:spcPct val="0"/>
              </a:spcBef>
              <a:spcAft>
                <a:spcPct val="0"/>
              </a:spcAft>
              <a:defRPr sz="3600">
                <a:solidFill>
                  <a:schemeClr val="tx1"/>
                </a:solidFill>
                <a:latin typeface="Times New Roman" pitchFamily="18" charset="0"/>
              </a:defRPr>
            </a:lvl7pPr>
            <a:lvl8pPr marL="3429000" indent="-228600" defTabSz="976313" eaLnBrk="0" fontAlgn="base" hangingPunct="0">
              <a:spcBef>
                <a:spcPct val="0"/>
              </a:spcBef>
              <a:spcAft>
                <a:spcPct val="0"/>
              </a:spcAft>
              <a:defRPr sz="3600">
                <a:solidFill>
                  <a:schemeClr val="tx1"/>
                </a:solidFill>
                <a:latin typeface="Times New Roman" pitchFamily="18" charset="0"/>
              </a:defRPr>
            </a:lvl8pPr>
            <a:lvl9pPr marL="3886200" indent="-228600" defTabSz="976313" eaLnBrk="0" fontAlgn="base" hangingPunct="0">
              <a:spcBef>
                <a:spcPct val="0"/>
              </a:spcBef>
              <a:spcAft>
                <a:spcPct val="0"/>
              </a:spcAft>
              <a:defRPr sz="3600">
                <a:solidFill>
                  <a:schemeClr val="tx1"/>
                </a:solidFill>
                <a:latin typeface="Times New Roman" pitchFamily="18" charset="0"/>
              </a:defRPr>
            </a:lvl9pPr>
          </a:lstStyle>
          <a:p>
            <a:fld id="{ED2819EC-87CF-46DE-951A-28A4B9D888C0}" type="slidenum">
              <a:rPr lang="en-US" sz="1300" smtClean="0"/>
              <a:pPr/>
              <a:t>11</a:t>
            </a:fld>
            <a:endParaRPr lang="en-US" sz="130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B81DDE5-F2BC-43E7-B2F4-A223E9884E8B}" type="slidenum">
              <a:rPr lang="en-US" smtClean="0"/>
              <a:pPr>
                <a:defRPr/>
              </a:pPr>
              <a:t>40</a:t>
            </a:fld>
            <a:endParaRPr lang="en-US"/>
          </a:p>
        </p:txBody>
      </p:sp>
    </p:spTree>
    <p:extLst>
      <p:ext uri="{BB962C8B-B14F-4D97-AF65-F5344CB8AC3E}">
        <p14:creationId xmlns:p14="http://schemas.microsoft.com/office/powerpoint/2010/main" val="75906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B81DDE5-F2BC-43E7-B2F4-A223E9884E8B}" type="slidenum">
              <a:rPr lang="en-US" smtClean="0"/>
              <a:pPr>
                <a:defRPr/>
              </a:pPr>
              <a:t>46</a:t>
            </a:fld>
            <a:endParaRPr lang="en-US"/>
          </a:p>
        </p:txBody>
      </p:sp>
    </p:spTree>
    <p:extLst>
      <p:ext uri="{BB962C8B-B14F-4D97-AF65-F5344CB8AC3E}">
        <p14:creationId xmlns:p14="http://schemas.microsoft.com/office/powerpoint/2010/main" val="4034580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1113" y="-20638"/>
            <a:ext cx="10298113" cy="6878638"/>
            <a:chOff x="-6" y="-13"/>
            <a:chExt cx="5766" cy="4333"/>
          </a:xfrm>
        </p:grpSpPr>
        <p:sp>
          <p:nvSpPr>
            <p:cNvPr id="5" name="Rectangle 3"/>
            <p:cNvSpPr>
              <a:spLocks noChangeArrowheads="1"/>
            </p:cNvSpPr>
            <p:nvPr/>
          </p:nvSpPr>
          <p:spPr bwMode="invGray">
            <a:xfrm>
              <a:off x="5549" y="0"/>
              <a:ext cx="211" cy="432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defRPr/>
              </a:pPr>
              <a:endParaRPr lang="en-US"/>
            </a:p>
          </p:txBody>
        </p:sp>
        <p:sp>
          <p:nvSpPr>
            <p:cNvPr id="6" name="Freeform 4"/>
            <p:cNvSpPr>
              <a:spLocks/>
            </p:cNvSpPr>
            <p:nvPr/>
          </p:nvSpPr>
          <p:spPr bwMode="white">
            <a:xfrm>
              <a:off x="-6" y="2828"/>
              <a:ext cx="3625" cy="1492"/>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 name="Freeform 5"/>
            <p:cNvSpPr>
              <a:spLocks/>
            </p:cNvSpPr>
            <p:nvPr/>
          </p:nvSpPr>
          <p:spPr bwMode="white">
            <a:xfrm>
              <a:off x="0" y="2405"/>
              <a:ext cx="5143" cy="1902"/>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8" name="Freeform 6"/>
            <p:cNvSpPr>
              <a:spLocks/>
            </p:cNvSpPr>
            <p:nvPr/>
          </p:nvSpPr>
          <p:spPr bwMode="white">
            <a:xfrm>
              <a:off x="0" y="1982"/>
              <a:ext cx="5760" cy="2325"/>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9" name="Freeform 7"/>
            <p:cNvSpPr>
              <a:spLocks/>
            </p:cNvSpPr>
            <p:nvPr/>
          </p:nvSpPr>
          <p:spPr bwMode="white">
            <a:xfrm>
              <a:off x="0" y="1550"/>
              <a:ext cx="5760" cy="1573"/>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 name="Freeform 8"/>
            <p:cNvSpPr>
              <a:spLocks/>
            </p:cNvSpPr>
            <p:nvPr/>
          </p:nvSpPr>
          <p:spPr bwMode="white">
            <a:xfrm>
              <a:off x="0" y="1130"/>
              <a:ext cx="5760" cy="970"/>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1" name="Freeform 9"/>
            <p:cNvSpPr>
              <a:spLocks/>
            </p:cNvSpPr>
            <p:nvPr/>
          </p:nvSpPr>
          <p:spPr bwMode="white">
            <a:xfrm>
              <a:off x="0" y="-13"/>
              <a:ext cx="5760" cy="1060"/>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 name="Freeform 10"/>
            <p:cNvSpPr>
              <a:spLocks/>
            </p:cNvSpPr>
            <p:nvPr/>
          </p:nvSpPr>
          <p:spPr bwMode="white">
            <a:xfrm>
              <a:off x="0" y="-13"/>
              <a:ext cx="5284" cy="673"/>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3" name="Freeform 11"/>
            <p:cNvSpPr>
              <a:spLocks/>
            </p:cNvSpPr>
            <p:nvPr/>
          </p:nvSpPr>
          <p:spPr bwMode="white">
            <a:xfrm>
              <a:off x="0" y="-13"/>
              <a:ext cx="2884" cy="28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62476" name="Rectangle 12"/>
          <p:cNvSpPr>
            <a:spLocks noGrp="1" noChangeArrowheads="1"/>
          </p:cNvSpPr>
          <p:nvPr>
            <p:ph type="ctrTitle" sz="quarter"/>
          </p:nvPr>
        </p:nvSpPr>
        <p:spPr>
          <a:xfrm>
            <a:off x="771525" y="2057400"/>
            <a:ext cx="8743950" cy="1143000"/>
          </a:xfrm>
        </p:spPr>
        <p:txBody>
          <a:bodyPr/>
          <a:lstStyle>
            <a:lvl1pPr>
              <a:defRPr/>
            </a:lvl1pPr>
          </a:lstStyle>
          <a:p>
            <a:pPr lvl="0"/>
            <a:r>
              <a:rPr lang="en-US" noProof="0" smtClean="0"/>
              <a:t>Click to edit Master title style</a:t>
            </a:r>
          </a:p>
        </p:txBody>
      </p:sp>
      <p:sp>
        <p:nvSpPr>
          <p:cNvPr id="62477" name="Rectangle 13"/>
          <p:cNvSpPr>
            <a:spLocks noGrp="1" noChangeArrowheads="1"/>
          </p:cNvSpPr>
          <p:nvPr>
            <p:ph type="subTitle" sz="quarter" idx="1"/>
          </p:nvPr>
        </p:nvSpPr>
        <p:spPr>
          <a:xfrm>
            <a:off x="1543050" y="3886200"/>
            <a:ext cx="7200900" cy="1752600"/>
          </a:xfrm>
          <a:noFill/>
          <a:extLst>
            <a:ext uri="{909E8E84-426E-40DD-AFC4-6F175D3DCCD1}">
              <a14:hiddenFill xmlns:a14="http://schemas.microsoft.com/office/drawing/2010/main">
                <a:solidFill>
                  <a:schemeClr val="accent1"/>
                </a:solidFill>
              </a14:hiddenFill>
            </a:ext>
          </a:extLst>
        </p:spPr>
        <p:txBody>
          <a:bodyPr/>
          <a:lstStyle>
            <a:lvl1pPr marL="0" indent="0" algn="ctr">
              <a:buFontTx/>
              <a:buNone/>
              <a:defRPr/>
            </a:lvl1pPr>
          </a:lstStyle>
          <a:p>
            <a:pPr lvl="0"/>
            <a:r>
              <a:rPr lang="en-US" noProof="0" smtClean="0"/>
              <a:t>Click to edit Master subtitle style</a:t>
            </a:r>
          </a:p>
        </p:txBody>
      </p:sp>
      <p:sp>
        <p:nvSpPr>
          <p:cNvPr id="14" name="Rectangle 14"/>
          <p:cNvSpPr>
            <a:spLocks noGrp="1" noChangeArrowheads="1"/>
          </p:cNvSpPr>
          <p:nvPr>
            <p:ph type="dt" sz="quarter" idx="10"/>
          </p:nvPr>
        </p:nvSpPr>
        <p:spPr>
          <a:xfrm>
            <a:off x="771525" y="6248400"/>
            <a:ext cx="2143125" cy="457200"/>
          </a:xfrm>
        </p:spPr>
        <p:txBody>
          <a:bodyPr/>
          <a:lstStyle>
            <a:lvl1pPr>
              <a:defRPr/>
            </a:lvl1pPr>
          </a:lstStyle>
          <a:p>
            <a:pPr>
              <a:defRPr/>
            </a:pPr>
            <a:endParaRPr lang="en-US"/>
          </a:p>
        </p:txBody>
      </p:sp>
      <p:sp>
        <p:nvSpPr>
          <p:cNvPr id="15" name="Rectangle 15"/>
          <p:cNvSpPr>
            <a:spLocks noGrp="1" noChangeArrowheads="1"/>
          </p:cNvSpPr>
          <p:nvPr>
            <p:ph type="ftr" sz="quarter" idx="11"/>
          </p:nvPr>
        </p:nvSpPr>
        <p:spPr>
          <a:xfrm>
            <a:off x="3514725" y="6248400"/>
            <a:ext cx="3257550" cy="457200"/>
          </a:xfrm>
        </p:spPr>
        <p:txBody>
          <a:bodyPr/>
          <a:lstStyle>
            <a:lvl1pPr algn="ctr">
              <a:defRPr/>
            </a:lvl1pPr>
          </a:lstStyle>
          <a:p>
            <a:pPr>
              <a:defRPr/>
            </a:pPr>
            <a:endParaRPr lang="en-US"/>
          </a:p>
        </p:txBody>
      </p:sp>
      <p:sp>
        <p:nvSpPr>
          <p:cNvPr id="16" name="Rectangle 16"/>
          <p:cNvSpPr>
            <a:spLocks noGrp="1" noChangeArrowheads="1"/>
          </p:cNvSpPr>
          <p:nvPr>
            <p:ph type="sldNum" sz="quarter" idx="12"/>
          </p:nvPr>
        </p:nvSpPr>
        <p:spPr>
          <a:xfrm>
            <a:off x="7372350" y="6248400"/>
            <a:ext cx="2143125" cy="457200"/>
          </a:xfrm>
        </p:spPr>
        <p:txBody>
          <a:bodyPr/>
          <a:lstStyle>
            <a:lvl1pPr algn="r">
              <a:defRPr/>
            </a:lvl1pPr>
          </a:lstStyle>
          <a:p>
            <a:pPr>
              <a:defRPr/>
            </a:pPr>
            <a:fld id="{6FD849E2-82E3-4C94-9A09-A2C020A4572A}" type="slidenum">
              <a:rPr lang="en-US"/>
              <a:pPr>
                <a:defRPr/>
              </a:pPr>
              <a:t>‹#›</a:t>
            </a:fld>
            <a:endParaRPr lang="en-US"/>
          </a:p>
        </p:txBody>
      </p:sp>
    </p:spTree>
    <p:extLst>
      <p:ext uri="{BB962C8B-B14F-4D97-AF65-F5344CB8AC3E}">
        <p14:creationId xmlns:p14="http://schemas.microsoft.com/office/powerpoint/2010/main" val="2629342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©2006 A.R. Osborn</a:t>
            </a:r>
          </a:p>
        </p:txBody>
      </p:sp>
      <p:sp>
        <p:nvSpPr>
          <p:cNvPr id="6" name="Slide Number Placeholder 5"/>
          <p:cNvSpPr>
            <a:spLocks noGrp="1"/>
          </p:cNvSpPr>
          <p:nvPr>
            <p:ph type="sldNum" sz="quarter" idx="12"/>
          </p:nvPr>
        </p:nvSpPr>
        <p:spPr/>
        <p:txBody>
          <a:bodyPr/>
          <a:lstStyle>
            <a:lvl1pPr>
              <a:defRPr/>
            </a:lvl1pPr>
          </a:lstStyle>
          <a:p>
            <a:pPr>
              <a:defRPr/>
            </a:pPr>
            <a:fld id="{21492355-EE0F-4DD3-AEAF-FC5EAE4DD14E}" type="slidenum">
              <a:rPr lang="en-US"/>
              <a:pPr>
                <a:defRPr/>
              </a:pPr>
              <a:t>‹#›</a:t>
            </a:fld>
            <a:endParaRPr lang="en-US"/>
          </a:p>
        </p:txBody>
      </p:sp>
    </p:spTree>
    <p:extLst>
      <p:ext uri="{BB962C8B-B14F-4D97-AF65-F5344CB8AC3E}">
        <p14:creationId xmlns:p14="http://schemas.microsoft.com/office/powerpoint/2010/main" val="528102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7900" y="304800"/>
            <a:ext cx="2187575"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304800"/>
            <a:ext cx="64135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©2006 A.R. Osborn</a:t>
            </a:r>
          </a:p>
        </p:txBody>
      </p:sp>
      <p:sp>
        <p:nvSpPr>
          <p:cNvPr id="6" name="Slide Number Placeholder 5"/>
          <p:cNvSpPr>
            <a:spLocks noGrp="1"/>
          </p:cNvSpPr>
          <p:nvPr>
            <p:ph type="sldNum" sz="quarter" idx="12"/>
          </p:nvPr>
        </p:nvSpPr>
        <p:spPr/>
        <p:txBody>
          <a:bodyPr/>
          <a:lstStyle>
            <a:lvl1pPr>
              <a:defRPr/>
            </a:lvl1pPr>
          </a:lstStyle>
          <a:p>
            <a:pPr>
              <a:defRPr/>
            </a:pPr>
            <a:fld id="{8EE21E49-4059-4D74-A070-F0F24E511127}" type="slidenum">
              <a:rPr lang="en-US"/>
              <a:pPr>
                <a:defRPr/>
              </a:pPr>
              <a:t>‹#›</a:t>
            </a:fld>
            <a:endParaRPr lang="en-US"/>
          </a:p>
        </p:txBody>
      </p:sp>
    </p:spTree>
    <p:extLst>
      <p:ext uri="{BB962C8B-B14F-4D97-AF65-F5344CB8AC3E}">
        <p14:creationId xmlns:p14="http://schemas.microsoft.com/office/powerpoint/2010/main" val="150534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874395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71525" y="1600200"/>
            <a:ext cx="4295775"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5219700" y="1600200"/>
            <a:ext cx="4295775" cy="4495800"/>
          </a:xfrm>
        </p:spPr>
        <p:txBody>
          <a:bodyPr/>
          <a:lstStyle/>
          <a:p>
            <a:pPr lvl="0"/>
            <a:endParaRPr lang="en-US" noProof="0" smtClean="0"/>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r>
              <a:rPr lang="en-US"/>
              <a:t>©2006 A.R. Osborn</a:t>
            </a:r>
          </a:p>
        </p:txBody>
      </p:sp>
      <p:sp>
        <p:nvSpPr>
          <p:cNvPr id="7" name="Slide Number Placeholder 6"/>
          <p:cNvSpPr>
            <a:spLocks noGrp="1"/>
          </p:cNvSpPr>
          <p:nvPr>
            <p:ph type="sldNum" sz="quarter" idx="12"/>
          </p:nvPr>
        </p:nvSpPr>
        <p:spPr/>
        <p:txBody>
          <a:bodyPr/>
          <a:lstStyle>
            <a:lvl1pPr>
              <a:defRPr/>
            </a:lvl1pPr>
          </a:lstStyle>
          <a:p>
            <a:pPr>
              <a:defRPr/>
            </a:pPr>
            <a:fld id="{9F8A7BBF-41EE-448B-9495-4695F8EC7451}" type="slidenum">
              <a:rPr lang="en-US"/>
              <a:pPr>
                <a:defRPr/>
              </a:pPr>
              <a:t>‹#›</a:t>
            </a:fld>
            <a:endParaRPr lang="en-US"/>
          </a:p>
        </p:txBody>
      </p:sp>
    </p:spTree>
    <p:extLst>
      <p:ext uri="{BB962C8B-B14F-4D97-AF65-F5344CB8AC3E}">
        <p14:creationId xmlns:p14="http://schemas.microsoft.com/office/powerpoint/2010/main" val="2336757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874395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71525" y="1600200"/>
            <a:ext cx="4295775"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219700" y="1600200"/>
            <a:ext cx="4295775" cy="4495800"/>
          </a:xfrm>
        </p:spPr>
        <p:txBody>
          <a:bodyPr/>
          <a:lstStyle/>
          <a:p>
            <a:pPr lvl="0"/>
            <a:endParaRPr lang="en-US" noProof="0" smtClean="0"/>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r>
              <a:rPr lang="en-US"/>
              <a:t>©2006 A.R. Osborn</a:t>
            </a:r>
          </a:p>
        </p:txBody>
      </p:sp>
      <p:sp>
        <p:nvSpPr>
          <p:cNvPr id="7" name="Slide Number Placeholder 6"/>
          <p:cNvSpPr>
            <a:spLocks noGrp="1"/>
          </p:cNvSpPr>
          <p:nvPr>
            <p:ph type="sldNum" sz="quarter" idx="12"/>
          </p:nvPr>
        </p:nvSpPr>
        <p:spPr/>
        <p:txBody>
          <a:bodyPr/>
          <a:lstStyle>
            <a:lvl1pPr>
              <a:defRPr/>
            </a:lvl1pPr>
          </a:lstStyle>
          <a:p>
            <a:pPr>
              <a:defRPr/>
            </a:pPr>
            <a:fld id="{0CFC71F3-C09C-403D-9480-77892CBE5179}" type="slidenum">
              <a:rPr lang="en-US"/>
              <a:pPr>
                <a:defRPr/>
              </a:pPr>
              <a:t>‹#›</a:t>
            </a:fld>
            <a:endParaRPr lang="en-US"/>
          </a:p>
        </p:txBody>
      </p:sp>
    </p:spTree>
    <p:extLst>
      <p:ext uri="{BB962C8B-B14F-4D97-AF65-F5344CB8AC3E}">
        <p14:creationId xmlns:p14="http://schemas.microsoft.com/office/powerpoint/2010/main" val="13836524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57250" y="381000"/>
            <a:ext cx="8915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42975" y="1600201"/>
            <a:ext cx="4414838" cy="44862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529262" y="1600200"/>
            <a:ext cx="4414838" cy="21669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529262" y="3919538"/>
            <a:ext cx="4414838" cy="21669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2743200" y="6248400"/>
            <a:ext cx="2397125" cy="474663"/>
          </a:xfrm>
        </p:spPr>
        <p:txBody>
          <a:bodyPr/>
          <a:lstStyle>
            <a:lvl1pPr>
              <a:defRPr/>
            </a:lvl1pPr>
          </a:lstStyle>
          <a:p>
            <a:pPr>
              <a:defRPr/>
            </a:pPr>
            <a:endParaRPr lang="en-US"/>
          </a:p>
        </p:txBody>
      </p:sp>
      <p:sp>
        <p:nvSpPr>
          <p:cNvPr id="7" name="Footer Placeholder 6"/>
          <p:cNvSpPr>
            <a:spLocks noGrp="1"/>
          </p:cNvSpPr>
          <p:nvPr>
            <p:ph type="ftr" sz="quarter" idx="11"/>
          </p:nvPr>
        </p:nvSpPr>
        <p:spPr>
          <a:xfrm>
            <a:off x="7027863" y="6383338"/>
            <a:ext cx="3259137" cy="474662"/>
          </a:xfrm>
        </p:spPr>
        <p:txBody>
          <a:bodyPr/>
          <a:lstStyle>
            <a:lvl1pPr>
              <a:defRPr/>
            </a:lvl1pPr>
          </a:lstStyle>
          <a:p>
            <a:pPr>
              <a:defRPr/>
            </a:pPr>
            <a:r>
              <a:rPr lang="en-US"/>
              <a:t>2007 A.R. Osborn</a:t>
            </a:r>
          </a:p>
        </p:txBody>
      </p:sp>
      <p:sp>
        <p:nvSpPr>
          <p:cNvPr id="8" name="Slide Number Placeholder 7"/>
          <p:cNvSpPr>
            <a:spLocks noGrp="1"/>
          </p:cNvSpPr>
          <p:nvPr>
            <p:ph type="sldNum" sz="quarter" idx="12"/>
          </p:nvPr>
        </p:nvSpPr>
        <p:spPr>
          <a:xfrm>
            <a:off x="95250" y="6242050"/>
            <a:ext cx="660400" cy="488950"/>
          </a:xfrm>
        </p:spPr>
        <p:txBody>
          <a:bodyPr/>
          <a:lstStyle>
            <a:lvl1pPr>
              <a:defRPr/>
            </a:lvl1pPr>
          </a:lstStyle>
          <a:p>
            <a:pPr>
              <a:defRPr/>
            </a:pPr>
            <a:fld id="{A53CC74D-F3AB-4401-8B3A-5BB3A4C2488B}" type="slidenum">
              <a:rPr lang="en-US"/>
              <a:pPr>
                <a:defRPr/>
              </a:pPr>
              <a:t>‹#›</a:t>
            </a:fld>
            <a:endParaRPr lang="en-US"/>
          </a:p>
        </p:txBody>
      </p:sp>
    </p:spTree>
    <p:extLst>
      <p:ext uri="{BB962C8B-B14F-4D97-AF65-F5344CB8AC3E}">
        <p14:creationId xmlns:p14="http://schemas.microsoft.com/office/powerpoint/2010/main" val="3221973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©2006 A.R. Osborn</a:t>
            </a:r>
          </a:p>
        </p:txBody>
      </p:sp>
      <p:sp>
        <p:nvSpPr>
          <p:cNvPr id="6" name="Slide Number Placeholder 5"/>
          <p:cNvSpPr>
            <a:spLocks noGrp="1"/>
          </p:cNvSpPr>
          <p:nvPr>
            <p:ph type="sldNum" sz="quarter" idx="12"/>
          </p:nvPr>
        </p:nvSpPr>
        <p:spPr/>
        <p:txBody>
          <a:bodyPr/>
          <a:lstStyle>
            <a:lvl1pPr>
              <a:defRPr/>
            </a:lvl1pPr>
          </a:lstStyle>
          <a:p>
            <a:pPr>
              <a:defRPr/>
            </a:pPr>
            <a:fld id="{57B33E23-AFCC-4ECB-AF75-7C937AABB85A}" type="slidenum">
              <a:rPr lang="en-US"/>
              <a:pPr>
                <a:defRPr/>
              </a:pPr>
              <a:t>‹#›</a:t>
            </a:fld>
            <a:endParaRPr lang="en-US"/>
          </a:p>
        </p:txBody>
      </p:sp>
    </p:spTree>
    <p:extLst>
      <p:ext uri="{BB962C8B-B14F-4D97-AF65-F5344CB8AC3E}">
        <p14:creationId xmlns:p14="http://schemas.microsoft.com/office/powerpoint/2010/main" val="2622962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©2006 A.R. Osborn</a:t>
            </a:r>
          </a:p>
        </p:txBody>
      </p:sp>
      <p:sp>
        <p:nvSpPr>
          <p:cNvPr id="6" name="Slide Number Placeholder 5"/>
          <p:cNvSpPr>
            <a:spLocks noGrp="1"/>
          </p:cNvSpPr>
          <p:nvPr>
            <p:ph type="sldNum" sz="quarter" idx="12"/>
          </p:nvPr>
        </p:nvSpPr>
        <p:spPr/>
        <p:txBody>
          <a:bodyPr/>
          <a:lstStyle>
            <a:lvl1pPr>
              <a:defRPr/>
            </a:lvl1pPr>
          </a:lstStyle>
          <a:p>
            <a:pPr>
              <a:defRPr/>
            </a:pPr>
            <a:fld id="{2871F78B-142E-4CB1-AA2B-AF2047032B26}" type="slidenum">
              <a:rPr lang="en-US"/>
              <a:pPr>
                <a:defRPr/>
              </a:pPr>
              <a:t>‹#›</a:t>
            </a:fld>
            <a:endParaRPr lang="en-US"/>
          </a:p>
        </p:txBody>
      </p:sp>
    </p:spTree>
    <p:extLst>
      <p:ext uri="{BB962C8B-B14F-4D97-AF65-F5344CB8AC3E}">
        <p14:creationId xmlns:p14="http://schemas.microsoft.com/office/powerpoint/2010/main" val="953458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525" y="1600200"/>
            <a:ext cx="4295775"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600200"/>
            <a:ext cx="4295775"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r>
              <a:rPr lang="en-US"/>
              <a:t>©2006 A.R. Osborn</a:t>
            </a:r>
          </a:p>
        </p:txBody>
      </p:sp>
      <p:sp>
        <p:nvSpPr>
          <p:cNvPr id="7" name="Slide Number Placeholder 6"/>
          <p:cNvSpPr>
            <a:spLocks noGrp="1"/>
          </p:cNvSpPr>
          <p:nvPr>
            <p:ph type="sldNum" sz="quarter" idx="12"/>
          </p:nvPr>
        </p:nvSpPr>
        <p:spPr/>
        <p:txBody>
          <a:bodyPr/>
          <a:lstStyle>
            <a:lvl1pPr>
              <a:defRPr/>
            </a:lvl1pPr>
          </a:lstStyle>
          <a:p>
            <a:pPr>
              <a:defRPr/>
            </a:pPr>
            <a:fld id="{6716E13B-8EB1-4AC6-B297-3FCF4C12661E}" type="slidenum">
              <a:rPr lang="en-US"/>
              <a:pPr>
                <a:defRPr/>
              </a:pPr>
              <a:t>‹#›</a:t>
            </a:fld>
            <a:endParaRPr lang="en-US"/>
          </a:p>
        </p:txBody>
      </p:sp>
    </p:spTree>
    <p:extLst>
      <p:ext uri="{BB962C8B-B14F-4D97-AF65-F5344CB8AC3E}">
        <p14:creationId xmlns:p14="http://schemas.microsoft.com/office/powerpoint/2010/main" val="2950171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r>
              <a:rPr lang="en-US"/>
              <a:t>©2006 A.R. Osborn</a:t>
            </a:r>
          </a:p>
        </p:txBody>
      </p:sp>
      <p:sp>
        <p:nvSpPr>
          <p:cNvPr id="9" name="Slide Number Placeholder 8"/>
          <p:cNvSpPr>
            <a:spLocks noGrp="1"/>
          </p:cNvSpPr>
          <p:nvPr>
            <p:ph type="sldNum" sz="quarter" idx="12"/>
          </p:nvPr>
        </p:nvSpPr>
        <p:spPr/>
        <p:txBody>
          <a:bodyPr/>
          <a:lstStyle>
            <a:lvl1pPr>
              <a:defRPr/>
            </a:lvl1pPr>
          </a:lstStyle>
          <a:p>
            <a:pPr>
              <a:defRPr/>
            </a:pPr>
            <a:fld id="{27951F8E-AF95-4676-88DD-B05922AD71C6}" type="slidenum">
              <a:rPr lang="en-US"/>
              <a:pPr>
                <a:defRPr/>
              </a:pPr>
              <a:t>‹#›</a:t>
            </a:fld>
            <a:endParaRPr lang="en-US"/>
          </a:p>
        </p:txBody>
      </p:sp>
    </p:spTree>
    <p:extLst>
      <p:ext uri="{BB962C8B-B14F-4D97-AF65-F5344CB8AC3E}">
        <p14:creationId xmlns:p14="http://schemas.microsoft.com/office/powerpoint/2010/main" val="3202352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r>
              <a:rPr lang="en-US"/>
              <a:t>©2006 A.R. Osborn</a:t>
            </a:r>
          </a:p>
        </p:txBody>
      </p:sp>
      <p:sp>
        <p:nvSpPr>
          <p:cNvPr id="5" name="Slide Number Placeholder 4"/>
          <p:cNvSpPr>
            <a:spLocks noGrp="1"/>
          </p:cNvSpPr>
          <p:nvPr>
            <p:ph type="sldNum" sz="quarter" idx="12"/>
          </p:nvPr>
        </p:nvSpPr>
        <p:spPr/>
        <p:txBody>
          <a:bodyPr/>
          <a:lstStyle>
            <a:lvl1pPr>
              <a:defRPr/>
            </a:lvl1pPr>
          </a:lstStyle>
          <a:p>
            <a:pPr>
              <a:defRPr/>
            </a:pPr>
            <a:fld id="{6BCBBB96-3926-46BC-BBE3-E22A08C2A957}" type="slidenum">
              <a:rPr lang="en-US"/>
              <a:pPr>
                <a:defRPr/>
              </a:pPr>
              <a:t>‹#›</a:t>
            </a:fld>
            <a:endParaRPr lang="en-US"/>
          </a:p>
        </p:txBody>
      </p:sp>
    </p:spTree>
    <p:extLst>
      <p:ext uri="{BB962C8B-B14F-4D97-AF65-F5344CB8AC3E}">
        <p14:creationId xmlns:p14="http://schemas.microsoft.com/office/powerpoint/2010/main" val="1989886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r>
              <a:rPr lang="en-US"/>
              <a:t>©2006 A.R. Osborn</a:t>
            </a:r>
          </a:p>
        </p:txBody>
      </p:sp>
      <p:sp>
        <p:nvSpPr>
          <p:cNvPr id="4" name="Slide Number Placeholder 3"/>
          <p:cNvSpPr>
            <a:spLocks noGrp="1"/>
          </p:cNvSpPr>
          <p:nvPr>
            <p:ph type="sldNum" sz="quarter" idx="12"/>
          </p:nvPr>
        </p:nvSpPr>
        <p:spPr/>
        <p:txBody>
          <a:bodyPr/>
          <a:lstStyle>
            <a:lvl1pPr>
              <a:defRPr/>
            </a:lvl1pPr>
          </a:lstStyle>
          <a:p>
            <a:pPr>
              <a:defRPr/>
            </a:pPr>
            <a:fld id="{CD8530C0-7816-4339-A68C-61A9FFF5E097}" type="slidenum">
              <a:rPr lang="en-US"/>
              <a:pPr>
                <a:defRPr/>
              </a:pPr>
              <a:t>‹#›</a:t>
            </a:fld>
            <a:endParaRPr lang="en-US"/>
          </a:p>
        </p:txBody>
      </p:sp>
    </p:spTree>
    <p:extLst>
      <p:ext uri="{BB962C8B-B14F-4D97-AF65-F5344CB8AC3E}">
        <p14:creationId xmlns:p14="http://schemas.microsoft.com/office/powerpoint/2010/main" val="3602356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r>
              <a:rPr lang="en-US"/>
              <a:t>©2006 A.R. Osborn</a:t>
            </a:r>
          </a:p>
        </p:txBody>
      </p:sp>
      <p:sp>
        <p:nvSpPr>
          <p:cNvPr id="7" name="Slide Number Placeholder 6"/>
          <p:cNvSpPr>
            <a:spLocks noGrp="1"/>
          </p:cNvSpPr>
          <p:nvPr>
            <p:ph type="sldNum" sz="quarter" idx="12"/>
          </p:nvPr>
        </p:nvSpPr>
        <p:spPr/>
        <p:txBody>
          <a:bodyPr/>
          <a:lstStyle>
            <a:lvl1pPr>
              <a:defRPr/>
            </a:lvl1pPr>
          </a:lstStyle>
          <a:p>
            <a:pPr>
              <a:defRPr/>
            </a:pPr>
            <a:fld id="{647E01AC-4885-45BF-A508-D7BEBDBBA81E}" type="slidenum">
              <a:rPr lang="en-US"/>
              <a:pPr>
                <a:defRPr/>
              </a:pPr>
              <a:t>‹#›</a:t>
            </a:fld>
            <a:endParaRPr lang="en-US"/>
          </a:p>
        </p:txBody>
      </p:sp>
    </p:spTree>
    <p:extLst>
      <p:ext uri="{BB962C8B-B14F-4D97-AF65-F5344CB8AC3E}">
        <p14:creationId xmlns:p14="http://schemas.microsoft.com/office/powerpoint/2010/main" val="253263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r>
              <a:rPr lang="en-US"/>
              <a:t>©2006 A.R. Osborn</a:t>
            </a:r>
          </a:p>
        </p:txBody>
      </p:sp>
      <p:sp>
        <p:nvSpPr>
          <p:cNvPr id="7" name="Slide Number Placeholder 6"/>
          <p:cNvSpPr>
            <a:spLocks noGrp="1"/>
          </p:cNvSpPr>
          <p:nvPr>
            <p:ph type="sldNum" sz="quarter" idx="12"/>
          </p:nvPr>
        </p:nvSpPr>
        <p:spPr/>
        <p:txBody>
          <a:bodyPr/>
          <a:lstStyle>
            <a:lvl1pPr>
              <a:defRPr/>
            </a:lvl1pPr>
          </a:lstStyle>
          <a:p>
            <a:pPr>
              <a:defRPr/>
            </a:pPr>
            <a:fld id="{057DFA82-4735-4607-A29A-59E013622012}" type="slidenum">
              <a:rPr lang="en-US"/>
              <a:pPr>
                <a:defRPr/>
              </a:pPr>
              <a:t>‹#›</a:t>
            </a:fld>
            <a:endParaRPr lang="en-US"/>
          </a:p>
        </p:txBody>
      </p:sp>
    </p:spTree>
    <p:extLst>
      <p:ext uri="{BB962C8B-B14F-4D97-AF65-F5344CB8AC3E}">
        <p14:creationId xmlns:p14="http://schemas.microsoft.com/office/powerpoint/2010/main" val="863619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1113" y="-20638"/>
            <a:ext cx="10298113" cy="6878638"/>
            <a:chOff x="-6" y="-13"/>
            <a:chExt cx="5766" cy="4333"/>
          </a:xfrm>
        </p:grpSpPr>
        <p:sp>
          <p:nvSpPr>
            <p:cNvPr id="61443" name="Rectangle 3"/>
            <p:cNvSpPr>
              <a:spLocks noChangeArrowheads="1"/>
            </p:cNvSpPr>
            <p:nvPr/>
          </p:nvSpPr>
          <p:spPr bwMode="invGray">
            <a:xfrm>
              <a:off x="5549" y="0"/>
              <a:ext cx="211" cy="432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defRPr/>
              </a:pPr>
              <a:endParaRPr lang="en-US"/>
            </a:p>
          </p:txBody>
        </p:sp>
        <p:sp>
          <p:nvSpPr>
            <p:cNvPr id="1033" name="Freeform 4"/>
            <p:cNvSpPr>
              <a:spLocks/>
            </p:cNvSpPr>
            <p:nvPr/>
          </p:nvSpPr>
          <p:spPr bwMode="white">
            <a:xfrm>
              <a:off x="-6" y="2828"/>
              <a:ext cx="3625" cy="1492"/>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34" name="Freeform 5"/>
            <p:cNvSpPr>
              <a:spLocks/>
            </p:cNvSpPr>
            <p:nvPr/>
          </p:nvSpPr>
          <p:spPr bwMode="white">
            <a:xfrm>
              <a:off x="0" y="2405"/>
              <a:ext cx="5143" cy="1902"/>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35" name="Freeform 6"/>
            <p:cNvSpPr>
              <a:spLocks/>
            </p:cNvSpPr>
            <p:nvPr/>
          </p:nvSpPr>
          <p:spPr bwMode="white">
            <a:xfrm>
              <a:off x="0" y="1982"/>
              <a:ext cx="5760" cy="2325"/>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36" name="Freeform 7"/>
            <p:cNvSpPr>
              <a:spLocks/>
            </p:cNvSpPr>
            <p:nvPr/>
          </p:nvSpPr>
          <p:spPr bwMode="white">
            <a:xfrm>
              <a:off x="0" y="1550"/>
              <a:ext cx="5760" cy="1573"/>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37" name="Freeform 8"/>
            <p:cNvSpPr>
              <a:spLocks/>
            </p:cNvSpPr>
            <p:nvPr/>
          </p:nvSpPr>
          <p:spPr bwMode="white">
            <a:xfrm>
              <a:off x="0" y="1130"/>
              <a:ext cx="5760" cy="970"/>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38" name="Freeform 9"/>
            <p:cNvSpPr>
              <a:spLocks/>
            </p:cNvSpPr>
            <p:nvPr/>
          </p:nvSpPr>
          <p:spPr bwMode="white">
            <a:xfrm>
              <a:off x="0" y="-13"/>
              <a:ext cx="5760" cy="1060"/>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39" name="Freeform 10"/>
            <p:cNvSpPr>
              <a:spLocks/>
            </p:cNvSpPr>
            <p:nvPr/>
          </p:nvSpPr>
          <p:spPr bwMode="white">
            <a:xfrm>
              <a:off x="0" y="-13"/>
              <a:ext cx="5284" cy="673"/>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40" name="Freeform 11"/>
            <p:cNvSpPr>
              <a:spLocks/>
            </p:cNvSpPr>
            <p:nvPr/>
          </p:nvSpPr>
          <p:spPr bwMode="white">
            <a:xfrm>
              <a:off x="0" y="-13"/>
              <a:ext cx="2884" cy="28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1027" name="Rectangle 12"/>
          <p:cNvSpPr>
            <a:spLocks noGrp="1" noChangeArrowheads="1"/>
          </p:cNvSpPr>
          <p:nvPr>
            <p:ph type="title"/>
          </p:nvPr>
        </p:nvSpPr>
        <p:spPr bwMode="auto">
          <a:xfrm>
            <a:off x="762000" y="304800"/>
            <a:ext cx="874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13"/>
          <p:cNvSpPr>
            <a:spLocks noGrp="1" noChangeArrowheads="1"/>
          </p:cNvSpPr>
          <p:nvPr>
            <p:ph type="body" idx="1"/>
          </p:nvPr>
        </p:nvSpPr>
        <p:spPr bwMode="auto">
          <a:xfrm>
            <a:off x="771525" y="1600200"/>
            <a:ext cx="8743950" cy="4495800"/>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1454" name="Rectangle 14"/>
          <p:cNvSpPr>
            <a:spLocks noGrp="1" noChangeArrowheads="1"/>
          </p:cNvSpPr>
          <p:nvPr>
            <p:ph type="dt" sz="half" idx="2"/>
          </p:nvPr>
        </p:nvSpPr>
        <p:spPr bwMode="auto">
          <a:xfrm>
            <a:off x="8143875" y="6400800"/>
            <a:ext cx="2143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lvl1pPr>
          </a:lstStyle>
          <a:p>
            <a:pPr>
              <a:defRPr/>
            </a:pPr>
            <a:endParaRPr lang="en-US"/>
          </a:p>
        </p:txBody>
      </p:sp>
      <p:sp>
        <p:nvSpPr>
          <p:cNvPr id="61455" name="Rectangle 15"/>
          <p:cNvSpPr>
            <a:spLocks noGrp="1" noChangeArrowheads="1"/>
          </p:cNvSpPr>
          <p:nvPr>
            <p:ph type="ftr" sz="quarter" idx="3"/>
          </p:nvPr>
        </p:nvSpPr>
        <p:spPr bwMode="auto">
          <a:xfrm>
            <a:off x="0" y="6400800"/>
            <a:ext cx="3257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cs typeface="Times New Roman" pitchFamily="18" charset="0"/>
              </a:defRPr>
            </a:lvl1pPr>
          </a:lstStyle>
          <a:p>
            <a:pPr>
              <a:defRPr/>
            </a:pPr>
            <a:r>
              <a:rPr lang="en-US"/>
              <a:t>©2006 A.R. Osborn</a:t>
            </a:r>
            <a:endParaRPr lang="en-US">
              <a:cs typeface="+mn-cs"/>
            </a:endParaRPr>
          </a:p>
        </p:txBody>
      </p:sp>
      <p:sp>
        <p:nvSpPr>
          <p:cNvPr id="61456" name="Rectangle 16"/>
          <p:cNvSpPr>
            <a:spLocks noGrp="1" noChangeArrowheads="1"/>
          </p:cNvSpPr>
          <p:nvPr>
            <p:ph type="sldNum" sz="quarter" idx="4"/>
          </p:nvPr>
        </p:nvSpPr>
        <p:spPr bwMode="auto">
          <a:xfrm>
            <a:off x="0" y="0"/>
            <a:ext cx="21431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lvl1pPr>
          </a:lstStyle>
          <a:p>
            <a:pPr>
              <a:defRPr/>
            </a:pPr>
            <a:fld id="{F8E7D8BD-C46C-4A3D-94ED-112062C6C0F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12.emf"/><Relationship Id="rId5" Type="http://schemas.openxmlformats.org/officeDocument/2006/relationships/oleObject" Target="../embeddings/oleObject2.bin"/><Relationship Id="rId4" Type="http://schemas.openxmlformats.org/officeDocument/2006/relationships/image" Target="../media/image11.emf"/></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eweb.furman.edu/~mmenzer/gvs/dialogue.ht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7.wmf"/></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www.mla.org/census_map" TargetMode="Externa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3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4.xml"/><Relationship Id="rId1" Type="http://schemas.openxmlformats.org/officeDocument/2006/relationships/vmlDrawing" Target="../drawings/vmlDrawing3.vml"/><Relationship Id="rId4" Type="http://schemas.openxmlformats.org/officeDocument/2006/relationships/image" Target="../media/image36.w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vmlDrawing" Target="../drawings/vmlDrawing4.vml"/><Relationship Id="rId5" Type="http://schemas.openxmlformats.org/officeDocument/2006/relationships/image" Target="../media/image37.png"/><Relationship Id="rId4" Type="http://schemas.openxmlformats.org/officeDocument/2006/relationships/oleObject" Target="../embeddings/oleObject5.bin"/></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3.xml"/><Relationship Id="rId1" Type="http://schemas.openxmlformats.org/officeDocument/2006/relationships/vmlDrawing" Target="../drawings/vmlDrawing5.vml"/><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4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6"/>
          <p:cNvSpPr>
            <a:spLocks noGrp="1" noChangeArrowheads="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AB0BF1BC-CF35-411F-8455-BA471FEF8832}" type="slidenum">
              <a:rPr lang="en-US" sz="1400" smtClean="0"/>
              <a:pPr eaLnBrk="1" hangingPunct="1"/>
              <a:t>1</a:t>
            </a:fld>
            <a:endParaRPr lang="en-US" sz="1400" smtClean="0"/>
          </a:p>
        </p:txBody>
      </p:sp>
      <p:sp>
        <p:nvSpPr>
          <p:cNvPr id="16387" name="Rectangle 2"/>
          <p:cNvSpPr>
            <a:spLocks noGrp="1" noChangeArrowheads="1"/>
          </p:cNvSpPr>
          <p:nvPr>
            <p:ph type="ctrTitle"/>
          </p:nvPr>
        </p:nvSpPr>
        <p:spPr>
          <a:xfrm>
            <a:off x="0" y="1752600"/>
            <a:ext cx="10287000" cy="1143000"/>
          </a:xfrm>
        </p:spPr>
        <p:txBody>
          <a:bodyPr/>
          <a:lstStyle/>
          <a:p>
            <a:pPr eaLnBrk="1" hangingPunct="1"/>
            <a:r>
              <a:rPr lang="en-US" sz="6600" smtClean="0"/>
              <a:t>The Geography of Language</a:t>
            </a:r>
          </a:p>
        </p:txBody>
      </p:sp>
      <p:sp>
        <p:nvSpPr>
          <p:cNvPr id="16388" name="Rectangle 3"/>
          <p:cNvSpPr>
            <a:spLocks noGrp="1" noChangeArrowheads="1"/>
          </p:cNvSpPr>
          <p:nvPr>
            <p:ph type="subTitle" idx="1"/>
          </p:nvPr>
        </p:nvSpPr>
        <p:spPr>
          <a:xfrm>
            <a:off x="266700" y="2971800"/>
            <a:ext cx="9829800" cy="3505200"/>
          </a:xfrm>
          <a:noFill/>
          <a:extLst>
            <a:ext uri="{909E8E84-426E-40DD-AFC4-6F175D3DCCD1}">
              <a14:hiddenFill xmlns:a14="http://schemas.microsoft.com/office/drawing/2010/main">
                <a:solidFill>
                  <a:schemeClr val="bg1"/>
                </a:solidFill>
              </a14:hiddenFill>
            </a:ext>
          </a:extLst>
        </p:spPr>
        <p:txBody>
          <a:bodyPr/>
          <a:lstStyle/>
          <a:p>
            <a:pPr algn="l" eaLnBrk="1" hangingPunct="1"/>
            <a:r>
              <a:rPr lang="en-US" sz="3600" dirty="0" smtClean="0"/>
              <a:t>“Language is not an abstract construction of the learned, or of dictionary makers, but is something arising out of the </a:t>
            </a:r>
            <a:r>
              <a:rPr lang="en-US" sz="3600" dirty="0" smtClean="0">
                <a:solidFill>
                  <a:srgbClr val="FFFF00"/>
                </a:solidFill>
              </a:rPr>
              <a:t>work</a:t>
            </a:r>
            <a:r>
              <a:rPr lang="en-US" sz="3600" dirty="0" smtClean="0"/>
              <a:t>, </a:t>
            </a:r>
            <a:r>
              <a:rPr lang="en-US" sz="3600" dirty="0" smtClean="0">
                <a:solidFill>
                  <a:srgbClr val="FFFF00"/>
                </a:solidFill>
              </a:rPr>
              <a:t>needs</a:t>
            </a:r>
            <a:r>
              <a:rPr lang="en-US" sz="3600" dirty="0" smtClean="0"/>
              <a:t>, </a:t>
            </a:r>
            <a:r>
              <a:rPr lang="en-US" sz="3600" dirty="0" smtClean="0">
                <a:solidFill>
                  <a:srgbClr val="FFFF00"/>
                </a:solidFill>
              </a:rPr>
              <a:t>ties</a:t>
            </a:r>
            <a:r>
              <a:rPr lang="en-US" sz="3600" dirty="0" smtClean="0"/>
              <a:t>, </a:t>
            </a:r>
            <a:r>
              <a:rPr lang="en-US" sz="3600" dirty="0" smtClean="0">
                <a:solidFill>
                  <a:srgbClr val="FFFF00"/>
                </a:solidFill>
              </a:rPr>
              <a:t>joys</a:t>
            </a:r>
            <a:r>
              <a:rPr lang="en-US" sz="3600" dirty="0" smtClean="0"/>
              <a:t>, </a:t>
            </a:r>
            <a:r>
              <a:rPr lang="en-US" sz="3600" dirty="0" smtClean="0">
                <a:solidFill>
                  <a:srgbClr val="FFFF00"/>
                </a:solidFill>
              </a:rPr>
              <a:t>affections</a:t>
            </a:r>
            <a:r>
              <a:rPr lang="en-US" sz="3600" dirty="0" smtClean="0"/>
              <a:t>, </a:t>
            </a:r>
            <a:r>
              <a:rPr lang="en-US" sz="3600" dirty="0" smtClean="0">
                <a:solidFill>
                  <a:srgbClr val="FFFF00"/>
                </a:solidFill>
              </a:rPr>
              <a:t>tastes</a:t>
            </a:r>
            <a:r>
              <a:rPr lang="en-US" sz="3600" dirty="0" smtClean="0"/>
              <a:t>, of long generations of humanity, and has its bases broad and low, close to the ground.”</a:t>
            </a:r>
          </a:p>
          <a:p>
            <a:pPr algn="r" eaLnBrk="1" hangingPunct="1"/>
            <a:r>
              <a:rPr lang="en-US" sz="3600" dirty="0" smtClean="0"/>
              <a:t>Noah Webster (1758-1843)</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4"/>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ADF7F62F-4D81-4EAD-978B-D4CC154B69FE}" type="slidenum">
              <a:rPr lang="en-US" sz="1400" smtClean="0"/>
              <a:pPr eaLnBrk="1" hangingPunct="1"/>
              <a:t>10</a:t>
            </a:fld>
            <a:endParaRPr lang="en-US" sz="1400" smtClean="0"/>
          </a:p>
        </p:txBody>
      </p:sp>
      <p:sp>
        <p:nvSpPr>
          <p:cNvPr id="24579" name="Rectangle 2"/>
          <p:cNvSpPr>
            <a:spLocks noGrp="1" noChangeArrowheads="1"/>
          </p:cNvSpPr>
          <p:nvPr>
            <p:ph type="title"/>
          </p:nvPr>
        </p:nvSpPr>
        <p:spPr>
          <a:xfrm>
            <a:off x="666750" y="304800"/>
            <a:ext cx="9010650" cy="990600"/>
          </a:xfrm>
        </p:spPr>
        <p:txBody>
          <a:bodyPr/>
          <a:lstStyle/>
          <a:p>
            <a:pPr eaLnBrk="1" hangingPunct="1"/>
            <a:r>
              <a:rPr lang="en-US" sz="4000" smtClean="0"/>
              <a:t>The world’s major language families today</a:t>
            </a:r>
          </a:p>
        </p:txBody>
      </p:sp>
      <p:pic>
        <p:nvPicPr>
          <p:cNvPr id="24580"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b="5209"/>
          <a:stretch/>
        </p:blipFill>
        <p:spPr bwMode="auto">
          <a:xfrm>
            <a:off x="152400" y="1228725"/>
            <a:ext cx="10039350" cy="483043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5"/>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76367297-F81F-41A5-B7C7-BE7E10F4DAC8}" type="slidenum">
              <a:rPr lang="en-US" sz="1400" smtClean="0"/>
              <a:pPr eaLnBrk="1" hangingPunct="1"/>
              <a:t>11</a:t>
            </a:fld>
            <a:endParaRPr lang="en-US" sz="1400" smtClean="0"/>
          </a:p>
        </p:txBody>
      </p:sp>
      <p:sp>
        <p:nvSpPr>
          <p:cNvPr id="25603" name="Rectangle 1026"/>
          <p:cNvSpPr>
            <a:spLocks noGrp="1" noChangeArrowheads="1"/>
          </p:cNvSpPr>
          <p:nvPr>
            <p:ph type="title"/>
          </p:nvPr>
        </p:nvSpPr>
        <p:spPr>
          <a:xfrm>
            <a:off x="762000" y="76200"/>
            <a:ext cx="8743950" cy="1143000"/>
          </a:xfrm>
        </p:spPr>
        <p:txBody>
          <a:bodyPr/>
          <a:lstStyle/>
          <a:p>
            <a:pPr eaLnBrk="1" hangingPunct="1">
              <a:lnSpc>
                <a:spcPct val="95000"/>
              </a:lnSpc>
            </a:pPr>
            <a:r>
              <a:rPr lang="en-US" dirty="0" smtClean="0"/>
              <a:t>The major language </a:t>
            </a:r>
            <a:r>
              <a:rPr lang="en-US" b="1" u="sng" dirty="0" smtClean="0"/>
              <a:t>families</a:t>
            </a:r>
            <a:r>
              <a:rPr lang="en-US" dirty="0" smtClean="0"/>
              <a:t> </a:t>
            </a:r>
            <a:br>
              <a:rPr lang="en-US" dirty="0" smtClean="0"/>
            </a:br>
            <a:r>
              <a:rPr lang="en-US" sz="3000" dirty="0" smtClean="0"/>
              <a:t>(families with more than 100,000,000 speakers)</a:t>
            </a:r>
          </a:p>
        </p:txBody>
      </p:sp>
      <p:sp>
        <p:nvSpPr>
          <p:cNvPr id="25604" name="Rectangle 1027"/>
          <p:cNvSpPr>
            <a:spLocks noGrp="1" noChangeArrowheads="1"/>
          </p:cNvSpPr>
          <p:nvPr>
            <p:ph type="body" idx="1"/>
          </p:nvPr>
        </p:nvSpPr>
        <p:spPr>
          <a:xfrm>
            <a:off x="0" y="1295400"/>
            <a:ext cx="10287000" cy="5486400"/>
          </a:xfrm>
        </p:spPr>
        <p:txBody>
          <a:bodyPr/>
          <a:lstStyle/>
          <a:p>
            <a:pPr marL="457200" indent="-457200" eaLnBrk="1" hangingPunct="1">
              <a:lnSpc>
                <a:spcPct val="75000"/>
              </a:lnSpc>
              <a:buFont typeface="+mj-lt"/>
              <a:buAutoNum type="arabicPeriod"/>
            </a:pPr>
            <a:r>
              <a:rPr lang="en-US" sz="2400" b="1" dirty="0" smtClean="0">
                <a:solidFill>
                  <a:srgbClr val="FFFF00"/>
                </a:solidFill>
              </a:rPr>
              <a:t>Indo-European [</a:t>
            </a:r>
            <a:r>
              <a:rPr lang="en-US" sz="2400" b="1" i="1" dirty="0" smtClean="0"/>
              <a:t>ex: English, Russian, Farsi, Hindi</a:t>
            </a:r>
            <a:r>
              <a:rPr lang="en-US" sz="2400" b="1" dirty="0" smtClean="0">
                <a:solidFill>
                  <a:srgbClr val="FFFF00"/>
                </a:solidFill>
              </a:rPr>
              <a:t>]</a:t>
            </a:r>
          </a:p>
          <a:p>
            <a:pPr marL="457200" lvl="1" indent="0" eaLnBrk="1" hangingPunct="1">
              <a:lnSpc>
                <a:spcPct val="75000"/>
              </a:lnSpc>
              <a:buNone/>
            </a:pPr>
            <a:r>
              <a:rPr lang="en-US" sz="2100" b="1" dirty="0" smtClean="0"/>
              <a:t>About 3 billion speakers; originally Europe-Asia, now worldwide</a:t>
            </a:r>
          </a:p>
          <a:p>
            <a:pPr marL="457200" indent="-457200" eaLnBrk="1" hangingPunct="1">
              <a:lnSpc>
                <a:spcPct val="75000"/>
              </a:lnSpc>
              <a:buFont typeface="+mj-lt"/>
              <a:buAutoNum type="arabicPeriod"/>
            </a:pPr>
            <a:r>
              <a:rPr lang="en-US" sz="2400" b="1" dirty="0" smtClean="0">
                <a:solidFill>
                  <a:srgbClr val="FFFF00"/>
                </a:solidFill>
              </a:rPr>
              <a:t>Sino-Tibetan [</a:t>
            </a:r>
            <a:r>
              <a:rPr lang="en-US" sz="2400" b="1" i="1" dirty="0" smtClean="0"/>
              <a:t>ex: Chinese, Tibetan</a:t>
            </a:r>
            <a:r>
              <a:rPr lang="en-US" sz="2400" b="1" dirty="0" smtClean="0">
                <a:solidFill>
                  <a:srgbClr val="FFFF00"/>
                </a:solidFill>
              </a:rPr>
              <a:t>]</a:t>
            </a:r>
          </a:p>
          <a:p>
            <a:pPr marL="457200" lvl="1" indent="0" eaLnBrk="1" hangingPunct="1">
              <a:lnSpc>
                <a:spcPct val="75000"/>
              </a:lnSpc>
              <a:buNone/>
            </a:pPr>
            <a:r>
              <a:rPr lang="en-US" sz="2100" b="1" dirty="0" smtClean="0"/>
              <a:t>About 1.5 billion speakers; mostly in China and surrounding areas.</a:t>
            </a:r>
          </a:p>
          <a:p>
            <a:pPr marL="457200" indent="-457200" eaLnBrk="1" hangingPunct="1">
              <a:lnSpc>
                <a:spcPct val="75000"/>
              </a:lnSpc>
              <a:buFont typeface="+mj-lt"/>
              <a:buAutoNum type="arabicPeriod"/>
            </a:pPr>
            <a:r>
              <a:rPr lang="en-US" sz="2400" b="1" dirty="0" smtClean="0">
                <a:solidFill>
                  <a:srgbClr val="FFFF00"/>
                </a:solidFill>
              </a:rPr>
              <a:t>Afro-Asiatic (also called “Hamitic-Semitic”) [</a:t>
            </a:r>
            <a:r>
              <a:rPr lang="en-US" sz="2400" b="1" i="1" dirty="0" smtClean="0"/>
              <a:t>ex: Arabic, Hebrew</a:t>
            </a:r>
            <a:r>
              <a:rPr lang="en-US" sz="2400" b="1" dirty="0" smtClean="0">
                <a:solidFill>
                  <a:srgbClr val="FFFF00"/>
                </a:solidFill>
              </a:rPr>
              <a:t>]</a:t>
            </a:r>
          </a:p>
          <a:p>
            <a:pPr marL="457200" lvl="1" indent="0" eaLnBrk="1" hangingPunct="1">
              <a:lnSpc>
                <a:spcPct val="75000"/>
              </a:lnSpc>
              <a:buNone/>
            </a:pPr>
            <a:r>
              <a:rPr lang="en-US" sz="2100" b="1" dirty="0" smtClean="0"/>
              <a:t>About ½ billion speakers; mostly in North Africa and Southwest Asia.</a:t>
            </a:r>
          </a:p>
          <a:p>
            <a:pPr marL="457200" indent="-457200" eaLnBrk="1" hangingPunct="1">
              <a:lnSpc>
                <a:spcPct val="75000"/>
              </a:lnSpc>
              <a:buFont typeface="+mj-lt"/>
              <a:buAutoNum type="arabicPeriod"/>
            </a:pPr>
            <a:r>
              <a:rPr lang="en-US" sz="2400" b="1" dirty="0" smtClean="0">
                <a:solidFill>
                  <a:srgbClr val="FFFF00"/>
                </a:solidFill>
              </a:rPr>
              <a:t>Austronesian (also called “Malayo-Polynesian”) [</a:t>
            </a:r>
            <a:r>
              <a:rPr lang="en-US" sz="2400" b="1" i="1" dirty="0" smtClean="0"/>
              <a:t>ex: Hawaiian, Malagasy</a:t>
            </a:r>
            <a:r>
              <a:rPr lang="en-US" sz="2400" b="1" dirty="0" smtClean="0">
                <a:solidFill>
                  <a:srgbClr val="FFFF00"/>
                </a:solidFill>
              </a:rPr>
              <a:t>]</a:t>
            </a:r>
          </a:p>
          <a:p>
            <a:pPr marL="457200" lvl="1" indent="0" eaLnBrk="1" hangingPunct="1">
              <a:lnSpc>
                <a:spcPct val="75000"/>
              </a:lnSpc>
              <a:buNone/>
            </a:pPr>
            <a:r>
              <a:rPr lang="en-US" sz="2100" b="1" dirty="0" smtClean="0"/>
              <a:t>More than ¼ billion speakers; Pacific Ocean to Madagascar.</a:t>
            </a:r>
          </a:p>
          <a:p>
            <a:pPr marL="457200" indent="-457200" eaLnBrk="1" hangingPunct="1">
              <a:lnSpc>
                <a:spcPct val="75000"/>
              </a:lnSpc>
              <a:buFont typeface="+mj-lt"/>
              <a:buAutoNum type="arabicPeriod"/>
            </a:pPr>
            <a:r>
              <a:rPr lang="en-US" sz="2400" b="1" dirty="0" smtClean="0">
                <a:solidFill>
                  <a:srgbClr val="FFFF00"/>
                </a:solidFill>
              </a:rPr>
              <a:t>Dravidian [</a:t>
            </a:r>
            <a:r>
              <a:rPr lang="en-US" sz="2400" b="1" i="1" dirty="0" smtClean="0"/>
              <a:t>ex. Tamil, Malayalam</a:t>
            </a:r>
            <a:r>
              <a:rPr lang="en-US" sz="2400" b="1" dirty="0" smtClean="0">
                <a:solidFill>
                  <a:srgbClr val="FFFF00"/>
                </a:solidFill>
              </a:rPr>
              <a:t>]</a:t>
            </a:r>
          </a:p>
          <a:p>
            <a:pPr marL="457200" lvl="1" indent="0" eaLnBrk="1" hangingPunct="1">
              <a:lnSpc>
                <a:spcPct val="75000"/>
              </a:lnSpc>
              <a:buNone/>
            </a:pPr>
            <a:r>
              <a:rPr lang="en-US" sz="2100" b="1" dirty="0" smtClean="0"/>
              <a:t>About ¼ billion speakers; Southern India, Sri Lanka.</a:t>
            </a:r>
          </a:p>
          <a:p>
            <a:pPr marL="457200" indent="-457200" eaLnBrk="1" hangingPunct="1">
              <a:lnSpc>
                <a:spcPct val="75000"/>
              </a:lnSpc>
              <a:buFont typeface="+mj-lt"/>
              <a:buAutoNum type="arabicPeriod"/>
            </a:pPr>
            <a:r>
              <a:rPr lang="en-US" sz="2400" b="1" dirty="0" smtClean="0">
                <a:solidFill>
                  <a:srgbClr val="FFFF00"/>
                </a:solidFill>
              </a:rPr>
              <a:t>Niger-Congo [</a:t>
            </a:r>
            <a:r>
              <a:rPr lang="en-US" sz="2400" b="1" i="1" dirty="0" smtClean="0"/>
              <a:t>ex. Swahili, Yoruba</a:t>
            </a:r>
            <a:r>
              <a:rPr lang="en-US" sz="2400" b="1" dirty="0" smtClean="0">
                <a:solidFill>
                  <a:srgbClr val="FFFF00"/>
                </a:solidFill>
              </a:rPr>
              <a:t>]</a:t>
            </a:r>
          </a:p>
          <a:p>
            <a:pPr marL="457200" lvl="1" indent="0" eaLnBrk="1" hangingPunct="1">
              <a:lnSpc>
                <a:spcPct val="75000"/>
              </a:lnSpc>
              <a:buNone/>
            </a:pPr>
            <a:r>
              <a:rPr lang="en-US" sz="2100" b="1" dirty="0" smtClean="0"/>
              <a:t>About 200,000,000 speakers; Sub-Saharan Africa.</a:t>
            </a:r>
          </a:p>
          <a:p>
            <a:pPr marL="457200" indent="-457200" eaLnBrk="1" hangingPunct="1">
              <a:lnSpc>
                <a:spcPct val="75000"/>
              </a:lnSpc>
              <a:buFont typeface="+mj-lt"/>
              <a:buAutoNum type="arabicPeriod"/>
            </a:pPr>
            <a:r>
              <a:rPr lang="en-US" sz="2400" b="1" dirty="0" smtClean="0">
                <a:solidFill>
                  <a:srgbClr val="FFFF00"/>
                </a:solidFill>
              </a:rPr>
              <a:t>Altaic [</a:t>
            </a:r>
            <a:r>
              <a:rPr lang="en-US" sz="2400" b="1" i="1" dirty="0" smtClean="0"/>
              <a:t>ex. Turkish, Mongol</a:t>
            </a:r>
            <a:r>
              <a:rPr lang="en-US" sz="2400" b="1" dirty="0" smtClean="0">
                <a:solidFill>
                  <a:srgbClr val="FFFF00"/>
                </a:solidFill>
              </a:rPr>
              <a:t>]</a:t>
            </a:r>
          </a:p>
          <a:p>
            <a:pPr marL="457200" lvl="1" indent="0" eaLnBrk="1" hangingPunct="1">
              <a:lnSpc>
                <a:spcPct val="75000"/>
              </a:lnSpc>
              <a:buNone/>
            </a:pPr>
            <a:r>
              <a:rPr lang="en-US" sz="2100" b="1" dirty="0" smtClean="0"/>
              <a:t>About 200,000,000 speakers; Turkey to Mongolia.</a:t>
            </a:r>
          </a:p>
          <a:p>
            <a:pPr marL="457200" indent="-457200" eaLnBrk="1" hangingPunct="1">
              <a:lnSpc>
                <a:spcPct val="75000"/>
              </a:lnSpc>
              <a:buFont typeface="+mj-lt"/>
              <a:buAutoNum type="arabicPeriod"/>
            </a:pPr>
            <a:r>
              <a:rPr lang="en-US" sz="2400" b="1" dirty="0" smtClean="0">
                <a:solidFill>
                  <a:srgbClr val="FFFF00"/>
                </a:solidFill>
              </a:rPr>
              <a:t>Japanese [</a:t>
            </a:r>
            <a:r>
              <a:rPr lang="en-US" sz="2400" b="1" i="1" dirty="0" smtClean="0"/>
              <a:t>ex. Japanese!</a:t>
            </a:r>
            <a:r>
              <a:rPr lang="en-US" sz="2400" b="1" dirty="0" smtClean="0">
                <a:solidFill>
                  <a:srgbClr val="FFFF00"/>
                </a:solidFill>
              </a:rPr>
              <a:t>]</a:t>
            </a:r>
          </a:p>
          <a:p>
            <a:pPr marL="457200" lvl="1" indent="0" eaLnBrk="1" hangingPunct="1">
              <a:lnSpc>
                <a:spcPct val="75000"/>
              </a:lnSpc>
              <a:buNone/>
            </a:pPr>
            <a:r>
              <a:rPr lang="en-US" sz="2100" b="1" dirty="0" smtClean="0"/>
              <a:t>About 125,000,000 speakers; Japan.</a:t>
            </a:r>
          </a:p>
        </p:txBody>
      </p:sp>
      <p:sp>
        <p:nvSpPr>
          <p:cNvPr id="2" name="TextBox 1"/>
          <p:cNvSpPr txBox="1"/>
          <p:nvPr/>
        </p:nvSpPr>
        <p:spPr>
          <a:xfrm>
            <a:off x="6993653" y="5044273"/>
            <a:ext cx="2944167" cy="101566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r>
              <a:rPr lang="en-US" sz="2000" b="1" dirty="0">
                <a:solidFill>
                  <a:schemeClr val="tx2"/>
                </a:solidFill>
                <a:latin typeface="+mj-lt"/>
                <a:ea typeface="+mj-ea"/>
                <a:cs typeface="+mj-cs"/>
              </a:rPr>
              <a:t>Add it up – these 8 families account for nearly 90% of humanity.</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6"/>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A138CCBF-2728-4E02-8FF7-712E35F57D61}" type="slidenum">
              <a:rPr lang="en-US" sz="1400" smtClean="0"/>
              <a:pPr eaLnBrk="1" hangingPunct="1"/>
              <a:t>12</a:t>
            </a:fld>
            <a:endParaRPr lang="en-US" sz="1400" smtClean="0"/>
          </a:p>
        </p:txBody>
      </p:sp>
      <p:sp>
        <p:nvSpPr>
          <p:cNvPr id="26627" name="Rectangle 2"/>
          <p:cNvSpPr>
            <a:spLocks noGrp="1" noChangeArrowheads="1"/>
          </p:cNvSpPr>
          <p:nvPr>
            <p:ph type="title"/>
          </p:nvPr>
        </p:nvSpPr>
        <p:spPr>
          <a:xfrm>
            <a:off x="762000" y="0"/>
            <a:ext cx="8743950" cy="609600"/>
          </a:xfrm>
        </p:spPr>
        <p:txBody>
          <a:bodyPr/>
          <a:lstStyle/>
          <a:p>
            <a:pPr eaLnBrk="1" hangingPunct="1"/>
            <a:r>
              <a:rPr lang="en-US" dirty="0" smtClean="0"/>
              <a:t>Some of the minor language </a:t>
            </a:r>
            <a:r>
              <a:rPr lang="en-US" b="1" u="sng" dirty="0" smtClean="0"/>
              <a:t>families</a:t>
            </a:r>
          </a:p>
        </p:txBody>
      </p:sp>
      <p:sp>
        <p:nvSpPr>
          <p:cNvPr id="26628" name="Rectangle 3"/>
          <p:cNvSpPr>
            <a:spLocks noGrp="1" noChangeArrowheads="1"/>
          </p:cNvSpPr>
          <p:nvPr>
            <p:ph type="body" sz="half" idx="1"/>
          </p:nvPr>
        </p:nvSpPr>
        <p:spPr>
          <a:xfrm>
            <a:off x="304800" y="609600"/>
            <a:ext cx="4953000" cy="5562600"/>
          </a:xfrm>
        </p:spPr>
        <p:txBody>
          <a:bodyPr/>
          <a:lstStyle/>
          <a:p>
            <a:pPr eaLnBrk="1" hangingPunct="1">
              <a:lnSpc>
                <a:spcPct val="85000"/>
              </a:lnSpc>
            </a:pPr>
            <a:r>
              <a:rPr lang="en-US" sz="2400" b="1" dirty="0" smtClean="0">
                <a:solidFill>
                  <a:srgbClr val="FFFF00"/>
                </a:solidFill>
              </a:rPr>
              <a:t>Austro-Asiatic</a:t>
            </a:r>
            <a:r>
              <a:rPr lang="en-US" sz="2400" b="1" dirty="0" smtClean="0"/>
              <a:t> </a:t>
            </a:r>
          </a:p>
          <a:p>
            <a:pPr lvl="1" eaLnBrk="1" hangingPunct="1">
              <a:lnSpc>
                <a:spcPct val="85000"/>
              </a:lnSpc>
            </a:pPr>
            <a:r>
              <a:rPr lang="en-US" sz="2000" b="1" dirty="0" smtClean="0"/>
              <a:t>Major language: Vietnamese</a:t>
            </a:r>
          </a:p>
          <a:p>
            <a:pPr lvl="1" eaLnBrk="1" hangingPunct="1">
              <a:lnSpc>
                <a:spcPct val="85000"/>
              </a:lnSpc>
            </a:pPr>
            <a:r>
              <a:rPr lang="en-US" sz="2000" b="1" dirty="0" smtClean="0"/>
              <a:t>About 60,000,000 speakers.</a:t>
            </a:r>
          </a:p>
          <a:p>
            <a:pPr eaLnBrk="1" hangingPunct="1">
              <a:lnSpc>
                <a:spcPct val="85000"/>
              </a:lnSpc>
            </a:pPr>
            <a:r>
              <a:rPr lang="en-US" sz="2400" b="1" dirty="0" smtClean="0">
                <a:solidFill>
                  <a:srgbClr val="FFFF00"/>
                </a:solidFill>
              </a:rPr>
              <a:t>Korean</a:t>
            </a:r>
          </a:p>
          <a:p>
            <a:pPr lvl="1" eaLnBrk="1" hangingPunct="1">
              <a:lnSpc>
                <a:spcPct val="85000"/>
              </a:lnSpc>
            </a:pPr>
            <a:r>
              <a:rPr lang="en-US" sz="2000" b="1" dirty="0" smtClean="0"/>
              <a:t>Major language: Korean</a:t>
            </a:r>
          </a:p>
          <a:p>
            <a:pPr lvl="1" eaLnBrk="1" hangingPunct="1">
              <a:lnSpc>
                <a:spcPct val="85000"/>
              </a:lnSpc>
            </a:pPr>
            <a:r>
              <a:rPr lang="en-US" sz="2000" b="1" dirty="0" smtClean="0"/>
              <a:t>About 50,000,000 speakers.</a:t>
            </a:r>
          </a:p>
          <a:p>
            <a:pPr eaLnBrk="1" hangingPunct="1">
              <a:lnSpc>
                <a:spcPct val="85000"/>
              </a:lnSpc>
            </a:pPr>
            <a:r>
              <a:rPr lang="en-US" sz="2400" b="1" dirty="0" smtClean="0">
                <a:solidFill>
                  <a:srgbClr val="FFFF00"/>
                </a:solidFill>
              </a:rPr>
              <a:t>Tai (part of Sino-Tibetan?)</a:t>
            </a:r>
          </a:p>
          <a:p>
            <a:pPr lvl="1" eaLnBrk="1" hangingPunct="1">
              <a:lnSpc>
                <a:spcPct val="85000"/>
              </a:lnSpc>
            </a:pPr>
            <a:r>
              <a:rPr lang="en-US" sz="2000" b="1" dirty="0" smtClean="0"/>
              <a:t>Major language: Thai</a:t>
            </a:r>
          </a:p>
          <a:p>
            <a:pPr lvl="1" eaLnBrk="1" hangingPunct="1">
              <a:lnSpc>
                <a:spcPct val="85000"/>
              </a:lnSpc>
            </a:pPr>
            <a:r>
              <a:rPr lang="en-US" sz="2000" b="1" dirty="0" smtClean="0"/>
              <a:t>About 50,000,000 speakers.</a:t>
            </a:r>
          </a:p>
          <a:p>
            <a:pPr eaLnBrk="1" hangingPunct="1">
              <a:lnSpc>
                <a:spcPct val="85000"/>
              </a:lnSpc>
            </a:pPr>
            <a:r>
              <a:rPr lang="en-US" sz="2400" b="1" dirty="0" smtClean="0">
                <a:solidFill>
                  <a:srgbClr val="FFFF00"/>
                </a:solidFill>
              </a:rPr>
              <a:t>Nilo-Saharan</a:t>
            </a:r>
          </a:p>
          <a:p>
            <a:pPr lvl="1" eaLnBrk="1" hangingPunct="1">
              <a:lnSpc>
                <a:spcPct val="85000"/>
              </a:lnSpc>
            </a:pPr>
            <a:r>
              <a:rPr lang="en-US" sz="2000" b="1" dirty="0" smtClean="0"/>
              <a:t>Major language: </a:t>
            </a:r>
            <a:r>
              <a:rPr lang="en-US" sz="2000" b="1" dirty="0" err="1" smtClean="0"/>
              <a:t>Masai</a:t>
            </a:r>
            <a:endParaRPr lang="en-US" sz="2000" b="1" dirty="0" smtClean="0"/>
          </a:p>
          <a:p>
            <a:pPr lvl="1" eaLnBrk="1" hangingPunct="1">
              <a:lnSpc>
                <a:spcPct val="85000"/>
              </a:lnSpc>
            </a:pPr>
            <a:r>
              <a:rPr lang="en-US" sz="2000" b="1" dirty="0" smtClean="0"/>
              <a:t>About 30,000,000 speakers.</a:t>
            </a:r>
          </a:p>
          <a:p>
            <a:pPr eaLnBrk="1" hangingPunct="1">
              <a:lnSpc>
                <a:spcPct val="85000"/>
              </a:lnSpc>
            </a:pPr>
            <a:r>
              <a:rPr lang="en-US" sz="2400" b="1" dirty="0" smtClean="0">
                <a:solidFill>
                  <a:srgbClr val="FFFF00"/>
                </a:solidFill>
              </a:rPr>
              <a:t>Amerindian</a:t>
            </a:r>
          </a:p>
          <a:p>
            <a:pPr lvl="1" eaLnBrk="1" hangingPunct="1">
              <a:lnSpc>
                <a:spcPct val="85000"/>
              </a:lnSpc>
            </a:pPr>
            <a:r>
              <a:rPr lang="en-US" sz="2000" b="1" u="sng" dirty="0" smtClean="0">
                <a:solidFill>
                  <a:schemeClr val="tx2"/>
                </a:solidFill>
              </a:rPr>
              <a:t>Not a family</a:t>
            </a:r>
            <a:r>
              <a:rPr lang="en-US" sz="2000" b="1" dirty="0" smtClean="0">
                <a:solidFill>
                  <a:schemeClr val="tx2"/>
                </a:solidFill>
              </a:rPr>
              <a:t> </a:t>
            </a:r>
            <a:r>
              <a:rPr lang="en-US" sz="2000" b="1" dirty="0" smtClean="0"/>
              <a:t>– a geographic group</a:t>
            </a:r>
          </a:p>
          <a:p>
            <a:pPr lvl="1" eaLnBrk="1" hangingPunct="1">
              <a:lnSpc>
                <a:spcPct val="85000"/>
              </a:lnSpc>
            </a:pPr>
            <a:r>
              <a:rPr lang="en-US" sz="2000" b="1" dirty="0" smtClean="0"/>
              <a:t>Major languages: Quechua, Navajo</a:t>
            </a:r>
          </a:p>
          <a:p>
            <a:pPr lvl="1" eaLnBrk="1" hangingPunct="1">
              <a:lnSpc>
                <a:spcPct val="85000"/>
              </a:lnSpc>
            </a:pPr>
            <a:r>
              <a:rPr lang="en-US" sz="2000" b="1" dirty="0" smtClean="0"/>
              <a:t>About 25,000,000 speakers.</a:t>
            </a:r>
          </a:p>
        </p:txBody>
      </p:sp>
      <p:sp>
        <p:nvSpPr>
          <p:cNvPr id="26629" name="Rectangle 4"/>
          <p:cNvSpPr>
            <a:spLocks noGrp="1" noChangeArrowheads="1"/>
          </p:cNvSpPr>
          <p:nvPr>
            <p:ph type="body" sz="half" idx="2"/>
          </p:nvPr>
        </p:nvSpPr>
        <p:spPr>
          <a:xfrm>
            <a:off x="5029200" y="609600"/>
            <a:ext cx="5257800" cy="6248400"/>
          </a:xfrm>
        </p:spPr>
        <p:txBody>
          <a:bodyPr/>
          <a:lstStyle/>
          <a:p>
            <a:pPr eaLnBrk="1" hangingPunct="1">
              <a:lnSpc>
                <a:spcPct val="85000"/>
              </a:lnSpc>
            </a:pPr>
            <a:r>
              <a:rPr lang="en-US" sz="2400" b="1" dirty="0" smtClean="0">
                <a:solidFill>
                  <a:srgbClr val="FFFF00"/>
                </a:solidFill>
              </a:rPr>
              <a:t>Uralic</a:t>
            </a:r>
          </a:p>
          <a:p>
            <a:pPr lvl="1" eaLnBrk="1" hangingPunct="1">
              <a:lnSpc>
                <a:spcPct val="85000"/>
              </a:lnSpc>
            </a:pPr>
            <a:r>
              <a:rPr lang="en-US" sz="2000" b="1" dirty="0" smtClean="0"/>
              <a:t>Major languages: Finnish, Hungarian</a:t>
            </a:r>
          </a:p>
          <a:p>
            <a:pPr lvl="1" eaLnBrk="1" hangingPunct="1">
              <a:lnSpc>
                <a:spcPct val="85000"/>
              </a:lnSpc>
            </a:pPr>
            <a:r>
              <a:rPr lang="en-US" sz="2000" b="1" dirty="0" smtClean="0"/>
              <a:t>About 25,000,000 speakers.</a:t>
            </a:r>
          </a:p>
          <a:p>
            <a:pPr eaLnBrk="1" hangingPunct="1">
              <a:lnSpc>
                <a:spcPct val="85000"/>
              </a:lnSpc>
            </a:pPr>
            <a:r>
              <a:rPr lang="en-US" sz="2400" b="1" dirty="0" smtClean="0">
                <a:solidFill>
                  <a:srgbClr val="FFFF00"/>
                </a:solidFill>
              </a:rPr>
              <a:t>Caucasian </a:t>
            </a:r>
            <a:r>
              <a:rPr lang="en-US" sz="2400" b="1" dirty="0" smtClean="0"/>
              <a:t>(Caucasus Mountains)</a:t>
            </a:r>
          </a:p>
          <a:p>
            <a:pPr lvl="1" eaLnBrk="1" hangingPunct="1">
              <a:lnSpc>
                <a:spcPct val="85000"/>
              </a:lnSpc>
            </a:pPr>
            <a:r>
              <a:rPr lang="en-US" sz="2000" b="1" dirty="0" smtClean="0"/>
              <a:t>Major language: Georgian</a:t>
            </a:r>
          </a:p>
          <a:p>
            <a:pPr lvl="1" eaLnBrk="1" hangingPunct="1">
              <a:lnSpc>
                <a:spcPct val="85000"/>
              </a:lnSpc>
            </a:pPr>
            <a:r>
              <a:rPr lang="en-US" sz="2000" b="1" dirty="0" smtClean="0"/>
              <a:t>About 6,000,000 speakers.</a:t>
            </a:r>
          </a:p>
          <a:p>
            <a:pPr eaLnBrk="1" hangingPunct="1">
              <a:lnSpc>
                <a:spcPct val="85000"/>
              </a:lnSpc>
            </a:pPr>
            <a:r>
              <a:rPr lang="en-US" sz="2400" b="1" dirty="0" smtClean="0">
                <a:solidFill>
                  <a:srgbClr val="FFFF00"/>
                </a:solidFill>
              </a:rPr>
              <a:t>Indo-Pacific </a:t>
            </a:r>
            <a:r>
              <a:rPr lang="en-US" sz="2400" b="1" dirty="0" smtClean="0"/>
              <a:t>(or </a:t>
            </a:r>
            <a:r>
              <a:rPr lang="en-US" sz="2400" b="1" dirty="0" smtClean="0">
                <a:solidFill>
                  <a:schemeClr val="folHlink"/>
                </a:solidFill>
              </a:rPr>
              <a:t>Papuan</a:t>
            </a:r>
            <a:r>
              <a:rPr lang="en-US" sz="2400" b="1" dirty="0" smtClean="0"/>
              <a:t>)</a:t>
            </a:r>
          </a:p>
          <a:p>
            <a:pPr lvl="1" eaLnBrk="1" hangingPunct="1">
              <a:lnSpc>
                <a:spcPct val="85000"/>
              </a:lnSpc>
            </a:pPr>
            <a:r>
              <a:rPr lang="en-US" sz="2000" b="1" u="sng" dirty="0" smtClean="0">
                <a:solidFill>
                  <a:schemeClr val="tx2"/>
                </a:solidFill>
              </a:rPr>
              <a:t>Not a family</a:t>
            </a:r>
            <a:r>
              <a:rPr lang="en-US" sz="2000" b="1" dirty="0" smtClean="0">
                <a:solidFill>
                  <a:schemeClr val="tx2"/>
                </a:solidFill>
              </a:rPr>
              <a:t> </a:t>
            </a:r>
            <a:r>
              <a:rPr lang="en-US" sz="2000" b="1" dirty="0" smtClean="0"/>
              <a:t>– a geographic group</a:t>
            </a:r>
          </a:p>
          <a:p>
            <a:pPr lvl="1" eaLnBrk="1" hangingPunct="1">
              <a:lnSpc>
                <a:spcPct val="85000"/>
              </a:lnSpc>
            </a:pPr>
            <a:r>
              <a:rPr lang="en-US" sz="2000" b="1" dirty="0" smtClean="0"/>
              <a:t>More than 800 languages!</a:t>
            </a:r>
          </a:p>
          <a:p>
            <a:pPr lvl="1" eaLnBrk="1" hangingPunct="1">
              <a:lnSpc>
                <a:spcPct val="85000"/>
              </a:lnSpc>
            </a:pPr>
            <a:r>
              <a:rPr lang="en-US" sz="2000" b="1" dirty="0" smtClean="0"/>
              <a:t>About 3,000,000 speakers.</a:t>
            </a:r>
          </a:p>
          <a:p>
            <a:pPr eaLnBrk="1" hangingPunct="1">
              <a:lnSpc>
                <a:spcPct val="85000"/>
              </a:lnSpc>
            </a:pPr>
            <a:r>
              <a:rPr lang="en-US" sz="2400" b="1" dirty="0" err="1" smtClean="0">
                <a:solidFill>
                  <a:srgbClr val="FFFF00"/>
                </a:solidFill>
              </a:rPr>
              <a:t>Khoisan</a:t>
            </a:r>
            <a:r>
              <a:rPr lang="en-US" sz="2400" b="1" dirty="0" smtClean="0">
                <a:solidFill>
                  <a:srgbClr val="FFFF00"/>
                </a:solidFill>
              </a:rPr>
              <a:t> </a:t>
            </a:r>
            <a:r>
              <a:rPr lang="en-US" sz="2400" b="1" dirty="0" smtClean="0"/>
              <a:t>(the</a:t>
            </a:r>
            <a:r>
              <a:rPr lang="en-US" sz="2400" b="1" dirty="0" smtClean="0">
                <a:solidFill>
                  <a:srgbClr val="FFFF00"/>
                </a:solidFill>
              </a:rPr>
              <a:t> “click” </a:t>
            </a:r>
            <a:r>
              <a:rPr lang="en-US" sz="2400" b="1" dirty="0" smtClean="0"/>
              <a:t>languages!)</a:t>
            </a:r>
          </a:p>
          <a:p>
            <a:pPr lvl="1" eaLnBrk="1" hangingPunct="1">
              <a:lnSpc>
                <a:spcPct val="85000"/>
              </a:lnSpc>
            </a:pPr>
            <a:r>
              <a:rPr lang="en-US" sz="2000" b="1" dirty="0" smtClean="0"/>
              <a:t>Major language: </a:t>
            </a:r>
            <a:r>
              <a:rPr lang="en-US" sz="2000" b="1" dirty="0" err="1" smtClean="0"/>
              <a:t>Khoikhoi</a:t>
            </a:r>
            <a:endParaRPr lang="en-US" sz="2000" b="1" dirty="0" smtClean="0"/>
          </a:p>
          <a:p>
            <a:pPr lvl="1" eaLnBrk="1" hangingPunct="1">
              <a:lnSpc>
                <a:spcPct val="85000"/>
              </a:lnSpc>
            </a:pPr>
            <a:r>
              <a:rPr lang="en-US" sz="2000" b="1" dirty="0" smtClean="0"/>
              <a:t>About 50,000 speakers.</a:t>
            </a:r>
          </a:p>
          <a:p>
            <a:pPr eaLnBrk="1" hangingPunct="1">
              <a:lnSpc>
                <a:spcPct val="85000"/>
              </a:lnSpc>
            </a:pPr>
            <a:r>
              <a:rPr lang="en-US" sz="2400" b="1" dirty="0" smtClean="0">
                <a:solidFill>
                  <a:srgbClr val="FFFF00"/>
                </a:solidFill>
              </a:rPr>
              <a:t>Australian Aborigine</a:t>
            </a:r>
          </a:p>
          <a:p>
            <a:pPr lvl="1" eaLnBrk="1" hangingPunct="1">
              <a:lnSpc>
                <a:spcPct val="85000"/>
              </a:lnSpc>
            </a:pPr>
            <a:r>
              <a:rPr lang="en-US" sz="2000" b="1" u="sng" dirty="0">
                <a:solidFill>
                  <a:schemeClr val="tx2"/>
                </a:solidFill>
              </a:rPr>
              <a:t>Not a family</a:t>
            </a:r>
            <a:r>
              <a:rPr lang="en-US" sz="2000" b="1" dirty="0">
                <a:solidFill>
                  <a:schemeClr val="tx2"/>
                </a:solidFill>
              </a:rPr>
              <a:t> </a:t>
            </a:r>
            <a:r>
              <a:rPr lang="en-US" sz="2000" b="1" dirty="0" smtClean="0"/>
              <a:t>– a geographic group</a:t>
            </a:r>
            <a:endParaRPr lang="en-US" sz="2000" b="1" dirty="0" smtClean="0">
              <a:solidFill>
                <a:srgbClr val="FFFF00"/>
              </a:solidFill>
            </a:endParaRPr>
          </a:p>
          <a:p>
            <a:pPr lvl="1" eaLnBrk="1" hangingPunct="1">
              <a:lnSpc>
                <a:spcPct val="85000"/>
              </a:lnSpc>
            </a:pPr>
            <a:r>
              <a:rPr lang="en-US" sz="2000" b="1" dirty="0" smtClean="0"/>
              <a:t>Major language: </a:t>
            </a:r>
            <a:r>
              <a:rPr lang="en-US" sz="2000" b="1" dirty="0" err="1" smtClean="0"/>
              <a:t>Arunta</a:t>
            </a:r>
            <a:endParaRPr lang="en-US" sz="2000" b="1" dirty="0" smtClean="0"/>
          </a:p>
          <a:p>
            <a:pPr lvl="1" eaLnBrk="1" hangingPunct="1">
              <a:lnSpc>
                <a:spcPct val="85000"/>
              </a:lnSpc>
            </a:pPr>
            <a:r>
              <a:rPr lang="en-US" sz="2000" b="1" dirty="0" smtClean="0"/>
              <a:t>About 50,000 speakers.</a:t>
            </a:r>
          </a:p>
          <a:p>
            <a:pPr eaLnBrk="1" hangingPunct="1">
              <a:lnSpc>
                <a:spcPct val="85000"/>
              </a:lnSpc>
            </a:pPr>
            <a:r>
              <a:rPr lang="en-US" sz="2400" b="1" dirty="0" smtClean="0">
                <a:solidFill>
                  <a:srgbClr val="FFFF00"/>
                </a:solidFill>
              </a:rPr>
              <a:t>Isolates </a:t>
            </a:r>
            <a:r>
              <a:rPr lang="en-US" sz="2400" b="1" dirty="0" smtClean="0"/>
              <a:t>(e.g. Basque, Zuni, etc.)</a:t>
            </a:r>
            <a:endParaRPr lang="en-US" sz="2400" b="1" dirty="0" smtClean="0">
              <a:solidFill>
                <a:srgbClr val="FFFF0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US" smtClean="0"/>
              <a:t>Seeing Families</a:t>
            </a:r>
          </a:p>
        </p:txBody>
      </p:sp>
      <p:sp>
        <p:nvSpPr>
          <p:cNvPr id="3" name="Content Placeholder 2"/>
          <p:cNvSpPr>
            <a:spLocks noGrp="1"/>
          </p:cNvSpPr>
          <p:nvPr>
            <p:ph idx="1"/>
          </p:nvPr>
        </p:nvSpPr>
        <p:spPr>
          <a:xfrm>
            <a:off x="501650" y="1600200"/>
            <a:ext cx="9453563" cy="4495800"/>
          </a:xfrm>
        </p:spPr>
        <p:txBody>
          <a:bodyPr>
            <a:normAutofit fontScale="70000" lnSpcReduction="20000"/>
          </a:bodyPr>
          <a:lstStyle/>
          <a:p>
            <a:pPr eaLnBrk="1" hangingPunct="1">
              <a:defRPr/>
            </a:pPr>
            <a:r>
              <a:rPr lang="en-US" b="1" dirty="0" smtClean="0">
                <a:solidFill>
                  <a:srgbClr val="FFFF00"/>
                </a:solidFill>
              </a:rPr>
              <a:t>One, two, three			Indo-European, Germanic (English)</a:t>
            </a:r>
          </a:p>
          <a:p>
            <a:pPr eaLnBrk="1" hangingPunct="1">
              <a:defRPr/>
            </a:pPr>
            <a:r>
              <a:rPr lang="en-US" b="1" dirty="0" err="1" smtClean="0">
                <a:solidFill>
                  <a:srgbClr val="FFFF00"/>
                </a:solidFill>
              </a:rPr>
              <a:t>Eins</a:t>
            </a:r>
            <a:r>
              <a:rPr lang="en-US" b="1" dirty="0" smtClean="0">
                <a:solidFill>
                  <a:srgbClr val="FFFF00"/>
                </a:solidFill>
              </a:rPr>
              <a:t>, </a:t>
            </a:r>
            <a:r>
              <a:rPr lang="en-US" b="1" dirty="0" err="1" smtClean="0">
                <a:solidFill>
                  <a:srgbClr val="FFFF00"/>
                </a:solidFill>
              </a:rPr>
              <a:t>zwei</a:t>
            </a:r>
            <a:r>
              <a:rPr lang="en-US" b="1" dirty="0" smtClean="0">
                <a:solidFill>
                  <a:srgbClr val="FFFF00"/>
                </a:solidFill>
              </a:rPr>
              <a:t>, </a:t>
            </a:r>
            <a:r>
              <a:rPr lang="en-US" b="1" dirty="0" err="1" smtClean="0">
                <a:solidFill>
                  <a:srgbClr val="FFFF00"/>
                </a:solidFill>
              </a:rPr>
              <a:t>drei</a:t>
            </a:r>
            <a:r>
              <a:rPr lang="en-US" b="1" dirty="0" smtClean="0">
                <a:solidFill>
                  <a:srgbClr val="FFFF00"/>
                </a:solidFill>
              </a:rPr>
              <a:t>			Indo-European, Germanic (German)</a:t>
            </a:r>
          </a:p>
          <a:p>
            <a:pPr eaLnBrk="1" hangingPunct="1">
              <a:defRPr/>
            </a:pPr>
            <a:r>
              <a:rPr lang="en-US" b="1" dirty="0" err="1" smtClean="0">
                <a:solidFill>
                  <a:srgbClr val="FFFF00"/>
                </a:solidFill>
              </a:rPr>
              <a:t>Einn</a:t>
            </a:r>
            <a:r>
              <a:rPr lang="en-US" b="1" dirty="0" smtClean="0">
                <a:solidFill>
                  <a:srgbClr val="FFFF00"/>
                </a:solidFill>
              </a:rPr>
              <a:t>, </a:t>
            </a:r>
            <a:r>
              <a:rPr lang="en-US" b="1" dirty="0" err="1" smtClean="0">
                <a:solidFill>
                  <a:srgbClr val="FFFF00"/>
                </a:solidFill>
              </a:rPr>
              <a:t>tveir</a:t>
            </a:r>
            <a:r>
              <a:rPr lang="en-US" b="1" dirty="0" smtClean="0">
                <a:solidFill>
                  <a:srgbClr val="FFFF00"/>
                </a:solidFill>
              </a:rPr>
              <a:t>, </a:t>
            </a:r>
            <a:r>
              <a:rPr lang="en-US" b="1" dirty="0" err="1" smtClean="0">
                <a:solidFill>
                  <a:srgbClr val="FFFF00"/>
                </a:solidFill>
              </a:rPr>
              <a:t>þrír</a:t>
            </a:r>
            <a:r>
              <a:rPr lang="en-US" b="1" dirty="0" smtClean="0">
                <a:solidFill>
                  <a:srgbClr val="FFFF00"/>
                </a:solidFill>
              </a:rPr>
              <a:t>			Indo-European, Germanic (Icelandic)</a:t>
            </a:r>
          </a:p>
          <a:p>
            <a:pPr eaLnBrk="1" hangingPunct="1">
              <a:defRPr/>
            </a:pPr>
            <a:r>
              <a:rPr lang="en-US" b="1" dirty="0" smtClean="0">
                <a:solidFill>
                  <a:srgbClr val="FFC000"/>
                </a:solidFill>
              </a:rPr>
              <a:t>Uno, dos, </a:t>
            </a:r>
            <a:r>
              <a:rPr lang="en-US" b="1" dirty="0" err="1" smtClean="0">
                <a:solidFill>
                  <a:srgbClr val="FFC000"/>
                </a:solidFill>
              </a:rPr>
              <a:t>tres</a:t>
            </a:r>
            <a:r>
              <a:rPr lang="en-US" b="1" dirty="0" smtClean="0">
                <a:solidFill>
                  <a:srgbClr val="FFC000"/>
                </a:solidFill>
              </a:rPr>
              <a:t>			Indo-European, Romance (Spanish)</a:t>
            </a:r>
          </a:p>
          <a:p>
            <a:pPr eaLnBrk="1" hangingPunct="1">
              <a:defRPr/>
            </a:pPr>
            <a:r>
              <a:rPr lang="en-US" b="1" dirty="0" smtClean="0">
                <a:solidFill>
                  <a:srgbClr val="FFC000"/>
                </a:solidFill>
              </a:rPr>
              <a:t>Uno, due, </a:t>
            </a:r>
            <a:r>
              <a:rPr lang="en-US" b="1" dirty="0" err="1" smtClean="0">
                <a:solidFill>
                  <a:srgbClr val="FFC000"/>
                </a:solidFill>
              </a:rPr>
              <a:t>tre</a:t>
            </a:r>
            <a:r>
              <a:rPr lang="en-US" b="1" dirty="0" smtClean="0">
                <a:solidFill>
                  <a:srgbClr val="FFC000"/>
                </a:solidFill>
              </a:rPr>
              <a:t>			Indo-European, Romance (Italian)</a:t>
            </a:r>
          </a:p>
          <a:p>
            <a:pPr eaLnBrk="1" hangingPunct="1">
              <a:defRPr/>
            </a:pPr>
            <a:r>
              <a:rPr lang="en-US" b="1" dirty="0" err="1" smtClean="0">
                <a:solidFill>
                  <a:srgbClr val="FFC000"/>
                </a:solidFill>
              </a:rPr>
              <a:t>Unu</a:t>
            </a:r>
            <a:r>
              <a:rPr lang="en-US" b="1" dirty="0" smtClean="0">
                <a:solidFill>
                  <a:srgbClr val="FFC000"/>
                </a:solidFill>
              </a:rPr>
              <a:t>, </a:t>
            </a:r>
            <a:r>
              <a:rPr lang="en-US" b="1" dirty="0" err="1" smtClean="0">
                <a:solidFill>
                  <a:srgbClr val="FFC000"/>
                </a:solidFill>
              </a:rPr>
              <a:t>doi</a:t>
            </a:r>
            <a:r>
              <a:rPr lang="en-US" b="1" dirty="0" smtClean="0">
                <a:solidFill>
                  <a:srgbClr val="FFC000"/>
                </a:solidFill>
              </a:rPr>
              <a:t>, </a:t>
            </a:r>
            <a:r>
              <a:rPr lang="en-US" b="1" dirty="0" err="1" smtClean="0">
                <a:solidFill>
                  <a:srgbClr val="FFC000"/>
                </a:solidFill>
              </a:rPr>
              <a:t>trei</a:t>
            </a:r>
            <a:r>
              <a:rPr lang="en-US" b="1" dirty="0" smtClean="0">
                <a:solidFill>
                  <a:srgbClr val="FFC000"/>
                </a:solidFill>
              </a:rPr>
              <a:t>			Indo-European, Romance (Romanian)</a:t>
            </a:r>
          </a:p>
          <a:p>
            <a:pPr eaLnBrk="1" hangingPunct="1">
              <a:defRPr/>
            </a:pPr>
            <a:r>
              <a:rPr lang="en-US" b="1" dirty="0" err="1" smtClean="0">
                <a:solidFill>
                  <a:schemeClr val="accent6">
                    <a:lumMod val="10000"/>
                    <a:lumOff val="90000"/>
                  </a:schemeClr>
                </a:solidFill>
              </a:rPr>
              <a:t>Amháin</a:t>
            </a:r>
            <a:r>
              <a:rPr lang="en-US" b="1" dirty="0" smtClean="0">
                <a:solidFill>
                  <a:schemeClr val="accent6">
                    <a:lumMod val="10000"/>
                    <a:lumOff val="90000"/>
                  </a:schemeClr>
                </a:solidFill>
              </a:rPr>
              <a:t>, </a:t>
            </a:r>
            <a:r>
              <a:rPr lang="en-US" b="1" dirty="0" err="1" smtClean="0">
                <a:solidFill>
                  <a:schemeClr val="accent6">
                    <a:lumMod val="10000"/>
                    <a:lumOff val="90000"/>
                  </a:schemeClr>
                </a:solidFill>
              </a:rPr>
              <a:t>dhá</a:t>
            </a:r>
            <a:r>
              <a:rPr lang="en-US" b="1" dirty="0" smtClean="0">
                <a:solidFill>
                  <a:schemeClr val="accent6">
                    <a:lumMod val="10000"/>
                    <a:lumOff val="90000"/>
                  </a:schemeClr>
                </a:solidFill>
              </a:rPr>
              <a:t>, </a:t>
            </a:r>
            <a:r>
              <a:rPr lang="en-US" b="1" dirty="0" err="1" smtClean="0">
                <a:solidFill>
                  <a:schemeClr val="accent6">
                    <a:lumMod val="10000"/>
                    <a:lumOff val="90000"/>
                  </a:schemeClr>
                </a:solidFill>
              </a:rPr>
              <a:t>trí</a:t>
            </a:r>
            <a:r>
              <a:rPr lang="en-US" b="1" dirty="0" smtClean="0">
                <a:solidFill>
                  <a:schemeClr val="accent6">
                    <a:lumMod val="10000"/>
                    <a:lumOff val="90000"/>
                  </a:schemeClr>
                </a:solidFill>
              </a:rPr>
              <a:t>			Indo-European, Celtic (Welsh)</a:t>
            </a:r>
          </a:p>
          <a:p>
            <a:pPr eaLnBrk="1" hangingPunct="1">
              <a:defRPr/>
            </a:pPr>
            <a:r>
              <a:rPr lang="en-US" b="1" dirty="0" smtClean="0">
                <a:solidFill>
                  <a:schemeClr val="accent6">
                    <a:lumMod val="10000"/>
                    <a:lumOff val="90000"/>
                  </a:schemeClr>
                </a:solidFill>
              </a:rPr>
              <a:t>Un, </a:t>
            </a:r>
            <a:r>
              <a:rPr lang="en-US" b="1" dirty="0" err="1" smtClean="0">
                <a:solidFill>
                  <a:schemeClr val="accent6">
                    <a:lumMod val="10000"/>
                    <a:lumOff val="90000"/>
                  </a:schemeClr>
                </a:solidFill>
              </a:rPr>
              <a:t>dau</a:t>
            </a:r>
            <a:r>
              <a:rPr lang="en-US" b="1" dirty="0" smtClean="0">
                <a:solidFill>
                  <a:schemeClr val="accent6">
                    <a:lumMod val="10000"/>
                    <a:lumOff val="90000"/>
                  </a:schemeClr>
                </a:solidFill>
              </a:rPr>
              <a:t>, tri				Indo-European, Celtic (Irish)</a:t>
            </a:r>
          </a:p>
          <a:p>
            <a:pPr eaLnBrk="1" hangingPunct="1">
              <a:defRPr/>
            </a:pPr>
            <a:r>
              <a:rPr lang="en-US" b="1" dirty="0" err="1" smtClean="0">
                <a:solidFill>
                  <a:srgbClr val="92D050"/>
                </a:solidFill>
              </a:rPr>
              <a:t>Jedan</a:t>
            </a:r>
            <a:r>
              <a:rPr lang="en-US" b="1" dirty="0" smtClean="0">
                <a:solidFill>
                  <a:srgbClr val="92D050"/>
                </a:solidFill>
              </a:rPr>
              <a:t>, </a:t>
            </a:r>
            <a:r>
              <a:rPr lang="en-US" b="1" dirty="0" err="1" smtClean="0">
                <a:solidFill>
                  <a:srgbClr val="92D050"/>
                </a:solidFill>
              </a:rPr>
              <a:t>dva</a:t>
            </a:r>
            <a:r>
              <a:rPr lang="en-US" b="1" dirty="0" smtClean="0">
                <a:solidFill>
                  <a:srgbClr val="92D050"/>
                </a:solidFill>
              </a:rPr>
              <a:t>, tri			Indo-European, Slavic (Czech)</a:t>
            </a:r>
          </a:p>
          <a:p>
            <a:pPr eaLnBrk="1" hangingPunct="1">
              <a:defRPr/>
            </a:pPr>
            <a:r>
              <a:rPr lang="en-US" b="1" dirty="0" err="1" smtClean="0">
                <a:solidFill>
                  <a:srgbClr val="92D050"/>
                </a:solidFill>
              </a:rPr>
              <a:t>Jeden</a:t>
            </a:r>
            <a:r>
              <a:rPr lang="en-US" b="1" dirty="0" smtClean="0">
                <a:solidFill>
                  <a:srgbClr val="92D050"/>
                </a:solidFill>
              </a:rPr>
              <a:t>, </a:t>
            </a:r>
            <a:r>
              <a:rPr lang="en-US" b="1" dirty="0" err="1" smtClean="0">
                <a:solidFill>
                  <a:srgbClr val="92D050"/>
                </a:solidFill>
              </a:rPr>
              <a:t>dwa</a:t>
            </a:r>
            <a:r>
              <a:rPr lang="en-US" b="1" dirty="0" smtClean="0">
                <a:solidFill>
                  <a:srgbClr val="92D050"/>
                </a:solidFill>
              </a:rPr>
              <a:t>, </a:t>
            </a:r>
            <a:r>
              <a:rPr lang="en-US" b="1" dirty="0" err="1" smtClean="0">
                <a:solidFill>
                  <a:srgbClr val="92D050"/>
                </a:solidFill>
              </a:rPr>
              <a:t>trzy</a:t>
            </a:r>
            <a:r>
              <a:rPr lang="en-US" b="1" dirty="0" smtClean="0">
                <a:solidFill>
                  <a:srgbClr val="92D050"/>
                </a:solidFill>
              </a:rPr>
              <a:t>			Indo-European, Slavic (Polish)</a:t>
            </a:r>
          </a:p>
          <a:p>
            <a:pPr eaLnBrk="1" hangingPunct="1">
              <a:defRPr/>
            </a:pPr>
            <a:r>
              <a:rPr lang="en-US" b="1" dirty="0" err="1" smtClean="0">
                <a:solidFill>
                  <a:srgbClr val="FFFFFF"/>
                </a:solidFill>
              </a:rPr>
              <a:t>Üks</a:t>
            </a:r>
            <a:r>
              <a:rPr lang="en-US" b="1" dirty="0" smtClean="0">
                <a:solidFill>
                  <a:srgbClr val="FFFFFF"/>
                </a:solidFill>
              </a:rPr>
              <a:t>, </a:t>
            </a:r>
            <a:r>
              <a:rPr lang="en-US" b="1" dirty="0" err="1" smtClean="0">
                <a:solidFill>
                  <a:srgbClr val="FFFFFF"/>
                </a:solidFill>
              </a:rPr>
              <a:t>kaks</a:t>
            </a:r>
            <a:r>
              <a:rPr lang="en-US" b="1" dirty="0" smtClean="0">
                <a:solidFill>
                  <a:srgbClr val="FFFFFF"/>
                </a:solidFill>
              </a:rPr>
              <a:t>, </a:t>
            </a:r>
            <a:r>
              <a:rPr lang="en-US" b="1" dirty="0" err="1" smtClean="0">
                <a:solidFill>
                  <a:srgbClr val="FFFFFF"/>
                </a:solidFill>
              </a:rPr>
              <a:t>kolm</a:t>
            </a:r>
            <a:r>
              <a:rPr lang="en-US" b="1" dirty="0" smtClean="0">
                <a:solidFill>
                  <a:srgbClr val="FFFFFF"/>
                </a:solidFill>
              </a:rPr>
              <a:t>			Uralic (Estonian)</a:t>
            </a:r>
          </a:p>
          <a:p>
            <a:pPr eaLnBrk="1" hangingPunct="1">
              <a:defRPr/>
            </a:pPr>
            <a:r>
              <a:rPr lang="en-US" b="1" dirty="0" err="1" smtClean="0">
                <a:solidFill>
                  <a:srgbClr val="FFFFFF"/>
                </a:solidFill>
              </a:rPr>
              <a:t>Yksi</a:t>
            </a:r>
            <a:r>
              <a:rPr lang="en-US" b="1" dirty="0" smtClean="0">
                <a:solidFill>
                  <a:srgbClr val="FFFFFF"/>
                </a:solidFill>
              </a:rPr>
              <a:t>, </a:t>
            </a:r>
            <a:r>
              <a:rPr lang="en-US" b="1" dirty="0" err="1" smtClean="0">
                <a:solidFill>
                  <a:srgbClr val="FFFFFF"/>
                </a:solidFill>
              </a:rPr>
              <a:t>kaksi</a:t>
            </a:r>
            <a:r>
              <a:rPr lang="en-US" b="1" dirty="0" smtClean="0">
                <a:solidFill>
                  <a:srgbClr val="FFFFFF"/>
                </a:solidFill>
              </a:rPr>
              <a:t>, </a:t>
            </a:r>
            <a:r>
              <a:rPr lang="en-US" b="1" dirty="0" err="1" smtClean="0">
                <a:solidFill>
                  <a:srgbClr val="FFFFFF"/>
                </a:solidFill>
              </a:rPr>
              <a:t>kolme</a:t>
            </a:r>
            <a:r>
              <a:rPr lang="en-US" b="1" dirty="0" smtClean="0">
                <a:solidFill>
                  <a:srgbClr val="FFFFFF"/>
                </a:solidFill>
              </a:rPr>
              <a:t>			Uralic (Finnish)</a:t>
            </a:r>
          </a:p>
          <a:p>
            <a:pPr eaLnBrk="1" hangingPunct="1">
              <a:defRPr/>
            </a:pPr>
            <a:r>
              <a:rPr lang="en-US" b="1" dirty="0" smtClean="0">
                <a:solidFill>
                  <a:srgbClr val="FF0000"/>
                </a:solidFill>
              </a:rPr>
              <a:t>Bat, bi, </a:t>
            </a:r>
            <a:r>
              <a:rPr lang="en-US" b="1" dirty="0" err="1" smtClean="0">
                <a:solidFill>
                  <a:srgbClr val="FF0000"/>
                </a:solidFill>
              </a:rPr>
              <a:t>hiru</a:t>
            </a:r>
            <a:r>
              <a:rPr lang="en-US" b="1" dirty="0" smtClean="0">
                <a:solidFill>
                  <a:srgbClr val="FF0000"/>
                </a:solidFill>
              </a:rPr>
              <a:t>				???????????? (Basque)</a:t>
            </a:r>
            <a:endParaRPr lang="en-US" b="1" dirty="0">
              <a:solidFill>
                <a:srgbClr val="FF0000"/>
              </a:solidFill>
            </a:endParaRPr>
          </a:p>
        </p:txBody>
      </p:sp>
      <p:sp>
        <p:nvSpPr>
          <p:cNvPr id="27652" name="Slide Number Placeholder 3"/>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5077F4B6-4ADA-4D2B-A70F-62BC44173E11}" type="slidenum">
              <a:rPr lang="en-US" sz="1400" smtClean="0"/>
              <a:pPr eaLnBrk="1" hangingPunct="1"/>
              <a:t>13</a:t>
            </a:fld>
            <a:endParaRPr lang="en-US" sz="1400" smtClean="0"/>
          </a:p>
        </p:txBody>
      </p:sp>
      <p:grpSp>
        <p:nvGrpSpPr>
          <p:cNvPr id="27653" name="Group 37"/>
          <p:cNvGrpSpPr>
            <a:grpSpLocks/>
          </p:cNvGrpSpPr>
          <p:nvPr/>
        </p:nvGrpSpPr>
        <p:grpSpPr bwMode="auto">
          <a:xfrm>
            <a:off x="2381250" y="1782763"/>
            <a:ext cx="2757489" cy="4029076"/>
            <a:chOff x="2572734" y="1753701"/>
            <a:chExt cx="2757166" cy="4028029"/>
          </a:xfrm>
        </p:grpSpPr>
        <p:cxnSp>
          <p:nvCxnSpPr>
            <p:cNvPr id="27654" name="Straight Arrow Connector 5"/>
            <p:cNvCxnSpPr>
              <a:cxnSpLocks noChangeShapeType="1"/>
            </p:cNvCxnSpPr>
            <p:nvPr/>
          </p:nvCxnSpPr>
          <p:spPr bwMode="auto">
            <a:xfrm flipH="1">
              <a:off x="3071004" y="2098136"/>
              <a:ext cx="2241642" cy="0"/>
            </a:xfrm>
            <a:prstGeom prst="straightConnector1">
              <a:avLst/>
            </a:prstGeom>
            <a:noFill/>
            <a:ln w="28575" cap="sq" algn="ctr">
              <a:solidFill>
                <a:srgbClr val="FFFF00"/>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655" name="Straight Arrow Connector 6"/>
            <p:cNvCxnSpPr>
              <a:cxnSpLocks noChangeShapeType="1"/>
            </p:cNvCxnSpPr>
            <p:nvPr/>
          </p:nvCxnSpPr>
          <p:spPr bwMode="auto">
            <a:xfrm flipH="1">
              <a:off x="3071004" y="2429871"/>
              <a:ext cx="2241642" cy="0"/>
            </a:xfrm>
            <a:prstGeom prst="straightConnector1">
              <a:avLst/>
            </a:prstGeom>
            <a:noFill/>
            <a:ln w="28575" cap="sq" algn="ctr">
              <a:solidFill>
                <a:srgbClr val="FFFF00"/>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656" name="Straight Arrow Connector 7"/>
            <p:cNvCxnSpPr>
              <a:cxnSpLocks noChangeShapeType="1"/>
            </p:cNvCxnSpPr>
            <p:nvPr/>
          </p:nvCxnSpPr>
          <p:spPr bwMode="auto">
            <a:xfrm flipH="1">
              <a:off x="2812211" y="2761606"/>
              <a:ext cx="2490911" cy="0"/>
            </a:xfrm>
            <a:prstGeom prst="straightConnector1">
              <a:avLst/>
            </a:prstGeom>
            <a:noFill/>
            <a:ln w="28575" cap="sq" algn="ctr">
              <a:solidFill>
                <a:srgbClr val="FFC000"/>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657" name="Straight Arrow Connector 8"/>
            <p:cNvCxnSpPr>
              <a:cxnSpLocks noChangeShapeType="1"/>
            </p:cNvCxnSpPr>
            <p:nvPr/>
          </p:nvCxnSpPr>
          <p:spPr bwMode="auto">
            <a:xfrm flipH="1">
              <a:off x="2734640" y="3110594"/>
              <a:ext cx="2578007" cy="0"/>
            </a:xfrm>
            <a:prstGeom prst="straightConnector1">
              <a:avLst/>
            </a:prstGeom>
            <a:noFill/>
            <a:ln w="28575" cap="sq" algn="ctr">
              <a:solidFill>
                <a:srgbClr val="FFC000"/>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658" name="Straight Arrow Connector 9"/>
            <p:cNvCxnSpPr>
              <a:cxnSpLocks noChangeShapeType="1"/>
            </p:cNvCxnSpPr>
            <p:nvPr/>
          </p:nvCxnSpPr>
          <p:spPr bwMode="auto">
            <a:xfrm flipH="1" flipV="1">
              <a:off x="2794958" y="3446882"/>
              <a:ext cx="2534942" cy="12701"/>
            </a:xfrm>
            <a:prstGeom prst="straightConnector1">
              <a:avLst/>
            </a:prstGeom>
            <a:noFill/>
            <a:ln w="28575" cap="sq" algn="ctr">
              <a:solidFill>
                <a:srgbClr val="FFC000"/>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Arrow Connector 10"/>
            <p:cNvCxnSpPr/>
            <p:nvPr/>
          </p:nvCxnSpPr>
          <p:spPr bwMode="auto">
            <a:xfrm flipH="1" flipV="1">
              <a:off x="3177501" y="3748670"/>
              <a:ext cx="2134937" cy="12697"/>
            </a:xfrm>
            <a:prstGeom prst="straightConnector1">
              <a:avLst/>
            </a:prstGeom>
            <a:solidFill>
              <a:schemeClr val="accent1"/>
            </a:solidFill>
            <a:ln w="28575" cap="sq" cmpd="sng" algn="ctr">
              <a:solidFill>
                <a:schemeClr val="accent6">
                  <a:lumMod val="10000"/>
                  <a:lumOff val="90000"/>
                </a:schemeClr>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11"/>
            <p:cNvCxnSpPr/>
            <p:nvPr/>
          </p:nvCxnSpPr>
          <p:spPr bwMode="auto">
            <a:xfrm flipH="1" flipV="1">
              <a:off x="2572734" y="4080366"/>
              <a:ext cx="2739705" cy="12697"/>
            </a:xfrm>
            <a:prstGeom prst="straightConnector1">
              <a:avLst/>
            </a:prstGeom>
            <a:solidFill>
              <a:schemeClr val="accent1"/>
            </a:solidFill>
            <a:ln w="28575" cap="sq" cmpd="sng" algn="ctr">
              <a:solidFill>
                <a:schemeClr val="accent6">
                  <a:lumMod val="10000"/>
                  <a:lumOff val="90000"/>
                </a:schemeClr>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661" name="Straight Arrow Connector 12"/>
            <p:cNvCxnSpPr>
              <a:cxnSpLocks noChangeShapeType="1"/>
            </p:cNvCxnSpPr>
            <p:nvPr/>
          </p:nvCxnSpPr>
          <p:spPr bwMode="auto">
            <a:xfrm flipH="1" flipV="1">
              <a:off x="2910832" y="4418692"/>
              <a:ext cx="2401815" cy="6350"/>
            </a:xfrm>
            <a:prstGeom prst="straightConnector1">
              <a:avLst/>
            </a:prstGeom>
            <a:noFill/>
            <a:ln w="28575" cap="sq" algn="ctr">
              <a:solidFill>
                <a:srgbClr val="92D050"/>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662" name="Straight Arrow Connector 13"/>
            <p:cNvCxnSpPr>
              <a:cxnSpLocks noChangeShapeType="1"/>
            </p:cNvCxnSpPr>
            <p:nvPr/>
          </p:nvCxnSpPr>
          <p:spPr bwMode="auto">
            <a:xfrm flipH="1" flipV="1">
              <a:off x="3071004" y="1753701"/>
              <a:ext cx="2241642" cy="12700"/>
            </a:xfrm>
            <a:prstGeom prst="straightConnector1">
              <a:avLst/>
            </a:prstGeom>
            <a:noFill/>
            <a:ln w="28575" cap="sq" algn="ctr">
              <a:solidFill>
                <a:srgbClr val="FFFF00"/>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663" name="Straight Arrow Connector 14"/>
            <p:cNvCxnSpPr>
              <a:cxnSpLocks noChangeShapeType="1"/>
            </p:cNvCxnSpPr>
            <p:nvPr/>
          </p:nvCxnSpPr>
          <p:spPr bwMode="auto">
            <a:xfrm flipH="1" flipV="1">
              <a:off x="3139406" y="4753601"/>
              <a:ext cx="2173241" cy="12701"/>
            </a:xfrm>
            <a:prstGeom prst="straightConnector1">
              <a:avLst/>
            </a:prstGeom>
            <a:noFill/>
            <a:ln w="28575" cap="sq" algn="ctr">
              <a:solidFill>
                <a:srgbClr val="92D050"/>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664" name="Straight Arrow Connector 15"/>
            <p:cNvCxnSpPr>
              <a:cxnSpLocks noChangeShapeType="1"/>
            </p:cNvCxnSpPr>
            <p:nvPr/>
          </p:nvCxnSpPr>
          <p:spPr bwMode="auto">
            <a:xfrm flipH="1">
              <a:off x="3071005" y="5094860"/>
              <a:ext cx="2241433" cy="0"/>
            </a:xfrm>
            <a:prstGeom prst="straightConnector1">
              <a:avLst/>
            </a:prstGeom>
            <a:noFill/>
            <a:ln w="28575" cap="sq" algn="ctr">
              <a:solidFill>
                <a:schemeClr val="tx1"/>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665" name="Straight Arrow Connector 16"/>
            <p:cNvCxnSpPr>
              <a:cxnSpLocks noChangeShapeType="1"/>
            </p:cNvCxnSpPr>
            <p:nvPr/>
          </p:nvCxnSpPr>
          <p:spPr bwMode="auto">
            <a:xfrm flipH="1">
              <a:off x="3367979" y="5438676"/>
              <a:ext cx="1944459" cy="0"/>
            </a:xfrm>
            <a:prstGeom prst="straightConnector1">
              <a:avLst/>
            </a:prstGeom>
            <a:noFill/>
            <a:ln w="28575" cap="sq" algn="ctr">
              <a:solidFill>
                <a:schemeClr val="tx1"/>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666" name="Straight Arrow Connector 17"/>
            <p:cNvCxnSpPr>
              <a:cxnSpLocks noChangeShapeType="1"/>
            </p:cNvCxnSpPr>
            <p:nvPr/>
          </p:nvCxnSpPr>
          <p:spPr bwMode="auto">
            <a:xfrm flipH="1" flipV="1">
              <a:off x="2634640" y="5769029"/>
              <a:ext cx="2678007" cy="12701"/>
            </a:xfrm>
            <a:prstGeom prst="straightConnector1">
              <a:avLst/>
            </a:prstGeom>
            <a:noFill/>
            <a:ln w="28575" cap="sq" algn="ctr">
              <a:solidFill>
                <a:srgbClr val="FF0000"/>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CE588A81-440C-48E8-8CCB-BAE8C82DAD6E}" type="slidenum">
              <a:rPr lang="en-US" sz="1400" smtClean="0"/>
              <a:pPr eaLnBrk="1" hangingPunct="1"/>
              <a:t>14</a:t>
            </a:fld>
            <a:endParaRPr lang="en-US" sz="1400" smtClean="0"/>
          </a:p>
        </p:txBody>
      </p:sp>
      <p:sp>
        <p:nvSpPr>
          <p:cNvPr id="28675" name="Rectangle 2"/>
          <p:cNvSpPr>
            <a:spLocks noGrp="1" noChangeArrowheads="1"/>
          </p:cNvSpPr>
          <p:nvPr>
            <p:ph type="title"/>
          </p:nvPr>
        </p:nvSpPr>
        <p:spPr/>
        <p:txBody>
          <a:bodyPr/>
          <a:lstStyle/>
          <a:p>
            <a:pPr eaLnBrk="1" hangingPunct="1"/>
            <a:r>
              <a:rPr lang="en-US" smtClean="0"/>
              <a:t>Language families: </a:t>
            </a:r>
            <a:br>
              <a:rPr lang="en-US" smtClean="0"/>
            </a:br>
            <a:r>
              <a:rPr lang="en-US" smtClean="0"/>
              <a:t>Origins &amp; relationships</a:t>
            </a:r>
          </a:p>
        </p:txBody>
      </p:sp>
      <p:pic>
        <p:nvPicPr>
          <p:cNvPr id="28676"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b="3492"/>
          <a:stretch/>
        </p:blipFill>
        <p:spPr bwMode="auto">
          <a:xfrm>
            <a:off x="1498600" y="1600200"/>
            <a:ext cx="2463800" cy="455944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7"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b="3492"/>
          <a:stretch/>
        </p:blipFill>
        <p:spPr bwMode="auto">
          <a:xfrm>
            <a:off x="4724400" y="1600200"/>
            <a:ext cx="3810000" cy="455944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4"/>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C0C13077-827E-43A2-AD5A-8CF41F588BCF}" type="slidenum">
              <a:rPr lang="en-US" sz="1400" smtClean="0"/>
              <a:pPr eaLnBrk="1" hangingPunct="1"/>
              <a:t>15</a:t>
            </a:fld>
            <a:endParaRPr lang="en-US" sz="1400" smtClean="0"/>
          </a:p>
        </p:txBody>
      </p:sp>
      <p:sp>
        <p:nvSpPr>
          <p:cNvPr id="29699" name="Rectangle 2"/>
          <p:cNvSpPr>
            <a:spLocks noGrp="1" noChangeArrowheads="1"/>
          </p:cNvSpPr>
          <p:nvPr>
            <p:ph type="title"/>
          </p:nvPr>
        </p:nvSpPr>
        <p:spPr>
          <a:xfrm>
            <a:off x="76200" y="304800"/>
            <a:ext cx="10058400" cy="1143000"/>
          </a:xfrm>
        </p:spPr>
        <p:txBody>
          <a:bodyPr/>
          <a:lstStyle/>
          <a:p>
            <a:pPr eaLnBrk="1" hangingPunct="1"/>
            <a:r>
              <a:rPr lang="en-US" smtClean="0"/>
              <a:t>Origins of Indo-European: two hypotheses</a:t>
            </a:r>
          </a:p>
        </p:txBody>
      </p:sp>
      <p:sp>
        <p:nvSpPr>
          <p:cNvPr id="29700" name="Text Box 5"/>
          <p:cNvSpPr txBox="1">
            <a:spLocks noChangeArrowheads="1"/>
          </p:cNvSpPr>
          <p:nvPr/>
        </p:nvSpPr>
        <p:spPr bwMode="auto">
          <a:xfrm>
            <a:off x="838200" y="5562600"/>
            <a:ext cx="3810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spcBef>
                <a:spcPct val="50000"/>
              </a:spcBef>
            </a:pPr>
            <a:r>
              <a:rPr lang="en-US" sz="2400">
                <a:solidFill>
                  <a:srgbClr val="FFFF00"/>
                </a:solidFill>
              </a:rPr>
              <a:t>The Kurgan hypothesis (conquering barbarians).</a:t>
            </a:r>
            <a:endParaRPr lang="en-US" sz="2400"/>
          </a:p>
        </p:txBody>
      </p:sp>
      <p:sp>
        <p:nvSpPr>
          <p:cNvPr id="29701" name="Text Box 6"/>
          <p:cNvSpPr txBox="1">
            <a:spLocks noChangeArrowheads="1"/>
          </p:cNvSpPr>
          <p:nvPr/>
        </p:nvSpPr>
        <p:spPr bwMode="auto">
          <a:xfrm>
            <a:off x="5943600" y="5562600"/>
            <a:ext cx="3810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spcBef>
                <a:spcPct val="50000"/>
              </a:spcBef>
            </a:pPr>
            <a:r>
              <a:rPr lang="en-US" sz="2400">
                <a:solidFill>
                  <a:srgbClr val="FFFF00"/>
                </a:solidFill>
              </a:rPr>
              <a:t>The Anatolian hearth theory (expanding farmers).</a:t>
            </a:r>
            <a:endParaRPr lang="en-US" sz="2400"/>
          </a:p>
        </p:txBody>
      </p:sp>
      <p:pic>
        <p:nvPicPr>
          <p:cNvPr id="29702"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b="4718"/>
          <a:stretch/>
        </p:blipFill>
        <p:spPr bwMode="auto">
          <a:xfrm>
            <a:off x="381000" y="1752601"/>
            <a:ext cx="4206875" cy="33020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3"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b="4156"/>
          <a:stretch/>
        </p:blipFill>
        <p:spPr bwMode="auto">
          <a:xfrm>
            <a:off x="4724400" y="1905000"/>
            <a:ext cx="5399088" cy="30186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5"/>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B00E9896-A504-4E2A-9039-0F033885AD14}" type="slidenum">
              <a:rPr lang="en-US" sz="1400" smtClean="0"/>
              <a:pPr eaLnBrk="1" hangingPunct="1"/>
              <a:t>16</a:t>
            </a:fld>
            <a:endParaRPr lang="en-US" sz="1400" smtClean="0"/>
          </a:p>
        </p:txBody>
      </p:sp>
      <p:sp>
        <p:nvSpPr>
          <p:cNvPr id="30723" name="Rectangle 2"/>
          <p:cNvSpPr>
            <a:spLocks noGrp="1" noChangeArrowheads="1"/>
          </p:cNvSpPr>
          <p:nvPr>
            <p:ph type="title"/>
          </p:nvPr>
        </p:nvSpPr>
        <p:spPr>
          <a:xfrm>
            <a:off x="533400" y="152400"/>
            <a:ext cx="2971800" cy="2514600"/>
          </a:xfrm>
        </p:spPr>
        <p:txBody>
          <a:bodyPr/>
          <a:lstStyle/>
          <a:p>
            <a:pPr eaLnBrk="1" hangingPunct="1"/>
            <a:r>
              <a:rPr lang="en-US" smtClean="0"/>
              <a:t>The movement of languages</a:t>
            </a:r>
          </a:p>
        </p:txBody>
      </p:sp>
      <p:sp>
        <p:nvSpPr>
          <p:cNvPr id="30724" name="Text Box 4"/>
          <p:cNvSpPr txBox="1">
            <a:spLocks noChangeArrowheads="1"/>
          </p:cNvSpPr>
          <p:nvPr/>
        </p:nvSpPr>
        <p:spPr bwMode="auto">
          <a:xfrm>
            <a:off x="3733800" y="6248400"/>
            <a:ext cx="63912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spcBef>
                <a:spcPct val="50000"/>
              </a:spcBef>
            </a:pPr>
            <a:r>
              <a:rPr lang="en-US" sz="2000" b="1">
                <a:solidFill>
                  <a:srgbClr val="FFFF00"/>
                </a:solidFill>
              </a:rPr>
              <a:t>•   Barriers</a:t>
            </a:r>
            <a:r>
              <a:rPr lang="en-US" sz="2000">
                <a:solidFill>
                  <a:srgbClr val="FFFF00"/>
                </a:solidFill>
              </a:rPr>
              <a:t> </a:t>
            </a:r>
            <a:r>
              <a:rPr lang="en-US" sz="2000"/>
              <a:t>to expansion may be either physical or cultural.</a:t>
            </a:r>
          </a:p>
        </p:txBody>
      </p:sp>
      <p:pic>
        <p:nvPicPr>
          <p:cNvPr id="30725" name="Picture 9"/>
          <p:cNvPicPr>
            <a:picLocks noChangeAspect="1" noChangeArrowheads="1"/>
          </p:cNvPicPr>
          <p:nvPr/>
        </p:nvPicPr>
        <p:blipFill>
          <a:blip r:embed="rId2">
            <a:extLst>
              <a:ext uri="{28A0092B-C50C-407E-A947-70E740481C1C}">
                <a14:useLocalDpi xmlns:a14="http://schemas.microsoft.com/office/drawing/2010/main" val="0"/>
              </a:ext>
            </a:extLst>
          </a:blip>
          <a:srcRect l="2654" t="2733" r="3741" b="369"/>
          <a:stretch>
            <a:fillRect/>
          </a:stretch>
        </p:blipFill>
        <p:spPr bwMode="auto">
          <a:xfrm>
            <a:off x="3733800" y="106362"/>
            <a:ext cx="6172200" cy="5883275"/>
          </a:xfrm>
          <a:prstGeom prst="rect">
            <a:avLst/>
          </a:prstGeom>
          <a:noFill/>
          <a:ln w="28575" cap="sq">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6" name="Rectangle 10"/>
          <p:cNvSpPr>
            <a:spLocks noChangeArrowheads="1"/>
          </p:cNvSpPr>
          <p:nvPr/>
        </p:nvSpPr>
        <p:spPr bwMode="auto">
          <a:xfrm>
            <a:off x="0" y="3048000"/>
            <a:ext cx="36576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FontTx/>
              <a:buChar char="•"/>
            </a:pPr>
            <a:r>
              <a:rPr lang="en-US" sz="2400" dirty="0"/>
              <a:t>Throughout history, most languages have spread by </a:t>
            </a:r>
            <a:r>
              <a:rPr lang="en-US" sz="2400" b="1" dirty="0">
                <a:solidFill>
                  <a:schemeClr val="folHlink"/>
                </a:solidFill>
              </a:rPr>
              <a:t>relocation diffusion.</a:t>
            </a:r>
          </a:p>
          <a:p>
            <a:pPr marL="342900" indent="-342900">
              <a:spcBef>
                <a:spcPct val="20000"/>
              </a:spcBef>
              <a:buFontTx/>
              <a:buChar char="•"/>
            </a:pPr>
            <a:r>
              <a:rPr lang="en-US" sz="2400" dirty="0"/>
              <a:t>A </a:t>
            </a:r>
            <a:r>
              <a:rPr lang="en-US" sz="2400" b="1" dirty="0">
                <a:solidFill>
                  <a:srgbClr val="FFFF00"/>
                </a:solidFill>
              </a:rPr>
              <a:t>few</a:t>
            </a:r>
            <a:r>
              <a:rPr lang="en-US" sz="2400" dirty="0"/>
              <a:t> languages – including Chinese, Latin, French and English – have also spread by </a:t>
            </a:r>
            <a:r>
              <a:rPr lang="en-US" sz="2400" b="1" dirty="0">
                <a:solidFill>
                  <a:schemeClr val="folHlink"/>
                </a:solidFill>
              </a:rPr>
              <a:t>expansion diffusion.</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6"/>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F40B5842-5397-4ADE-9C7F-EC0CCBBA0AE6}" type="slidenum">
              <a:rPr lang="en-US" sz="1400" smtClean="0"/>
              <a:pPr eaLnBrk="1" hangingPunct="1"/>
              <a:t>17</a:t>
            </a:fld>
            <a:endParaRPr lang="en-US" sz="1400" smtClean="0"/>
          </a:p>
        </p:txBody>
      </p:sp>
      <p:sp>
        <p:nvSpPr>
          <p:cNvPr id="31747" name="Rectangle 2"/>
          <p:cNvSpPr>
            <a:spLocks noGrp="1" noChangeArrowheads="1"/>
          </p:cNvSpPr>
          <p:nvPr>
            <p:ph type="title"/>
          </p:nvPr>
        </p:nvSpPr>
        <p:spPr/>
        <p:txBody>
          <a:bodyPr/>
          <a:lstStyle/>
          <a:p>
            <a:pPr eaLnBrk="1" hangingPunct="1"/>
            <a:r>
              <a:rPr lang="en-US" smtClean="0"/>
              <a:t>The world’s top ten languages</a:t>
            </a:r>
          </a:p>
        </p:txBody>
      </p:sp>
      <p:sp>
        <p:nvSpPr>
          <p:cNvPr id="31748" name="Rectangle 3"/>
          <p:cNvSpPr>
            <a:spLocks noGrp="1" noChangeArrowheads="1"/>
          </p:cNvSpPr>
          <p:nvPr>
            <p:ph type="body" sz="half" idx="1"/>
          </p:nvPr>
        </p:nvSpPr>
        <p:spPr>
          <a:xfrm>
            <a:off x="771525" y="1600200"/>
            <a:ext cx="4886325" cy="4495800"/>
          </a:xfrm>
        </p:spPr>
        <p:txBody>
          <a:bodyPr/>
          <a:lstStyle/>
          <a:p>
            <a:pPr eaLnBrk="1" hangingPunct="1"/>
            <a:r>
              <a:rPr lang="en-US" sz="2000" b="1" smtClean="0">
                <a:solidFill>
                  <a:srgbClr val="FFFF00"/>
                </a:solidFill>
              </a:rPr>
              <a:t>By Mother Tongue (first language)</a:t>
            </a:r>
            <a:endParaRPr lang="en-US" sz="2000" b="1" smtClean="0"/>
          </a:p>
        </p:txBody>
      </p:sp>
      <p:graphicFrame>
        <p:nvGraphicFramePr>
          <p:cNvPr id="31749" name="Object 4"/>
          <p:cNvGraphicFramePr>
            <a:graphicFrameLocks noGrp="1" noChangeAspect="1"/>
          </p:cNvGraphicFramePr>
          <p:nvPr>
            <p:ph type="chart" sz="half" idx="2"/>
          </p:nvPr>
        </p:nvGraphicFramePr>
        <p:xfrm>
          <a:off x="533400" y="2051050"/>
          <a:ext cx="4608513" cy="4425950"/>
        </p:xfrm>
        <a:graphic>
          <a:graphicData uri="http://schemas.openxmlformats.org/presentationml/2006/ole">
            <mc:AlternateContent xmlns:mc="http://schemas.openxmlformats.org/markup-compatibility/2006">
              <mc:Choice xmlns:v="urn:schemas-microsoft-com:vml" Requires="v">
                <p:oleObj spid="_x0000_s31813" name="Chart" r:id="rId3" imgW="3810361" imgH="4115162" progId="MSGraph.Chart.8">
                  <p:embed followColorScheme="full"/>
                </p:oleObj>
              </mc:Choice>
              <mc:Fallback>
                <p:oleObj name="Chart" r:id="rId3" imgW="3810361" imgH="4115162" progId="MSGraph.Chart.8">
                  <p:embed followColorScheme="full"/>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051050"/>
                        <a:ext cx="4608513" cy="4425950"/>
                      </a:xfrm>
                      <a:prstGeom prst="rect">
                        <a:avLst/>
                      </a:prstGeom>
                      <a:noFill/>
                      <a:ln>
                        <a:noFill/>
                      </a:ln>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31750" name="Text Box 5"/>
          <p:cNvSpPr txBox="1">
            <a:spLocks noChangeArrowheads="1"/>
          </p:cNvSpPr>
          <p:nvPr/>
        </p:nvSpPr>
        <p:spPr bwMode="auto">
          <a:xfrm>
            <a:off x="6343650" y="1600200"/>
            <a:ext cx="3943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spcBef>
                <a:spcPct val="50000"/>
              </a:spcBef>
            </a:pPr>
            <a:r>
              <a:rPr lang="en-US" sz="2000" b="1">
                <a:solidFill>
                  <a:srgbClr val="FFFF00"/>
                </a:solidFill>
              </a:rPr>
              <a:t>•    By Official Status</a:t>
            </a:r>
            <a:r>
              <a:rPr lang="en-US" sz="2400" b="1"/>
              <a:t> </a:t>
            </a:r>
          </a:p>
        </p:txBody>
      </p:sp>
      <p:graphicFrame>
        <p:nvGraphicFramePr>
          <p:cNvPr id="31751" name="Object 7"/>
          <p:cNvGraphicFramePr>
            <a:graphicFrameLocks noChangeAspect="1"/>
          </p:cNvGraphicFramePr>
          <p:nvPr/>
        </p:nvGraphicFramePr>
        <p:xfrm>
          <a:off x="5334000" y="2051050"/>
          <a:ext cx="4370388" cy="4425950"/>
        </p:xfrm>
        <a:graphic>
          <a:graphicData uri="http://schemas.openxmlformats.org/presentationml/2006/ole">
            <mc:AlternateContent xmlns:mc="http://schemas.openxmlformats.org/markup-compatibility/2006">
              <mc:Choice xmlns:v="urn:schemas-microsoft-com:vml" Requires="v">
                <p:oleObj spid="_x0000_s31814" name="Chart" r:id="rId5" imgW="3810361" imgH="4115162" progId="MSGraph.Chart.8">
                  <p:embed followColorScheme="full"/>
                </p:oleObj>
              </mc:Choice>
              <mc:Fallback>
                <p:oleObj name="Chart" r:id="rId5" imgW="3810361" imgH="4115162" progId="MSGraph.Chart.8">
                  <p:embed followColorScheme="full"/>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2051050"/>
                        <a:ext cx="4370388" cy="442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752" name="Text Box 8"/>
          <p:cNvSpPr txBox="1">
            <a:spLocks noChangeArrowheads="1"/>
          </p:cNvSpPr>
          <p:nvPr/>
        </p:nvSpPr>
        <p:spPr bwMode="auto">
          <a:xfrm>
            <a:off x="0" y="6019800"/>
            <a:ext cx="10287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lgn="ctr" eaLnBrk="1" hangingPunct="1">
              <a:spcBef>
                <a:spcPct val="50000"/>
              </a:spcBef>
            </a:pPr>
            <a:r>
              <a:rPr lang="en-US" dirty="0"/>
              <a:t>Why the difference</a:t>
            </a:r>
            <a:r>
              <a:rPr lang="en-US" dirty="0" smtClean="0"/>
              <a:t>?  </a:t>
            </a:r>
            <a:r>
              <a:rPr lang="en-US" dirty="0" smtClean="0">
                <a:solidFill>
                  <a:schemeClr val="tx2"/>
                </a:solidFill>
              </a:rPr>
              <a:t>Actual </a:t>
            </a:r>
            <a:r>
              <a:rPr lang="en-US" dirty="0" smtClean="0"/>
              <a:t>vs. </a:t>
            </a:r>
            <a:r>
              <a:rPr lang="en-US" dirty="0" smtClean="0">
                <a:solidFill>
                  <a:schemeClr val="tx2"/>
                </a:solidFill>
              </a:rPr>
              <a:t>Official </a:t>
            </a:r>
            <a:r>
              <a:rPr lang="en-US" dirty="0" smtClean="0"/>
              <a:t>speakers</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5"/>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2359FAEF-CE64-4A99-A655-BC1E0A530019}" type="slidenum">
              <a:rPr lang="en-US" sz="1400" smtClean="0"/>
              <a:pPr eaLnBrk="1" hangingPunct="1"/>
              <a:t>18</a:t>
            </a:fld>
            <a:endParaRPr lang="en-US" sz="1400" smtClean="0"/>
          </a:p>
        </p:txBody>
      </p:sp>
      <p:sp>
        <p:nvSpPr>
          <p:cNvPr id="32771" name="Rectangle 1026"/>
          <p:cNvSpPr>
            <a:spLocks noGrp="1" noChangeArrowheads="1"/>
          </p:cNvSpPr>
          <p:nvPr>
            <p:ph type="title"/>
          </p:nvPr>
        </p:nvSpPr>
        <p:spPr>
          <a:xfrm>
            <a:off x="762000" y="304800"/>
            <a:ext cx="8743950" cy="914400"/>
          </a:xfrm>
        </p:spPr>
        <p:txBody>
          <a:bodyPr/>
          <a:lstStyle/>
          <a:p>
            <a:pPr eaLnBrk="1" hangingPunct="1"/>
            <a:r>
              <a:rPr lang="en-US" smtClean="0"/>
              <a:t>The English-speaking world today</a:t>
            </a:r>
          </a:p>
        </p:txBody>
      </p:sp>
      <p:pic>
        <p:nvPicPr>
          <p:cNvPr id="32772" name="Picture 1031"/>
          <p:cNvPicPr>
            <a:picLocks noChangeAspect="1" noChangeArrowheads="1"/>
          </p:cNvPicPr>
          <p:nvPr/>
        </p:nvPicPr>
        <p:blipFill rotWithShape="1">
          <a:blip r:embed="rId2">
            <a:extLst>
              <a:ext uri="{28A0092B-C50C-407E-A947-70E740481C1C}">
                <a14:useLocalDpi xmlns:a14="http://schemas.microsoft.com/office/drawing/2010/main" val="0"/>
              </a:ext>
            </a:extLst>
          </a:blip>
          <a:srcRect b="3977"/>
          <a:stretch/>
        </p:blipFill>
        <p:spPr bwMode="auto">
          <a:xfrm>
            <a:off x="457200" y="1204913"/>
            <a:ext cx="9525000" cy="5135597"/>
          </a:xfrm>
          <a:prstGeom prst="rect">
            <a:avLst/>
          </a:prstGeom>
          <a:noFill/>
          <a:ln w="28575" cap="sq">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5"/>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DA00F7AB-A6CF-4271-8222-615B46A63923}" type="slidenum">
              <a:rPr lang="en-US" sz="1400" smtClean="0"/>
              <a:pPr eaLnBrk="1" hangingPunct="1"/>
              <a:t>19</a:t>
            </a:fld>
            <a:endParaRPr lang="en-US" sz="1400" smtClean="0"/>
          </a:p>
        </p:txBody>
      </p:sp>
      <p:sp>
        <p:nvSpPr>
          <p:cNvPr id="33795" name="Rectangle 2"/>
          <p:cNvSpPr>
            <a:spLocks noGrp="1" noChangeArrowheads="1"/>
          </p:cNvSpPr>
          <p:nvPr>
            <p:ph type="title"/>
          </p:nvPr>
        </p:nvSpPr>
        <p:spPr>
          <a:xfrm>
            <a:off x="762000" y="0"/>
            <a:ext cx="8743950" cy="990600"/>
          </a:xfrm>
        </p:spPr>
        <p:txBody>
          <a:bodyPr/>
          <a:lstStyle/>
          <a:p>
            <a:pPr eaLnBrk="1" hangingPunct="1"/>
            <a:r>
              <a:rPr lang="en-US" dirty="0" smtClean="0"/>
              <a:t>Origins of English</a:t>
            </a:r>
          </a:p>
        </p:txBody>
      </p:sp>
      <p:sp>
        <p:nvSpPr>
          <p:cNvPr id="33796" name="Rectangle 3"/>
          <p:cNvSpPr>
            <a:spLocks noGrp="1" noChangeArrowheads="1"/>
          </p:cNvSpPr>
          <p:nvPr>
            <p:ph type="body" idx="1"/>
          </p:nvPr>
        </p:nvSpPr>
        <p:spPr>
          <a:xfrm>
            <a:off x="110528" y="904349"/>
            <a:ext cx="10008158" cy="5807951"/>
          </a:xfrm>
        </p:spPr>
        <p:txBody>
          <a:bodyPr>
            <a:normAutofit fontScale="92500"/>
          </a:bodyPr>
          <a:lstStyle/>
          <a:p>
            <a:pPr eaLnBrk="1" hangingPunct="1">
              <a:lnSpc>
                <a:spcPct val="90000"/>
              </a:lnSpc>
            </a:pPr>
            <a:r>
              <a:rPr lang="en-US" sz="2800" dirty="0" smtClean="0"/>
              <a:t>Nothing is known about the languages of Great Britain prior to the </a:t>
            </a:r>
            <a:r>
              <a:rPr lang="en-US" sz="2800" b="1" dirty="0" smtClean="0">
                <a:solidFill>
                  <a:srgbClr val="FFFF00"/>
                </a:solidFill>
              </a:rPr>
              <a:t>Celtic invasion</a:t>
            </a:r>
            <a:r>
              <a:rPr lang="en-US" sz="2800" b="1" dirty="0" smtClean="0"/>
              <a:t> </a:t>
            </a:r>
            <a:r>
              <a:rPr lang="en-US" sz="2800" dirty="0" smtClean="0"/>
              <a:t>(c. 2,000 BCE).  The Celts provided some loan words, but English is mostly a Germanic and Romance-descended language).</a:t>
            </a:r>
          </a:p>
          <a:p>
            <a:pPr lvl="1" eaLnBrk="1" hangingPunct="1">
              <a:lnSpc>
                <a:spcPct val="90000"/>
              </a:lnSpc>
            </a:pPr>
            <a:r>
              <a:rPr lang="en-US" sz="2400" dirty="0" smtClean="0"/>
              <a:t>Celtic loan words: </a:t>
            </a:r>
            <a:r>
              <a:rPr lang="en-US" sz="2400" i="1" dirty="0" smtClean="0"/>
              <a:t>Bard, Bog, Clan, Crag, Flannel, Glen, Pet, Whiskey, etc. </a:t>
            </a:r>
          </a:p>
          <a:p>
            <a:pPr eaLnBrk="1" hangingPunct="1">
              <a:lnSpc>
                <a:spcPct val="90000"/>
              </a:lnSpc>
            </a:pPr>
            <a:r>
              <a:rPr lang="en-US" sz="2800" b="1" dirty="0" smtClean="0">
                <a:solidFill>
                  <a:srgbClr val="FFFF00"/>
                </a:solidFill>
              </a:rPr>
              <a:t>Old English</a:t>
            </a:r>
            <a:r>
              <a:rPr lang="en-US" sz="2800" b="1" dirty="0" smtClean="0"/>
              <a:t> </a:t>
            </a:r>
            <a:r>
              <a:rPr lang="en-US" sz="2800" dirty="0" smtClean="0"/>
              <a:t>(“Anglo-Saxon”): </a:t>
            </a:r>
          </a:p>
          <a:p>
            <a:pPr lvl="1" eaLnBrk="1" hangingPunct="1">
              <a:lnSpc>
                <a:spcPct val="90000"/>
              </a:lnSpc>
            </a:pPr>
            <a:r>
              <a:rPr lang="en-US" sz="2400" dirty="0" smtClean="0">
                <a:solidFill>
                  <a:srgbClr val="FFFF00"/>
                </a:solidFill>
              </a:rPr>
              <a:t>Invasion by West Germanic peoples</a:t>
            </a:r>
            <a:r>
              <a:rPr lang="en-US" sz="2400" dirty="0" smtClean="0"/>
              <a:t> (Jutes, Angles, Saxons) from Northern Germany, beginning 449 CE.</a:t>
            </a:r>
          </a:p>
          <a:p>
            <a:pPr lvl="1" eaLnBrk="1" hangingPunct="1">
              <a:lnSpc>
                <a:spcPct val="90000"/>
              </a:lnSpc>
            </a:pPr>
            <a:r>
              <a:rPr lang="en-US" sz="2400" dirty="0" smtClean="0"/>
              <a:t>Periodic invasions from Scandinavia starting c. 700 CE. </a:t>
            </a:r>
          </a:p>
          <a:p>
            <a:pPr eaLnBrk="1" hangingPunct="1">
              <a:lnSpc>
                <a:spcPct val="90000"/>
              </a:lnSpc>
            </a:pPr>
            <a:r>
              <a:rPr lang="en-US" sz="2800" b="1" dirty="0" smtClean="0">
                <a:solidFill>
                  <a:srgbClr val="FFFF00"/>
                </a:solidFill>
              </a:rPr>
              <a:t>Middle English</a:t>
            </a:r>
            <a:r>
              <a:rPr lang="en-US" sz="2800" dirty="0" smtClean="0"/>
              <a:t>: </a:t>
            </a:r>
          </a:p>
          <a:p>
            <a:pPr lvl="1" eaLnBrk="1" hangingPunct="1">
              <a:lnSpc>
                <a:spcPct val="90000"/>
              </a:lnSpc>
            </a:pPr>
            <a:r>
              <a:rPr lang="en-US" sz="2400" dirty="0" smtClean="0">
                <a:solidFill>
                  <a:srgbClr val="FFFF00"/>
                </a:solidFill>
              </a:rPr>
              <a:t>Invasion by Normans </a:t>
            </a:r>
            <a:r>
              <a:rPr lang="en-US" sz="2400" dirty="0" smtClean="0"/>
              <a:t>1066 CE (mixture with Romance branch).</a:t>
            </a:r>
          </a:p>
          <a:p>
            <a:pPr lvl="1" eaLnBrk="1" hangingPunct="1">
              <a:lnSpc>
                <a:spcPct val="90000"/>
              </a:lnSpc>
            </a:pPr>
            <a:r>
              <a:rPr lang="en-US" sz="2400" dirty="0" smtClean="0"/>
              <a:t>“</a:t>
            </a:r>
            <a:r>
              <a:rPr lang="en-US" sz="2400" dirty="0" smtClean="0">
                <a:solidFill>
                  <a:srgbClr val="FFFF00"/>
                </a:solidFill>
              </a:rPr>
              <a:t>The Great Vowel Shift</a:t>
            </a:r>
            <a:r>
              <a:rPr lang="en-US" sz="2400" dirty="0" smtClean="0"/>
              <a:t>” </a:t>
            </a:r>
          </a:p>
          <a:p>
            <a:pPr lvl="2" eaLnBrk="1" hangingPunct="1">
              <a:lnSpc>
                <a:spcPct val="90000"/>
              </a:lnSpc>
            </a:pPr>
            <a:r>
              <a:rPr lang="en-US" sz="2000" dirty="0" smtClean="0"/>
              <a:t>Between 1350-1750 CE; spelling frozen.</a:t>
            </a:r>
          </a:p>
          <a:p>
            <a:pPr lvl="2" eaLnBrk="1" hangingPunct="1">
              <a:lnSpc>
                <a:spcPct val="90000"/>
              </a:lnSpc>
            </a:pPr>
            <a:r>
              <a:rPr lang="en-US" sz="2000" dirty="0" smtClean="0"/>
              <a:t>Hear examples: </a:t>
            </a:r>
          </a:p>
          <a:p>
            <a:pPr eaLnBrk="1" hangingPunct="1">
              <a:lnSpc>
                <a:spcPct val="90000"/>
              </a:lnSpc>
            </a:pPr>
            <a:r>
              <a:rPr lang="en-US" sz="2800" b="1" dirty="0" smtClean="0">
                <a:solidFill>
                  <a:srgbClr val="FFFF00"/>
                </a:solidFill>
              </a:rPr>
              <a:t>Modern English</a:t>
            </a:r>
            <a:r>
              <a:rPr lang="en-US" sz="2800" dirty="0" smtClean="0"/>
              <a:t>: 1700-1800 CE English vocabulary enlarged, grammar simplified, codified.</a:t>
            </a:r>
          </a:p>
        </p:txBody>
      </p:sp>
      <p:sp>
        <p:nvSpPr>
          <p:cNvPr id="2" name="TextBox 1"/>
          <p:cNvSpPr txBox="1"/>
          <p:nvPr/>
        </p:nvSpPr>
        <p:spPr>
          <a:xfrm>
            <a:off x="2944165" y="5375868"/>
            <a:ext cx="5421677" cy="369332"/>
          </a:xfrm>
          <a:prstGeom prst="rect">
            <a:avLst/>
          </a:prstGeom>
          <a:solidFill>
            <a:schemeClr val="tx2"/>
          </a:solidFill>
          <a:ln w="28575" cap="sq">
            <a:solidFill>
              <a:srgbClr val="FF0000"/>
            </a:solidFill>
            <a:miter lim="800000"/>
            <a:headEnd type="none" w="sm" len="sm"/>
            <a:tailEnd type="none" w="sm" len="sm"/>
          </a:ln>
          <a:effectLst/>
        </p:spPr>
        <p:txBody>
          <a:bodyPr wrap="none">
            <a:spAutoFit/>
          </a:bodyPr>
          <a:lstStyle>
            <a:defPPr>
              <a:defRPr lang="en-US"/>
            </a:defPPr>
            <a:lvl1pPr eaLnBrk="1" hangingPunct="1">
              <a:defRPr sz="2400" b="1">
                <a:solidFill>
                  <a:srgbClr val="000099"/>
                </a:solidFill>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sz="1800" dirty="0">
                <a:hlinkClick r:id="rId2"/>
              </a:rPr>
              <a:t>http://eweb.furman.edu/~mmenzer/gvs/dialogue.htm</a:t>
            </a:r>
            <a:r>
              <a:rPr lang="en-US" sz="1800" dirty="0"/>
              <a:t>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AEB2E387-D97B-417F-9312-79C791A03EBB}" type="slidenum">
              <a:rPr lang="en-US" sz="1400" smtClean="0"/>
              <a:pPr eaLnBrk="1" hangingPunct="1"/>
              <a:t>2</a:t>
            </a:fld>
            <a:endParaRPr lang="en-US" sz="1400" smtClean="0"/>
          </a:p>
        </p:txBody>
      </p:sp>
      <p:sp>
        <p:nvSpPr>
          <p:cNvPr id="17411" name="Rectangle 2"/>
          <p:cNvSpPr>
            <a:spLocks noGrp="1" noChangeArrowheads="1"/>
          </p:cNvSpPr>
          <p:nvPr>
            <p:ph type="title"/>
          </p:nvPr>
        </p:nvSpPr>
        <p:spPr>
          <a:xfrm>
            <a:off x="762000" y="0"/>
            <a:ext cx="8743950" cy="1143000"/>
          </a:xfrm>
        </p:spPr>
        <p:txBody>
          <a:bodyPr/>
          <a:lstStyle/>
          <a:p>
            <a:pPr eaLnBrk="1" hangingPunct="1"/>
            <a:r>
              <a:rPr lang="en-US" smtClean="0"/>
              <a:t>Language origins</a:t>
            </a:r>
          </a:p>
        </p:txBody>
      </p:sp>
      <p:sp>
        <p:nvSpPr>
          <p:cNvPr id="17412" name="Rectangle 3"/>
          <p:cNvSpPr>
            <a:spLocks noGrp="1" noChangeArrowheads="1"/>
          </p:cNvSpPr>
          <p:nvPr>
            <p:ph type="body" idx="1"/>
          </p:nvPr>
        </p:nvSpPr>
        <p:spPr>
          <a:xfrm>
            <a:off x="304800" y="1981200"/>
            <a:ext cx="9677400" cy="4495800"/>
          </a:xfrm>
        </p:spPr>
        <p:txBody>
          <a:bodyPr/>
          <a:lstStyle/>
          <a:p>
            <a:pPr eaLnBrk="1" hangingPunct="1">
              <a:lnSpc>
                <a:spcPct val="85000"/>
              </a:lnSpc>
            </a:pPr>
            <a:r>
              <a:rPr lang="en-US" sz="2800" b="1" smtClean="0">
                <a:solidFill>
                  <a:srgbClr val="FFFF00"/>
                </a:solidFill>
              </a:rPr>
              <a:t>“Bow-Wow”</a:t>
            </a:r>
          </a:p>
          <a:p>
            <a:pPr lvl="1" eaLnBrk="1" hangingPunct="1">
              <a:lnSpc>
                <a:spcPct val="85000"/>
              </a:lnSpc>
            </a:pPr>
            <a:r>
              <a:rPr lang="en-US" sz="2400" b="1" smtClean="0"/>
              <a:t>People imitate sounds from their environment</a:t>
            </a:r>
          </a:p>
          <a:p>
            <a:pPr eaLnBrk="1" hangingPunct="1">
              <a:lnSpc>
                <a:spcPct val="85000"/>
              </a:lnSpc>
            </a:pPr>
            <a:r>
              <a:rPr lang="en-US" sz="2800" b="1" smtClean="0">
                <a:solidFill>
                  <a:srgbClr val="FFFF00"/>
                </a:solidFill>
              </a:rPr>
              <a:t>“Pooh-Pooh”</a:t>
            </a:r>
            <a:endParaRPr lang="en-US" sz="2800" b="1" smtClean="0"/>
          </a:p>
          <a:p>
            <a:pPr lvl="1" eaLnBrk="1" hangingPunct="1">
              <a:lnSpc>
                <a:spcPct val="85000"/>
              </a:lnSpc>
            </a:pPr>
            <a:r>
              <a:rPr lang="en-US" sz="2400" b="1" smtClean="0"/>
              <a:t>People make instinctive sounds related to emotions, body functions, pain</a:t>
            </a:r>
          </a:p>
          <a:p>
            <a:pPr eaLnBrk="1" hangingPunct="1">
              <a:lnSpc>
                <a:spcPct val="85000"/>
              </a:lnSpc>
            </a:pPr>
            <a:r>
              <a:rPr lang="en-US" sz="2800" b="1" smtClean="0">
                <a:solidFill>
                  <a:srgbClr val="FFFF00"/>
                </a:solidFill>
              </a:rPr>
              <a:t>“Ding-Dong”</a:t>
            </a:r>
            <a:endParaRPr lang="en-US" sz="2800" b="1" smtClean="0"/>
          </a:p>
          <a:p>
            <a:pPr lvl="1" eaLnBrk="1" hangingPunct="1">
              <a:lnSpc>
                <a:spcPct val="85000"/>
              </a:lnSpc>
            </a:pPr>
            <a:r>
              <a:rPr lang="en-US" sz="2400" b="1" smtClean="0"/>
              <a:t>People make “oral gestures” </a:t>
            </a:r>
          </a:p>
          <a:p>
            <a:pPr eaLnBrk="1" hangingPunct="1">
              <a:lnSpc>
                <a:spcPct val="85000"/>
              </a:lnSpc>
            </a:pPr>
            <a:r>
              <a:rPr lang="en-US" sz="2800" b="1" smtClean="0">
                <a:solidFill>
                  <a:srgbClr val="FFFF00"/>
                </a:solidFill>
              </a:rPr>
              <a:t>“Yo-He-Ho”</a:t>
            </a:r>
            <a:endParaRPr lang="en-US" sz="2800" b="1" smtClean="0"/>
          </a:p>
          <a:p>
            <a:pPr lvl="1" eaLnBrk="1" hangingPunct="1">
              <a:lnSpc>
                <a:spcPct val="85000"/>
              </a:lnSpc>
            </a:pPr>
            <a:r>
              <a:rPr lang="en-US" sz="2400" b="1" smtClean="0"/>
              <a:t>People work together and produce rhythmic sounds</a:t>
            </a:r>
          </a:p>
          <a:p>
            <a:pPr eaLnBrk="1" hangingPunct="1">
              <a:lnSpc>
                <a:spcPct val="85000"/>
              </a:lnSpc>
            </a:pPr>
            <a:r>
              <a:rPr lang="en-US" sz="2800" b="1" smtClean="0">
                <a:solidFill>
                  <a:srgbClr val="FFFF00"/>
                </a:solidFill>
              </a:rPr>
              <a:t>“La-La”</a:t>
            </a:r>
            <a:endParaRPr lang="en-US" sz="2800" b="1" smtClean="0"/>
          </a:p>
          <a:p>
            <a:pPr lvl="1" eaLnBrk="1" hangingPunct="1">
              <a:lnSpc>
                <a:spcPct val="85000"/>
              </a:lnSpc>
            </a:pPr>
            <a:r>
              <a:rPr lang="en-US" sz="2400" b="1" smtClean="0"/>
              <a:t>People make sounds associated with love, play and singing</a:t>
            </a:r>
          </a:p>
        </p:txBody>
      </p:sp>
      <p:sp>
        <p:nvSpPr>
          <p:cNvPr id="17413" name="Text Box 4"/>
          <p:cNvSpPr txBox="1">
            <a:spLocks noChangeArrowheads="1"/>
          </p:cNvSpPr>
          <p:nvPr/>
        </p:nvSpPr>
        <p:spPr bwMode="auto">
          <a:xfrm>
            <a:off x="609600" y="914400"/>
            <a:ext cx="9296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lgn="ctr">
              <a:spcBef>
                <a:spcPct val="50000"/>
              </a:spcBef>
            </a:pPr>
            <a:r>
              <a:rPr lang="en-US" sz="3200"/>
              <a:t>The Danish linguist Otto Jesperson (1860-1943) classified theories of </a:t>
            </a:r>
            <a:r>
              <a:rPr lang="en-US" sz="3200">
                <a:solidFill>
                  <a:srgbClr val="FFFF00"/>
                </a:solidFill>
              </a:rPr>
              <a:t>language origin</a:t>
            </a:r>
            <a:r>
              <a:rPr lang="en-US" sz="3200"/>
              <a:t> into five groups:</a:t>
            </a:r>
          </a:p>
        </p:txBody>
      </p:sp>
      <p:sp>
        <p:nvSpPr>
          <p:cNvPr id="17414" name="Text Box 5"/>
          <p:cNvSpPr txBox="1">
            <a:spLocks noChangeArrowheads="1"/>
          </p:cNvSpPr>
          <p:nvPr/>
        </p:nvSpPr>
        <p:spPr bwMode="auto">
          <a:xfrm>
            <a:off x="3457575" y="6430963"/>
            <a:ext cx="67532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lgn="r"/>
            <a:r>
              <a:rPr lang="en-US" sz="1200" i="1"/>
              <a:t>Most of the examples in this presentation come from The Cambridge Encyclopedia of Language (1987)</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4"/>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8BC95A8F-1234-4FB7-B800-AB60C87E4739}" type="slidenum">
              <a:rPr lang="en-US" sz="1400" smtClean="0"/>
              <a:pPr eaLnBrk="1" hangingPunct="1"/>
              <a:t>20</a:t>
            </a:fld>
            <a:endParaRPr lang="en-US" sz="1400" smtClean="0"/>
          </a:p>
        </p:txBody>
      </p:sp>
      <p:sp>
        <p:nvSpPr>
          <p:cNvPr id="34819" name="Rectangle 2"/>
          <p:cNvSpPr>
            <a:spLocks noGrp="1" noChangeArrowheads="1"/>
          </p:cNvSpPr>
          <p:nvPr>
            <p:ph type="title"/>
          </p:nvPr>
        </p:nvSpPr>
        <p:spPr/>
        <p:txBody>
          <a:bodyPr/>
          <a:lstStyle/>
          <a:p>
            <a:pPr eaLnBrk="1" hangingPunct="1"/>
            <a:r>
              <a:rPr lang="en-US" smtClean="0"/>
              <a:t>The Development of English</a:t>
            </a:r>
          </a:p>
        </p:txBody>
      </p:sp>
      <p:pic>
        <p:nvPicPr>
          <p:cNvPr id="34820"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4749"/>
          <a:stretch/>
        </p:blipFill>
        <p:spPr bwMode="auto">
          <a:xfrm>
            <a:off x="5029200" y="1676400"/>
            <a:ext cx="4724400" cy="428227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1"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3240"/>
          <a:stretch/>
        </p:blipFill>
        <p:spPr bwMode="auto">
          <a:xfrm>
            <a:off x="838200" y="1752600"/>
            <a:ext cx="3738563" cy="427641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5"/>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1D4B55C9-5988-44D3-BE2E-B3A31AD9AEBD}" type="slidenum">
              <a:rPr lang="en-US" sz="1400" smtClean="0"/>
              <a:pPr eaLnBrk="1" hangingPunct="1"/>
              <a:t>21</a:t>
            </a:fld>
            <a:endParaRPr lang="en-US" sz="1400" smtClean="0"/>
          </a:p>
        </p:txBody>
      </p:sp>
      <p:sp>
        <p:nvSpPr>
          <p:cNvPr id="35843" name="Rectangle 2"/>
          <p:cNvSpPr>
            <a:spLocks noGrp="1" noChangeArrowheads="1"/>
          </p:cNvSpPr>
          <p:nvPr>
            <p:ph type="title"/>
          </p:nvPr>
        </p:nvSpPr>
        <p:spPr/>
        <p:txBody>
          <a:bodyPr/>
          <a:lstStyle/>
          <a:p>
            <a:pPr eaLnBrk="1" hangingPunct="1"/>
            <a:r>
              <a:rPr lang="en-US" smtClean="0"/>
              <a:t>Old, Middle &amp; Early Modern English</a:t>
            </a:r>
          </a:p>
        </p:txBody>
      </p:sp>
      <p:sp>
        <p:nvSpPr>
          <p:cNvPr id="35844" name="Rectangle 3"/>
          <p:cNvSpPr>
            <a:spLocks noGrp="1" noChangeArrowheads="1"/>
          </p:cNvSpPr>
          <p:nvPr>
            <p:ph type="body" idx="1"/>
          </p:nvPr>
        </p:nvSpPr>
        <p:spPr>
          <a:xfrm>
            <a:off x="381000" y="1295400"/>
            <a:ext cx="9448800" cy="5181600"/>
          </a:xfrm>
        </p:spPr>
        <p:txBody>
          <a:bodyPr/>
          <a:lstStyle/>
          <a:p>
            <a:pPr eaLnBrk="1" hangingPunct="1">
              <a:lnSpc>
                <a:spcPct val="90000"/>
              </a:lnSpc>
            </a:pPr>
            <a:r>
              <a:rPr lang="en-US" sz="2400" b="1" dirty="0" smtClean="0"/>
              <a:t>Old English (c. 400-1000 CE)</a:t>
            </a:r>
          </a:p>
          <a:p>
            <a:pPr lvl="1" eaLnBrk="1" hangingPunct="1">
              <a:lnSpc>
                <a:spcPct val="90000"/>
              </a:lnSpc>
            </a:pPr>
            <a:r>
              <a:rPr lang="en-US" sz="2000" b="1" dirty="0" err="1" smtClean="0"/>
              <a:t>Fæder</a:t>
            </a:r>
            <a:r>
              <a:rPr lang="en-US" sz="2000" b="1" dirty="0" smtClean="0"/>
              <a:t> </a:t>
            </a:r>
            <a:r>
              <a:rPr lang="en-US" sz="2000" b="1" dirty="0" err="1" smtClean="0"/>
              <a:t>ure</a:t>
            </a:r>
            <a:r>
              <a:rPr lang="en-US" sz="2000" b="1" dirty="0" smtClean="0"/>
              <a:t> </a:t>
            </a:r>
            <a:r>
              <a:rPr lang="en-US" sz="2000" b="1" dirty="0" err="1" smtClean="0"/>
              <a:t>þuþe</a:t>
            </a:r>
            <a:r>
              <a:rPr lang="en-US" sz="2000" b="1" dirty="0" smtClean="0"/>
              <a:t> </a:t>
            </a:r>
            <a:r>
              <a:rPr lang="en-US" sz="2000" b="1" dirty="0" err="1" smtClean="0"/>
              <a:t>eart</a:t>
            </a:r>
            <a:r>
              <a:rPr lang="en-US" sz="2000" b="1" dirty="0" smtClean="0"/>
              <a:t> on </a:t>
            </a:r>
            <a:r>
              <a:rPr lang="en-US" sz="2000" b="1" dirty="0" err="1" smtClean="0"/>
              <a:t>heofonum</a:t>
            </a:r>
            <a:r>
              <a:rPr lang="en-US" sz="2000" b="1" dirty="0" smtClean="0"/>
              <a:t> </a:t>
            </a:r>
            <a:r>
              <a:rPr lang="en-US" sz="2000" b="1" dirty="0" err="1" smtClean="0"/>
              <a:t>si</a:t>
            </a:r>
            <a:r>
              <a:rPr lang="en-US" sz="2000" b="1" dirty="0" smtClean="0"/>
              <a:t> </a:t>
            </a:r>
            <a:r>
              <a:rPr lang="en-US" sz="2000" b="1" dirty="0" err="1" smtClean="0"/>
              <a:t>þin</a:t>
            </a:r>
            <a:r>
              <a:rPr lang="en-US" sz="2000" b="1" dirty="0" smtClean="0"/>
              <a:t> </a:t>
            </a:r>
            <a:r>
              <a:rPr lang="en-US" sz="2000" b="1" dirty="0" err="1" smtClean="0"/>
              <a:t>nama</a:t>
            </a:r>
            <a:r>
              <a:rPr lang="en-US" sz="2000" b="1" dirty="0" smtClean="0"/>
              <a:t> </a:t>
            </a:r>
            <a:r>
              <a:rPr lang="en-US" sz="2000" b="1" dirty="0" err="1" smtClean="0"/>
              <a:t>gehalgod</a:t>
            </a:r>
            <a:r>
              <a:rPr lang="en-US" sz="2000" b="1" dirty="0" smtClean="0"/>
              <a:t> </a:t>
            </a:r>
            <a:r>
              <a:rPr lang="en-US" sz="2000" b="1" dirty="0" err="1" smtClean="0"/>
              <a:t>tobecume</a:t>
            </a:r>
            <a:r>
              <a:rPr lang="en-US" sz="2000" b="1" dirty="0" smtClean="0"/>
              <a:t> </a:t>
            </a:r>
            <a:r>
              <a:rPr lang="en-US" sz="2000" b="1" dirty="0" err="1" smtClean="0"/>
              <a:t>þin</a:t>
            </a:r>
            <a:r>
              <a:rPr lang="en-US" sz="2000" b="1" dirty="0" smtClean="0"/>
              <a:t> rice </a:t>
            </a:r>
            <a:r>
              <a:rPr lang="en-US" sz="2000" b="1" dirty="0" err="1" smtClean="0"/>
              <a:t>gewurþe</a:t>
            </a:r>
            <a:r>
              <a:rPr lang="en-US" sz="2000" b="1" dirty="0" smtClean="0"/>
              <a:t> </a:t>
            </a:r>
            <a:r>
              <a:rPr lang="en-US" sz="2000" b="1" dirty="0" err="1" smtClean="0"/>
              <a:t>þin</a:t>
            </a:r>
            <a:r>
              <a:rPr lang="en-US" sz="2000" b="1" dirty="0" smtClean="0"/>
              <a:t> </a:t>
            </a:r>
            <a:r>
              <a:rPr lang="en-US" sz="2000" b="1" dirty="0" err="1" smtClean="0"/>
              <a:t>willa</a:t>
            </a:r>
            <a:r>
              <a:rPr lang="en-US" sz="2000" b="1" dirty="0" smtClean="0"/>
              <a:t> on </a:t>
            </a:r>
            <a:r>
              <a:rPr lang="en-US" sz="2000" b="1" dirty="0" err="1" smtClean="0"/>
              <a:t>eorðan</a:t>
            </a:r>
            <a:r>
              <a:rPr lang="en-US" sz="2000" b="1" dirty="0" smtClean="0"/>
              <a:t> </a:t>
            </a:r>
            <a:r>
              <a:rPr lang="en-US" sz="2000" b="1" dirty="0" err="1" smtClean="0"/>
              <a:t>swa</a:t>
            </a:r>
            <a:r>
              <a:rPr lang="en-US" sz="2000" b="1" dirty="0" smtClean="0"/>
              <a:t> on </a:t>
            </a:r>
            <a:r>
              <a:rPr lang="en-US" sz="2000" b="1" dirty="0" err="1" smtClean="0"/>
              <a:t>heofonum</a:t>
            </a:r>
            <a:r>
              <a:rPr lang="en-US" sz="2000" b="1" dirty="0" smtClean="0"/>
              <a:t> </a:t>
            </a:r>
            <a:r>
              <a:rPr lang="en-US" sz="2000" b="1" dirty="0" err="1" smtClean="0"/>
              <a:t>urne</a:t>
            </a:r>
            <a:r>
              <a:rPr lang="en-US" sz="2000" b="1" dirty="0" smtClean="0"/>
              <a:t> </a:t>
            </a:r>
            <a:r>
              <a:rPr lang="en-US" sz="2000" b="1" dirty="0" err="1" smtClean="0"/>
              <a:t>gedæghwamlican</a:t>
            </a:r>
            <a:r>
              <a:rPr lang="en-US" sz="2000" b="1" dirty="0" smtClean="0"/>
              <a:t> </a:t>
            </a:r>
            <a:r>
              <a:rPr lang="en-US" sz="2000" b="1" dirty="0" err="1" smtClean="0"/>
              <a:t>hlaf</a:t>
            </a:r>
            <a:r>
              <a:rPr lang="en-US" sz="2000" b="1" dirty="0" smtClean="0"/>
              <a:t> </a:t>
            </a:r>
            <a:r>
              <a:rPr lang="en-US" sz="2000" b="1" dirty="0" err="1" smtClean="0"/>
              <a:t>syle</a:t>
            </a:r>
            <a:r>
              <a:rPr lang="en-US" sz="2000" b="1" dirty="0" smtClean="0"/>
              <a:t> us to </a:t>
            </a:r>
            <a:r>
              <a:rPr lang="en-US" sz="2000" b="1" dirty="0" err="1" smtClean="0"/>
              <a:t>dæg</a:t>
            </a:r>
            <a:r>
              <a:rPr lang="en-US" sz="2000" b="1" dirty="0" smtClean="0"/>
              <a:t> and </a:t>
            </a:r>
            <a:r>
              <a:rPr lang="en-US" sz="2000" b="1" dirty="0" err="1" smtClean="0"/>
              <a:t>forgyf</a:t>
            </a:r>
            <a:r>
              <a:rPr lang="en-US" sz="2000" b="1" dirty="0" smtClean="0"/>
              <a:t> us </a:t>
            </a:r>
            <a:r>
              <a:rPr lang="en-US" sz="2000" b="1" dirty="0" err="1" smtClean="0"/>
              <a:t>ure</a:t>
            </a:r>
            <a:r>
              <a:rPr lang="en-US" sz="2000" b="1" dirty="0" smtClean="0"/>
              <a:t> </a:t>
            </a:r>
            <a:r>
              <a:rPr lang="en-US" sz="2000" b="1" dirty="0" err="1" smtClean="0"/>
              <a:t>gyltas</a:t>
            </a:r>
            <a:r>
              <a:rPr lang="en-US" sz="2000" b="1" dirty="0" smtClean="0"/>
              <a:t> </a:t>
            </a:r>
            <a:r>
              <a:rPr lang="en-US" sz="2000" b="1" dirty="0" err="1" smtClean="0"/>
              <a:t>swa</a:t>
            </a:r>
            <a:r>
              <a:rPr lang="en-US" sz="2000" b="1" dirty="0" smtClean="0"/>
              <a:t> we </a:t>
            </a:r>
            <a:r>
              <a:rPr lang="en-US" sz="2000" b="1" dirty="0" err="1" smtClean="0"/>
              <a:t>forgyfað</a:t>
            </a:r>
            <a:r>
              <a:rPr lang="en-US" sz="2000" b="1" dirty="0" smtClean="0"/>
              <a:t> </a:t>
            </a:r>
            <a:r>
              <a:rPr lang="en-US" sz="2000" b="1" dirty="0" err="1" smtClean="0"/>
              <a:t>urum</a:t>
            </a:r>
            <a:r>
              <a:rPr lang="en-US" sz="2000" b="1" dirty="0" smtClean="0"/>
              <a:t> </a:t>
            </a:r>
            <a:r>
              <a:rPr lang="en-US" sz="2000" b="1" dirty="0" err="1" smtClean="0"/>
              <a:t>gyltendum</a:t>
            </a:r>
            <a:r>
              <a:rPr lang="en-US" sz="2000" b="1" dirty="0" smtClean="0"/>
              <a:t> and ne </a:t>
            </a:r>
            <a:r>
              <a:rPr lang="en-US" sz="2000" b="1" dirty="0" err="1" smtClean="0"/>
              <a:t>gelæd</a:t>
            </a:r>
            <a:r>
              <a:rPr lang="en-US" sz="2000" b="1" dirty="0" smtClean="0"/>
              <a:t> </a:t>
            </a:r>
            <a:r>
              <a:rPr lang="en-US" sz="2000" b="1" dirty="0" err="1" smtClean="0"/>
              <a:t>þu</a:t>
            </a:r>
            <a:r>
              <a:rPr lang="en-US" sz="2000" b="1" dirty="0" smtClean="0"/>
              <a:t> us on </a:t>
            </a:r>
            <a:r>
              <a:rPr lang="en-US" sz="2000" b="1" dirty="0" err="1" smtClean="0"/>
              <a:t>costnunge</a:t>
            </a:r>
            <a:r>
              <a:rPr lang="en-US" sz="2000" b="1" dirty="0" smtClean="0"/>
              <a:t> ac </a:t>
            </a:r>
            <a:r>
              <a:rPr lang="en-US" sz="2000" b="1" dirty="0" err="1" smtClean="0"/>
              <a:t>alys</a:t>
            </a:r>
            <a:r>
              <a:rPr lang="en-US" sz="2000" b="1" dirty="0" smtClean="0"/>
              <a:t> us of </a:t>
            </a:r>
            <a:r>
              <a:rPr lang="en-US" sz="2000" b="1" dirty="0" err="1" smtClean="0"/>
              <a:t>yfele</a:t>
            </a:r>
            <a:r>
              <a:rPr lang="en-US" sz="2000" b="1" dirty="0" smtClean="0"/>
              <a:t> </a:t>
            </a:r>
            <a:r>
              <a:rPr lang="en-US" sz="2000" b="1" dirty="0" err="1" smtClean="0"/>
              <a:t>soþlice</a:t>
            </a:r>
            <a:r>
              <a:rPr lang="en-US" sz="2000" b="1" dirty="0" smtClean="0"/>
              <a:t>.</a:t>
            </a:r>
          </a:p>
          <a:p>
            <a:pPr eaLnBrk="1" hangingPunct="1">
              <a:lnSpc>
                <a:spcPct val="90000"/>
              </a:lnSpc>
            </a:pPr>
            <a:r>
              <a:rPr lang="en-US" sz="2400" b="1" dirty="0" smtClean="0"/>
              <a:t>Middle English (c. 1100-1450 CE)</a:t>
            </a:r>
          </a:p>
          <a:p>
            <a:pPr lvl="1" eaLnBrk="1" hangingPunct="1">
              <a:lnSpc>
                <a:spcPct val="90000"/>
              </a:lnSpc>
            </a:pPr>
            <a:r>
              <a:rPr lang="en-US" sz="2000" b="1" dirty="0" err="1" smtClean="0"/>
              <a:t>Oure</a:t>
            </a:r>
            <a:r>
              <a:rPr lang="en-US" sz="2000" b="1" dirty="0" smtClean="0"/>
              <a:t> </a:t>
            </a:r>
            <a:r>
              <a:rPr lang="en-US" sz="2000" b="1" dirty="0" err="1" smtClean="0"/>
              <a:t>fadir</a:t>
            </a:r>
            <a:r>
              <a:rPr lang="en-US" sz="2000" b="1" dirty="0" smtClean="0"/>
              <a:t> </a:t>
            </a:r>
            <a:r>
              <a:rPr lang="en-US" sz="2000" b="1" dirty="0" err="1" smtClean="0"/>
              <a:t>þat</a:t>
            </a:r>
            <a:r>
              <a:rPr lang="en-US" sz="2000" b="1" dirty="0" smtClean="0"/>
              <a:t> art in </a:t>
            </a:r>
            <a:r>
              <a:rPr lang="en-US" sz="2000" b="1" dirty="0" err="1" smtClean="0"/>
              <a:t>heuenes</a:t>
            </a:r>
            <a:r>
              <a:rPr lang="en-US" sz="2000" b="1" dirty="0" smtClean="0"/>
              <a:t> </a:t>
            </a:r>
            <a:r>
              <a:rPr lang="en-US" sz="2000" b="1" dirty="0" err="1" smtClean="0"/>
              <a:t>halwid</a:t>
            </a:r>
            <a:r>
              <a:rPr lang="en-US" sz="2000" b="1" dirty="0" smtClean="0"/>
              <a:t> be </a:t>
            </a:r>
            <a:r>
              <a:rPr lang="en-US" sz="2000" b="1" dirty="0" err="1" smtClean="0"/>
              <a:t>þi</a:t>
            </a:r>
            <a:r>
              <a:rPr lang="en-US" sz="2000" b="1" dirty="0" smtClean="0"/>
              <a:t> name; </a:t>
            </a:r>
            <a:r>
              <a:rPr lang="en-US" sz="2000" b="1" dirty="0" err="1" smtClean="0"/>
              <a:t>þi</a:t>
            </a:r>
            <a:r>
              <a:rPr lang="en-US" sz="2000" b="1" dirty="0" smtClean="0"/>
              <a:t> </a:t>
            </a:r>
            <a:r>
              <a:rPr lang="en-US" sz="2000" b="1" dirty="0" err="1" smtClean="0"/>
              <a:t>kyngdom</a:t>
            </a:r>
            <a:r>
              <a:rPr lang="en-US" sz="2000" b="1" dirty="0" smtClean="0"/>
              <a:t> come to be. Be </a:t>
            </a:r>
            <a:r>
              <a:rPr lang="en-US" sz="2000" b="1" dirty="0" err="1" smtClean="0"/>
              <a:t>þi</a:t>
            </a:r>
            <a:r>
              <a:rPr lang="en-US" sz="2000" b="1" dirty="0" smtClean="0"/>
              <a:t> </a:t>
            </a:r>
            <a:r>
              <a:rPr lang="en-US" sz="2000" b="1" dirty="0" err="1" smtClean="0"/>
              <a:t>wille</a:t>
            </a:r>
            <a:r>
              <a:rPr lang="en-US" sz="2000" b="1" dirty="0" smtClean="0"/>
              <a:t> don in </a:t>
            </a:r>
            <a:r>
              <a:rPr lang="en-US" sz="2000" b="1" dirty="0" err="1" smtClean="0"/>
              <a:t>herþe</a:t>
            </a:r>
            <a:r>
              <a:rPr lang="en-US" sz="2000" b="1" dirty="0" smtClean="0"/>
              <a:t> as it is </a:t>
            </a:r>
            <a:r>
              <a:rPr lang="en-US" sz="2000" b="1" dirty="0" err="1" smtClean="0"/>
              <a:t>dounin</a:t>
            </a:r>
            <a:r>
              <a:rPr lang="en-US" sz="2000" b="1" dirty="0" smtClean="0"/>
              <a:t> </a:t>
            </a:r>
            <a:r>
              <a:rPr lang="en-US" sz="2000" b="1" dirty="0" err="1" smtClean="0"/>
              <a:t>heuene</a:t>
            </a:r>
            <a:r>
              <a:rPr lang="en-US" sz="2000" b="1" dirty="0" smtClean="0"/>
              <a:t>. </a:t>
            </a:r>
            <a:r>
              <a:rPr lang="en-US" sz="2000" b="1" dirty="0" err="1" smtClean="0"/>
              <a:t>Yeue</a:t>
            </a:r>
            <a:r>
              <a:rPr lang="en-US" sz="2000" b="1" dirty="0" smtClean="0"/>
              <a:t> to us today </a:t>
            </a:r>
            <a:r>
              <a:rPr lang="en-US" sz="2000" b="1" dirty="0" err="1" smtClean="0"/>
              <a:t>oure</a:t>
            </a:r>
            <a:r>
              <a:rPr lang="en-US" sz="2000" b="1" dirty="0" smtClean="0"/>
              <a:t> </a:t>
            </a:r>
            <a:r>
              <a:rPr lang="en-US" sz="2000" b="1" dirty="0" err="1" smtClean="0"/>
              <a:t>eche</a:t>
            </a:r>
            <a:r>
              <a:rPr lang="en-US" sz="2000" b="1" dirty="0" smtClean="0"/>
              <a:t> </a:t>
            </a:r>
            <a:r>
              <a:rPr lang="en-US" sz="2000" b="1" dirty="0" err="1" smtClean="0"/>
              <a:t>dayes</a:t>
            </a:r>
            <a:r>
              <a:rPr lang="en-US" sz="2000" b="1" dirty="0" smtClean="0"/>
              <a:t> bred. And </a:t>
            </a:r>
            <a:r>
              <a:rPr lang="en-US" sz="2000" b="1" dirty="0" err="1" smtClean="0"/>
              <a:t>foryeue</a:t>
            </a:r>
            <a:r>
              <a:rPr lang="en-US" sz="2000" b="1" dirty="0" smtClean="0"/>
              <a:t> to us </a:t>
            </a:r>
            <a:r>
              <a:rPr lang="en-US" sz="2000" b="1" dirty="0" err="1" smtClean="0"/>
              <a:t>oure</a:t>
            </a:r>
            <a:r>
              <a:rPr lang="en-US" sz="2000" b="1" dirty="0" smtClean="0"/>
              <a:t> </a:t>
            </a:r>
            <a:r>
              <a:rPr lang="en-US" sz="2000" b="1" dirty="0" err="1" smtClean="0"/>
              <a:t>dettis</a:t>
            </a:r>
            <a:r>
              <a:rPr lang="en-US" sz="2000" b="1" dirty="0" smtClean="0"/>
              <a:t> </a:t>
            </a:r>
            <a:r>
              <a:rPr lang="en-US" sz="2000" b="1" dirty="0" err="1" smtClean="0"/>
              <a:t>þat</a:t>
            </a:r>
            <a:r>
              <a:rPr lang="en-US" sz="2000" b="1" dirty="0" smtClean="0"/>
              <a:t> is </a:t>
            </a:r>
            <a:r>
              <a:rPr lang="en-US" sz="2000" b="1" dirty="0" err="1" smtClean="0"/>
              <a:t>oure</a:t>
            </a:r>
            <a:r>
              <a:rPr lang="en-US" sz="2000" b="1" dirty="0" smtClean="0"/>
              <a:t> </a:t>
            </a:r>
            <a:r>
              <a:rPr lang="en-US" sz="2000" b="1" dirty="0" err="1" smtClean="0"/>
              <a:t>synnys</a:t>
            </a:r>
            <a:r>
              <a:rPr lang="en-US" sz="2000" b="1" dirty="0" smtClean="0"/>
              <a:t> as we </a:t>
            </a:r>
            <a:r>
              <a:rPr lang="en-US" sz="2000" b="1" dirty="0" err="1" smtClean="0"/>
              <a:t>foryeuen</a:t>
            </a:r>
            <a:r>
              <a:rPr lang="en-US" sz="2000" b="1" dirty="0" smtClean="0"/>
              <a:t> to </a:t>
            </a:r>
            <a:r>
              <a:rPr lang="en-US" sz="2000" b="1" dirty="0" err="1" smtClean="0"/>
              <a:t>oure</a:t>
            </a:r>
            <a:r>
              <a:rPr lang="en-US" sz="2000" b="1" dirty="0" smtClean="0"/>
              <a:t> </a:t>
            </a:r>
            <a:r>
              <a:rPr lang="en-US" sz="2000" b="1" dirty="0" err="1" smtClean="0"/>
              <a:t>dettouris</a:t>
            </a:r>
            <a:r>
              <a:rPr lang="en-US" sz="2000" b="1" dirty="0" smtClean="0"/>
              <a:t> </a:t>
            </a:r>
            <a:r>
              <a:rPr lang="en-US" sz="2000" b="1" dirty="0" err="1" smtClean="0"/>
              <a:t>þat</a:t>
            </a:r>
            <a:r>
              <a:rPr lang="en-US" sz="2000" b="1" dirty="0" smtClean="0"/>
              <a:t> is to men </a:t>
            </a:r>
            <a:r>
              <a:rPr lang="en-US" sz="2000" b="1" dirty="0" err="1" smtClean="0"/>
              <a:t>þat</a:t>
            </a:r>
            <a:r>
              <a:rPr lang="en-US" sz="2000" b="1" dirty="0" smtClean="0"/>
              <a:t> </a:t>
            </a:r>
            <a:r>
              <a:rPr lang="en-US" sz="2000" b="1" dirty="0" err="1" smtClean="0"/>
              <a:t>han</a:t>
            </a:r>
            <a:r>
              <a:rPr lang="en-US" sz="2000" b="1" dirty="0" smtClean="0"/>
              <a:t> </a:t>
            </a:r>
            <a:r>
              <a:rPr lang="en-US" sz="2000" b="1" dirty="0" err="1" smtClean="0"/>
              <a:t>synned</a:t>
            </a:r>
            <a:r>
              <a:rPr lang="en-US" sz="2000" b="1" dirty="0" smtClean="0"/>
              <a:t> in us. And </a:t>
            </a:r>
            <a:r>
              <a:rPr lang="en-US" sz="2000" b="1" dirty="0" err="1" smtClean="0"/>
              <a:t>lede</a:t>
            </a:r>
            <a:r>
              <a:rPr lang="en-US" sz="2000" b="1" dirty="0" smtClean="0"/>
              <a:t> us not into </a:t>
            </a:r>
            <a:r>
              <a:rPr lang="en-US" sz="2000" b="1" dirty="0" err="1" smtClean="0"/>
              <a:t>temptacion</a:t>
            </a:r>
            <a:r>
              <a:rPr lang="en-US" sz="2000" b="1" dirty="0" smtClean="0"/>
              <a:t> but </a:t>
            </a:r>
            <a:r>
              <a:rPr lang="en-US" sz="2000" b="1" dirty="0" err="1" smtClean="0"/>
              <a:t>delyuere</a:t>
            </a:r>
            <a:r>
              <a:rPr lang="en-US" sz="2000" b="1" dirty="0" smtClean="0"/>
              <a:t> us from </a:t>
            </a:r>
            <a:r>
              <a:rPr lang="en-US" sz="2000" b="1" dirty="0" err="1" smtClean="0"/>
              <a:t>euyl</a:t>
            </a:r>
            <a:r>
              <a:rPr lang="en-US" sz="2000" b="1" dirty="0" smtClean="0"/>
              <a:t>.</a:t>
            </a:r>
          </a:p>
          <a:p>
            <a:pPr eaLnBrk="1" hangingPunct="1">
              <a:lnSpc>
                <a:spcPct val="90000"/>
              </a:lnSpc>
            </a:pPr>
            <a:r>
              <a:rPr lang="en-US" sz="2400" b="1" dirty="0" smtClean="0"/>
              <a:t>Early Modern English (c. 1600 CE)</a:t>
            </a:r>
          </a:p>
          <a:p>
            <a:pPr lvl="1" eaLnBrk="1" hangingPunct="1">
              <a:lnSpc>
                <a:spcPct val="90000"/>
              </a:lnSpc>
            </a:pPr>
            <a:r>
              <a:rPr lang="en-US" sz="2000" b="1" dirty="0" smtClean="0"/>
              <a:t>Our father which art in heaven, hallowed be thy name. </a:t>
            </a:r>
            <a:br>
              <a:rPr lang="en-US" sz="2000" b="1" dirty="0" smtClean="0"/>
            </a:br>
            <a:r>
              <a:rPr lang="en-US" sz="2000" b="1" dirty="0" smtClean="0"/>
              <a:t>Thy kingdom come. Thy will be done in earth as it is in heaven. </a:t>
            </a:r>
            <a:br>
              <a:rPr lang="en-US" sz="2000" b="1" dirty="0" smtClean="0"/>
            </a:br>
            <a:r>
              <a:rPr lang="en-US" sz="2000" b="1" dirty="0" smtClean="0"/>
              <a:t>Give us this day our daily bread. And forgive us our debts as we forgive our debtors. And lead us not into temptation, but deliver us from evil. </a:t>
            </a:r>
          </a:p>
        </p:txBody>
      </p:sp>
      <p:sp>
        <p:nvSpPr>
          <p:cNvPr id="35845" name="Text Box 4"/>
          <p:cNvSpPr txBox="1">
            <a:spLocks noChangeArrowheads="1"/>
          </p:cNvSpPr>
          <p:nvPr/>
        </p:nvSpPr>
        <p:spPr bwMode="auto">
          <a:xfrm>
            <a:off x="2895600" y="6491288"/>
            <a:ext cx="7391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lgn="r" eaLnBrk="1" hangingPunct="1">
              <a:spcBef>
                <a:spcPct val="50000"/>
              </a:spcBef>
            </a:pPr>
            <a:r>
              <a:rPr lang="en-US" sz="1800" i="1"/>
              <a:t>After (2-14-2005): http://www.wordorigins.org/histeng.htm</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5"/>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F617564A-68F1-43F2-BCE0-75CC34F37FD4}" type="slidenum">
              <a:rPr lang="en-US" sz="1400" smtClean="0"/>
              <a:pPr eaLnBrk="1" hangingPunct="1"/>
              <a:t>22</a:t>
            </a:fld>
            <a:endParaRPr lang="en-US" sz="1400" smtClean="0"/>
          </a:p>
        </p:txBody>
      </p:sp>
      <p:sp>
        <p:nvSpPr>
          <p:cNvPr id="36867" name="Rectangle 2"/>
          <p:cNvSpPr>
            <a:spLocks noGrp="1" noChangeArrowheads="1"/>
          </p:cNvSpPr>
          <p:nvPr>
            <p:ph type="title"/>
          </p:nvPr>
        </p:nvSpPr>
        <p:spPr>
          <a:xfrm>
            <a:off x="762000" y="76200"/>
            <a:ext cx="8743950" cy="838200"/>
          </a:xfrm>
        </p:spPr>
        <p:txBody>
          <a:bodyPr/>
          <a:lstStyle/>
          <a:p>
            <a:pPr eaLnBrk="1" hangingPunct="1"/>
            <a:r>
              <a:rPr lang="en-US" sz="4000" smtClean="0"/>
              <a:t>The pleasures and perils of English</a:t>
            </a:r>
            <a:endParaRPr lang="en-US" smtClean="0"/>
          </a:p>
        </p:txBody>
      </p:sp>
      <p:sp>
        <p:nvSpPr>
          <p:cNvPr id="18435" name="Rectangle 3"/>
          <p:cNvSpPr>
            <a:spLocks noGrp="1" noChangeArrowheads="1"/>
          </p:cNvSpPr>
          <p:nvPr>
            <p:ph type="body" idx="1"/>
          </p:nvPr>
        </p:nvSpPr>
        <p:spPr>
          <a:xfrm>
            <a:off x="0" y="813212"/>
            <a:ext cx="10287000" cy="5791200"/>
          </a:xfrm>
        </p:spPr>
        <p:txBody>
          <a:bodyPr/>
          <a:lstStyle/>
          <a:p>
            <a:pPr eaLnBrk="1" hangingPunct="1">
              <a:lnSpc>
                <a:spcPct val="90000"/>
              </a:lnSpc>
            </a:pPr>
            <a:r>
              <a:rPr lang="en-US" sz="2800" b="1" dirty="0" smtClean="0">
                <a:solidFill>
                  <a:srgbClr val="FFFF00"/>
                </a:solidFill>
              </a:rPr>
              <a:t>Pleasures</a:t>
            </a:r>
            <a:endParaRPr lang="en-US" sz="2800" b="1" dirty="0" smtClean="0"/>
          </a:p>
          <a:p>
            <a:pPr lvl="1" eaLnBrk="1" hangingPunct="1">
              <a:lnSpc>
                <a:spcPct val="90000"/>
              </a:lnSpc>
            </a:pPr>
            <a:r>
              <a:rPr lang="en-US" sz="2400" b="1" dirty="0" smtClean="0"/>
              <a:t>Most widely spoken language; global dominance of media, internet.</a:t>
            </a:r>
          </a:p>
          <a:p>
            <a:pPr lvl="1" eaLnBrk="1" hangingPunct="1">
              <a:lnSpc>
                <a:spcPct val="90000"/>
              </a:lnSpc>
            </a:pPr>
            <a:r>
              <a:rPr lang="en-US" sz="2400" b="1" dirty="0" smtClean="0"/>
              <a:t>No gender, number or case changes; easy formation of plurals.</a:t>
            </a:r>
          </a:p>
          <a:p>
            <a:pPr lvl="1" eaLnBrk="1" hangingPunct="1">
              <a:lnSpc>
                <a:spcPct val="90000"/>
              </a:lnSpc>
            </a:pPr>
            <a:r>
              <a:rPr lang="en-US" sz="2400" b="1" u="sng" dirty="0" smtClean="0"/>
              <a:t>Relatively</a:t>
            </a:r>
            <a:r>
              <a:rPr lang="en-US" sz="2400" b="1" dirty="0" smtClean="0"/>
              <a:t> simple verb forms (most of the time!)</a:t>
            </a:r>
          </a:p>
          <a:p>
            <a:pPr lvl="1" eaLnBrk="1" hangingPunct="1">
              <a:lnSpc>
                <a:spcPct val="90000"/>
              </a:lnSpc>
            </a:pPr>
            <a:r>
              <a:rPr lang="en-US" sz="2400" b="1" dirty="0" smtClean="0"/>
              <a:t>Huge, flexible vocabulary.</a:t>
            </a:r>
          </a:p>
          <a:p>
            <a:pPr eaLnBrk="1" hangingPunct="1">
              <a:lnSpc>
                <a:spcPct val="90000"/>
              </a:lnSpc>
            </a:pPr>
            <a:r>
              <a:rPr lang="en-US" sz="2800" b="1" dirty="0" smtClean="0">
                <a:solidFill>
                  <a:srgbClr val="FFFF00"/>
                </a:solidFill>
              </a:rPr>
              <a:t>Perils</a:t>
            </a:r>
          </a:p>
          <a:p>
            <a:pPr lvl="1" eaLnBrk="1" hangingPunct="1">
              <a:lnSpc>
                <a:spcPct val="90000"/>
              </a:lnSpc>
            </a:pPr>
            <a:r>
              <a:rPr lang="en-US" sz="2400" b="1" dirty="0" smtClean="0"/>
              <a:t>Idiomatic verb and preposition combinations (“put up,” “get down”)</a:t>
            </a:r>
          </a:p>
          <a:p>
            <a:pPr lvl="1" eaLnBrk="1" hangingPunct="1">
              <a:lnSpc>
                <a:spcPct val="90000"/>
              </a:lnSpc>
            </a:pPr>
            <a:r>
              <a:rPr lang="en-US" sz="2400" b="1" dirty="0" smtClean="0"/>
              <a:t>Irregular plurals (</a:t>
            </a:r>
            <a:r>
              <a:rPr lang="en-US" b="1" dirty="0" smtClean="0">
                <a:solidFill>
                  <a:srgbClr val="FFFF00"/>
                </a:solidFill>
              </a:rPr>
              <a:t>ox</a:t>
            </a:r>
            <a:r>
              <a:rPr lang="en-US" b="1" dirty="0" smtClean="0"/>
              <a:t> &amp; </a:t>
            </a:r>
            <a:r>
              <a:rPr lang="en-US" b="1" dirty="0" smtClean="0">
                <a:solidFill>
                  <a:srgbClr val="FFFF00"/>
                </a:solidFill>
              </a:rPr>
              <a:t>oxen</a:t>
            </a:r>
            <a:r>
              <a:rPr lang="en-US" b="1" dirty="0" smtClean="0"/>
              <a:t>; </a:t>
            </a:r>
            <a:r>
              <a:rPr lang="en-US" b="1" dirty="0" smtClean="0">
                <a:solidFill>
                  <a:srgbClr val="FFFF00"/>
                </a:solidFill>
              </a:rPr>
              <a:t>foot </a:t>
            </a:r>
            <a:r>
              <a:rPr lang="en-US" b="1" dirty="0" smtClean="0"/>
              <a:t>&amp; </a:t>
            </a:r>
            <a:r>
              <a:rPr lang="en-US" b="1" dirty="0" smtClean="0">
                <a:solidFill>
                  <a:srgbClr val="FFFF00"/>
                </a:solidFill>
              </a:rPr>
              <a:t>feet</a:t>
            </a:r>
            <a:r>
              <a:rPr lang="en-US" b="1" dirty="0" smtClean="0"/>
              <a:t>, </a:t>
            </a:r>
            <a:r>
              <a:rPr lang="en-US" b="1" dirty="0" smtClean="0">
                <a:solidFill>
                  <a:schemeClr val="folHlink"/>
                </a:solidFill>
              </a:rPr>
              <a:t>sheep</a:t>
            </a:r>
            <a:r>
              <a:rPr lang="en-US" b="1" dirty="0" smtClean="0"/>
              <a:t> &amp; </a:t>
            </a:r>
            <a:r>
              <a:rPr lang="en-US" b="1" dirty="0" smtClean="0">
                <a:solidFill>
                  <a:schemeClr val="folHlink"/>
                </a:solidFill>
              </a:rPr>
              <a:t>sheep</a:t>
            </a:r>
            <a:r>
              <a:rPr lang="en-US" b="1" dirty="0" smtClean="0"/>
              <a:t> etc.)</a:t>
            </a:r>
          </a:p>
          <a:p>
            <a:pPr lvl="1" eaLnBrk="1" hangingPunct="1">
              <a:lnSpc>
                <a:spcPct val="90000"/>
              </a:lnSpc>
            </a:pPr>
            <a:r>
              <a:rPr lang="en-US" sz="2400" b="1" dirty="0" smtClean="0"/>
              <a:t>Spelling (25% irregular, 27 graphemes vs. 40 phonemes)</a:t>
            </a:r>
          </a:p>
          <a:p>
            <a:pPr lvl="1" eaLnBrk="1" hangingPunct="1">
              <a:lnSpc>
                <a:spcPct val="90000"/>
              </a:lnSpc>
            </a:pPr>
            <a:r>
              <a:rPr lang="en-US" sz="2400" b="1" dirty="0" smtClean="0"/>
              <a:t>Bizarre written forms:</a:t>
            </a:r>
          </a:p>
          <a:p>
            <a:pPr lvl="2" eaLnBrk="1" hangingPunct="1">
              <a:lnSpc>
                <a:spcPct val="90000"/>
              </a:lnSpc>
            </a:pPr>
            <a:r>
              <a:rPr lang="en-US" b="1" dirty="0" smtClean="0">
                <a:solidFill>
                  <a:srgbClr val="FFFF00"/>
                </a:solidFill>
              </a:rPr>
              <a:t>“Though the rough cough and hiccough plough me through, I ought to cross the lough.”</a:t>
            </a:r>
          </a:p>
          <a:p>
            <a:pPr lvl="1" eaLnBrk="1" hangingPunct="1">
              <a:lnSpc>
                <a:spcPct val="90000"/>
              </a:lnSpc>
            </a:pPr>
            <a:r>
              <a:rPr lang="en-US" sz="2400" b="1" dirty="0" smtClean="0"/>
              <a:t>No rules for pronunciation and stress; many homonyms</a:t>
            </a:r>
          </a:p>
          <a:p>
            <a:pPr lvl="2" eaLnBrk="1" hangingPunct="1">
              <a:lnSpc>
                <a:spcPct val="90000"/>
              </a:lnSpc>
            </a:pPr>
            <a:r>
              <a:rPr lang="en-US" b="1" dirty="0" smtClean="0">
                <a:solidFill>
                  <a:srgbClr val="FFFF00"/>
                </a:solidFill>
              </a:rPr>
              <a:t>Polish</a:t>
            </a:r>
            <a:r>
              <a:rPr lang="en-US" b="1" dirty="0" smtClean="0"/>
              <a:t> vs. </a:t>
            </a:r>
            <a:r>
              <a:rPr lang="en-US" b="1" dirty="0" smtClean="0">
                <a:solidFill>
                  <a:srgbClr val="FFFF00"/>
                </a:solidFill>
              </a:rPr>
              <a:t>polish</a:t>
            </a:r>
            <a:r>
              <a:rPr lang="en-US" b="1" dirty="0" smtClean="0"/>
              <a:t>; </a:t>
            </a:r>
            <a:r>
              <a:rPr lang="en-US" b="1" dirty="0" smtClean="0">
                <a:solidFill>
                  <a:srgbClr val="FFFF00"/>
                </a:solidFill>
              </a:rPr>
              <a:t>dove</a:t>
            </a:r>
            <a:r>
              <a:rPr lang="en-US" b="1" dirty="0" smtClean="0"/>
              <a:t> vs. </a:t>
            </a:r>
            <a:r>
              <a:rPr lang="en-US" b="1" dirty="0" smtClean="0">
                <a:solidFill>
                  <a:srgbClr val="FFFF00"/>
                </a:solidFill>
              </a:rPr>
              <a:t>dove</a:t>
            </a:r>
            <a:r>
              <a:rPr lang="en-US" b="1" dirty="0" smtClean="0"/>
              <a:t>; </a:t>
            </a:r>
            <a:r>
              <a:rPr lang="en-US" b="1" dirty="0" smtClean="0">
                <a:solidFill>
                  <a:srgbClr val="FFFF00"/>
                </a:solidFill>
              </a:rPr>
              <a:t>to, too, two</a:t>
            </a:r>
            <a:r>
              <a:rPr lang="en-US" b="1" dirty="0" smtClean="0"/>
              <a:t>; </a:t>
            </a:r>
            <a:r>
              <a:rPr lang="en-US" b="1" dirty="0" smtClean="0">
                <a:solidFill>
                  <a:srgbClr val="FFFF00"/>
                </a:solidFill>
              </a:rPr>
              <a:t>there, their, they’re</a:t>
            </a:r>
            <a:endParaRPr lang="en-US" sz="1800"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8435">
                                            <p:txEl>
                                              <p:pRg st="1" end="1"/>
                                            </p:txEl>
                                          </p:spTgt>
                                        </p:tgtEl>
                                        <p:attrNameLst>
                                          <p:attrName>style.visibility</p:attrName>
                                        </p:attrNameLst>
                                      </p:cBhvr>
                                      <p:to>
                                        <p:strVal val="visible"/>
                                      </p:to>
                                    </p:set>
                                    <p:anim calcmode="lin" valueType="num">
                                      <p:cBhvr additive="base">
                                        <p:cTn id="7" dur="500" fill="hold"/>
                                        <p:tgtEl>
                                          <p:spTgt spid="1843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435">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435">
                                            <p:txEl>
                                              <p:pRg st="2" end="2"/>
                                            </p:txEl>
                                          </p:spTgt>
                                        </p:tgtEl>
                                        <p:attrNameLst>
                                          <p:attrName>style.visibility</p:attrName>
                                        </p:attrNameLst>
                                      </p:cBhvr>
                                      <p:to>
                                        <p:strVal val="visible"/>
                                      </p:to>
                                    </p:set>
                                    <p:anim calcmode="lin" valueType="num">
                                      <p:cBhvr additive="base">
                                        <p:cTn id="11" dur="500" fill="hold"/>
                                        <p:tgtEl>
                                          <p:spTgt spid="18435">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435">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435">
                                            <p:txEl>
                                              <p:pRg st="3" end="3"/>
                                            </p:txEl>
                                          </p:spTgt>
                                        </p:tgtEl>
                                        <p:attrNameLst>
                                          <p:attrName>style.visibility</p:attrName>
                                        </p:attrNameLst>
                                      </p:cBhvr>
                                      <p:to>
                                        <p:strVal val="visible"/>
                                      </p:to>
                                    </p:set>
                                    <p:anim calcmode="lin" valueType="num">
                                      <p:cBhvr additive="base">
                                        <p:cTn id="15" dur="500" fill="hold"/>
                                        <p:tgtEl>
                                          <p:spTgt spid="18435">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8435">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435">
                                            <p:txEl>
                                              <p:pRg st="4" end="4"/>
                                            </p:txEl>
                                          </p:spTgt>
                                        </p:tgtEl>
                                        <p:attrNameLst>
                                          <p:attrName>style.visibility</p:attrName>
                                        </p:attrNameLst>
                                      </p:cBhvr>
                                      <p:to>
                                        <p:strVal val="visible"/>
                                      </p:to>
                                    </p:set>
                                    <p:anim calcmode="lin" valueType="num">
                                      <p:cBhvr additive="base">
                                        <p:cTn id="19" dur="500" fill="hold"/>
                                        <p:tgtEl>
                                          <p:spTgt spid="1843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43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8435">
                                            <p:txEl>
                                              <p:pRg st="5" end="5"/>
                                            </p:txEl>
                                          </p:spTgt>
                                        </p:tgtEl>
                                        <p:attrNameLst>
                                          <p:attrName>style.visibility</p:attrName>
                                        </p:attrNameLst>
                                      </p:cBhvr>
                                      <p:to>
                                        <p:strVal val="visible"/>
                                      </p:to>
                                    </p:set>
                                    <p:anim calcmode="lin" valueType="num">
                                      <p:cBhvr additive="base">
                                        <p:cTn id="25" dur="500" fill="hold"/>
                                        <p:tgtEl>
                                          <p:spTgt spid="18435">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43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8435">
                                            <p:txEl>
                                              <p:pRg st="6" end="6"/>
                                            </p:txEl>
                                          </p:spTgt>
                                        </p:tgtEl>
                                        <p:attrNameLst>
                                          <p:attrName>style.visibility</p:attrName>
                                        </p:attrNameLst>
                                      </p:cBhvr>
                                      <p:to>
                                        <p:strVal val="visible"/>
                                      </p:to>
                                    </p:set>
                                    <p:anim calcmode="lin" valueType="num">
                                      <p:cBhvr additive="base">
                                        <p:cTn id="31" dur="500" fill="hold"/>
                                        <p:tgtEl>
                                          <p:spTgt spid="18435">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8435">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8435">
                                            <p:txEl>
                                              <p:pRg st="7" end="7"/>
                                            </p:txEl>
                                          </p:spTgt>
                                        </p:tgtEl>
                                        <p:attrNameLst>
                                          <p:attrName>style.visibility</p:attrName>
                                        </p:attrNameLst>
                                      </p:cBhvr>
                                      <p:to>
                                        <p:strVal val="visible"/>
                                      </p:to>
                                    </p:set>
                                    <p:anim calcmode="lin" valueType="num">
                                      <p:cBhvr additive="base">
                                        <p:cTn id="35" dur="500" fill="hold"/>
                                        <p:tgtEl>
                                          <p:spTgt spid="18435">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8435">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8435">
                                            <p:txEl>
                                              <p:pRg st="8" end="8"/>
                                            </p:txEl>
                                          </p:spTgt>
                                        </p:tgtEl>
                                        <p:attrNameLst>
                                          <p:attrName>style.visibility</p:attrName>
                                        </p:attrNameLst>
                                      </p:cBhvr>
                                      <p:to>
                                        <p:strVal val="visible"/>
                                      </p:to>
                                    </p:set>
                                    <p:anim calcmode="lin" valueType="num">
                                      <p:cBhvr additive="base">
                                        <p:cTn id="39" dur="500" fill="hold"/>
                                        <p:tgtEl>
                                          <p:spTgt spid="18435">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8435">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8435">
                                            <p:txEl>
                                              <p:pRg st="9" end="9"/>
                                            </p:txEl>
                                          </p:spTgt>
                                        </p:tgtEl>
                                        <p:attrNameLst>
                                          <p:attrName>style.visibility</p:attrName>
                                        </p:attrNameLst>
                                      </p:cBhvr>
                                      <p:to>
                                        <p:strVal val="visible"/>
                                      </p:to>
                                    </p:set>
                                    <p:anim calcmode="lin" valueType="num">
                                      <p:cBhvr additive="base">
                                        <p:cTn id="43" dur="500" fill="hold"/>
                                        <p:tgtEl>
                                          <p:spTgt spid="18435">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435">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8435">
                                            <p:txEl>
                                              <p:pRg st="10" end="10"/>
                                            </p:txEl>
                                          </p:spTgt>
                                        </p:tgtEl>
                                        <p:attrNameLst>
                                          <p:attrName>style.visibility</p:attrName>
                                        </p:attrNameLst>
                                      </p:cBhvr>
                                      <p:to>
                                        <p:strVal val="visible"/>
                                      </p:to>
                                    </p:set>
                                    <p:anim calcmode="lin" valueType="num">
                                      <p:cBhvr additive="base">
                                        <p:cTn id="47" dur="500" fill="hold"/>
                                        <p:tgtEl>
                                          <p:spTgt spid="18435">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8435">
                                            <p:txEl>
                                              <p:pRg st="10" end="10"/>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8435">
                                            <p:txEl>
                                              <p:pRg st="11" end="11"/>
                                            </p:txEl>
                                          </p:spTgt>
                                        </p:tgtEl>
                                        <p:attrNameLst>
                                          <p:attrName>style.visibility</p:attrName>
                                        </p:attrNameLst>
                                      </p:cBhvr>
                                      <p:to>
                                        <p:strVal val="visible"/>
                                      </p:to>
                                    </p:set>
                                    <p:anim calcmode="lin" valueType="num">
                                      <p:cBhvr additive="base">
                                        <p:cTn id="51" dur="500" fill="hold"/>
                                        <p:tgtEl>
                                          <p:spTgt spid="18435">
                                            <p:txEl>
                                              <p:pRg st="11" end="1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8435">
                                            <p:txEl>
                                              <p:pRg st="11" end="11"/>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8435">
                                            <p:txEl>
                                              <p:pRg st="12" end="12"/>
                                            </p:txEl>
                                          </p:spTgt>
                                        </p:tgtEl>
                                        <p:attrNameLst>
                                          <p:attrName>style.visibility</p:attrName>
                                        </p:attrNameLst>
                                      </p:cBhvr>
                                      <p:to>
                                        <p:strVal val="visible"/>
                                      </p:to>
                                    </p:set>
                                    <p:anim calcmode="lin" valueType="num">
                                      <p:cBhvr additive="base">
                                        <p:cTn id="55" dur="500" fill="hold"/>
                                        <p:tgtEl>
                                          <p:spTgt spid="18435">
                                            <p:txEl>
                                              <p:pRg st="12" end="1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8435">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pPr eaLnBrk="1" hangingPunct="1"/>
            <a:r>
              <a:rPr lang="en-US" smtClean="0"/>
              <a:t>Silly English</a:t>
            </a:r>
          </a:p>
        </p:txBody>
      </p:sp>
      <p:sp>
        <p:nvSpPr>
          <p:cNvPr id="3" name="Content Placeholder 2"/>
          <p:cNvSpPr>
            <a:spLocks noGrp="1"/>
          </p:cNvSpPr>
          <p:nvPr>
            <p:ph idx="1"/>
          </p:nvPr>
        </p:nvSpPr>
        <p:spPr>
          <a:xfrm>
            <a:off x="771525" y="1298575"/>
            <a:ext cx="8743950" cy="5383213"/>
          </a:xfrm>
        </p:spPr>
        <p:txBody>
          <a:bodyPr>
            <a:normAutofit fontScale="85000" lnSpcReduction="20000"/>
          </a:bodyPr>
          <a:lstStyle/>
          <a:p>
            <a:pPr eaLnBrk="1" hangingPunct="1">
              <a:defRPr/>
            </a:pPr>
            <a:r>
              <a:rPr lang="en-US" b="1" dirty="0" smtClean="0"/>
              <a:t>The bandage was </a:t>
            </a:r>
            <a:r>
              <a:rPr lang="en-US" b="1" dirty="0" smtClean="0">
                <a:solidFill>
                  <a:srgbClr val="FFFF00"/>
                </a:solidFill>
              </a:rPr>
              <a:t>wound</a:t>
            </a:r>
            <a:r>
              <a:rPr lang="en-US" b="1" dirty="0" smtClean="0"/>
              <a:t> around the </a:t>
            </a:r>
            <a:r>
              <a:rPr lang="en-US" b="1" dirty="0" smtClean="0">
                <a:solidFill>
                  <a:srgbClr val="FFFF00"/>
                </a:solidFill>
              </a:rPr>
              <a:t>wound</a:t>
            </a:r>
            <a:r>
              <a:rPr lang="en-US" b="1" dirty="0" smtClean="0"/>
              <a:t>.</a:t>
            </a:r>
          </a:p>
          <a:p>
            <a:pPr eaLnBrk="1" hangingPunct="1">
              <a:defRPr/>
            </a:pPr>
            <a:r>
              <a:rPr lang="en-US" b="1" dirty="0" smtClean="0"/>
              <a:t>The farm was used to </a:t>
            </a:r>
            <a:r>
              <a:rPr lang="en-US" b="1" dirty="0" smtClean="0">
                <a:solidFill>
                  <a:srgbClr val="FFFF00"/>
                </a:solidFill>
              </a:rPr>
              <a:t>produce</a:t>
            </a:r>
            <a:r>
              <a:rPr lang="en-US" b="1" dirty="0" smtClean="0"/>
              <a:t> </a:t>
            </a:r>
            <a:r>
              <a:rPr lang="en-US" b="1" dirty="0" err="1" smtClean="0">
                <a:solidFill>
                  <a:srgbClr val="FFFF00"/>
                </a:solidFill>
              </a:rPr>
              <a:t>produce</a:t>
            </a:r>
            <a:r>
              <a:rPr lang="en-US" b="1" dirty="0" smtClean="0"/>
              <a:t>.</a:t>
            </a:r>
          </a:p>
          <a:p>
            <a:pPr eaLnBrk="1" hangingPunct="1">
              <a:defRPr/>
            </a:pPr>
            <a:r>
              <a:rPr lang="en-US" b="1" dirty="0" smtClean="0"/>
              <a:t>The landfill was so full it had to </a:t>
            </a:r>
            <a:r>
              <a:rPr lang="en-US" b="1" dirty="0" smtClean="0">
                <a:solidFill>
                  <a:srgbClr val="FFFF00"/>
                </a:solidFill>
              </a:rPr>
              <a:t>refuse</a:t>
            </a:r>
            <a:r>
              <a:rPr lang="en-US" b="1" dirty="0" smtClean="0"/>
              <a:t> more </a:t>
            </a:r>
            <a:r>
              <a:rPr lang="en-US" b="1" dirty="0" smtClean="0">
                <a:solidFill>
                  <a:srgbClr val="FFFF00"/>
                </a:solidFill>
              </a:rPr>
              <a:t>refuse</a:t>
            </a:r>
            <a:r>
              <a:rPr lang="en-US" b="1" dirty="0" smtClean="0"/>
              <a:t>.</a:t>
            </a:r>
          </a:p>
          <a:p>
            <a:pPr eaLnBrk="1" hangingPunct="1">
              <a:defRPr/>
            </a:pPr>
            <a:r>
              <a:rPr lang="en-US" b="1" dirty="0" smtClean="0"/>
              <a:t>He could </a:t>
            </a:r>
            <a:r>
              <a:rPr lang="en-US" b="1" dirty="0" smtClean="0">
                <a:solidFill>
                  <a:srgbClr val="FFFF00"/>
                </a:solidFill>
              </a:rPr>
              <a:t>lead</a:t>
            </a:r>
            <a:r>
              <a:rPr lang="en-US" b="1" dirty="0" smtClean="0"/>
              <a:t> if he'd get the </a:t>
            </a:r>
            <a:r>
              <a:rPr lang="en-US" b="1" dirty="0" smtClean="0">
                <a:solidFill>
                  <a:srgbClr val="FFFF00"/>
                </a:solidFill>
              </a:rPr>
              <a:t>lead</a:t>
            </a:r>
            <a:r>
              <a:rPr lang="en-US" b="1" dirty="0" smtClean="0"/>
              <a:t> out.</a:t>
            </a:r>
          </a:p>
          <a:p>
            <a:pPr eaLnBrk="1" hangingPunct="1">
              <a:defRPr/>
            </a:pPr>
            <a:r>
              <a:rPr lang="en-US" b="1" dirty="0" smtClean="0"/>
              <a:t>The soldier decided to </a:t>
            </a:r>
            <a:r>
              <a:rPr lang="en-US" b="1" dirty="0" smtClean="0">
                <a:solidFill>
                  <a:srgbClr val="FFFF00"/>
                </a:solidFill>
              </a:rPr>
              <a:t>desert</a:t>
            </a:r>
            <a:r>
              <a:rPr lang="en-US" b="1" dirty="0" smtClean="0"/>
              <a:t> his </a:t>
            </a:r>
            <a:r>
              <a:rPr lang="en-US" b="1" dirty="0" smtClean="0">
                <a:solidFill>
                  <a:srgbClr val="FFFF00"/>
                </a:solidFill>
              </a:rPr>
              <a:t>dessert</a:t>
            </a:r>
            <a:r>
              <a:rPr lang="en-US" b="1" dirty="0" smtClean="0"/>
              <a:t> in the </a:t>
            </a:r>
            <a:r>
              <a:rPr lang="en-US" b="1" dirty="0" smtClean="0">
                <a:solidFill>
                  <a:srgbClr val="FFFF00"/>
                </a:solidFill>
              </a:rPr>
              <a:t>desert</a:t>
            </a:r>
            <a:r>
              <a:rPr lang="en-US" b="1" dirty="0" smtClean="0"/>
              <a:t>.</a:t>
            </a:r>
          </a:p>
          <a:p>
            <a:pPr eaLnBrk="1" hangingPunct="1">
              <a:defRPr/>
            </a:pPr>
            <a:r>
              <a:rPr lang="en-US" b="1" dirty="0" smtClean="0"/>
              <a:t>Since there's no time like the </a:t>
            </a:r>
            <a:r>
              <a:rPr lang="en-US" b="1" dirty="0" smtClean="0">
                <a:solidFill>
                  <a:srgbClr val="FFFF00"/>
                </a:solidFill>
              </a:rPr>
              <a:t>present</a:t>
            </a:r>
            <a:r>
              <a:rPr lang="en-US" b="1" dirty="0" smtClean="0"/>
              <a:t>, he decided to </a:t>
            </a:r>
            <a:r>
              <a:rPr lang="en-US" b="1" dirty="0" smtClean="0">
                <a:solidFill>
                  <a:srgbClr val="FFFF00"/>
                </a:solidFill>
              </a:rPr>
              <a:t>present</a:t>
            </a:r>
            <a:r>
              <a:rPr lang="en-US" b="1" dirty="0" smtClean="0"/>
              <a:t> the </a:t>
            </a:r>
            <a:r>
              <a:rPr lang="en-US" b="1" dirty="0" smtClean="0">
                <a:solidFill>
                  <a:srgbClr val="FFFF00"/>
                </a:solidFill>
              </a:rPr>
              <a:t>present</a:t>
            </a:r>
            <a:r>
              <a:rPr lang="en-US" b="1" dirty="0" smtClean="0"/>
              <a:t>.</a:t>
            </a:r>
          </a:p>
          <a:p>
            <a:pPr eaLnBrk="1" hangingPunct="1">
              <a:defRPr/>
            </a:pPr>
            <a:r>
              <a:rPr lang="en-US" b="1" dirty="0" smtClean="0"/>
              <a:t>I did not </a:t>
            </a:r>
            <a:r>
              <a:rPr lang="en-US" b="1" dirty="0" smtClean="0">
                <a:solidFill>
                  <a:srgbClr val="FFFF00"/>
                </a:solidFill>
              </a:rPr>
              <a:t>object</a:t>
            </a:r>
            <a:r>
              <a:rPr lang="en-US" b="1" dirty="0" smtClean="0"/>
              <a:t> to the </a:t>
            </a:r>
            <a:r>
              <a:rPr lang="en-US" b="1" dirty="0" smtClean="0">
                <a:solidFill>
                  <a:srgbClr val="FFFF00"/>
                </a:solidFill>
              </a:rPr>
              <a:t>object</a:t>
            </a:r>
            <a:r>
              <a:rPr lang="en-US" b="1" dirty="0" smtClean="0"/>
              <a:t>.</a:t>
            </a:r>
          </a:p>
          <a:p>
            <a:pPr eaLnBrk="1" hangingPunct="1">
              <a:defRPr/>
            </a:pPr>
            <a:r>
              <a:rPr lang="en-US" b="1" dirty="0" smtClean="0"/>
              <a:t>The insurance was </a:t>
            </a:r>
            <a:r>
              <a:rPr lang="en-US" b="1" dirty="0" smtClean="0">
                <a:solidFill>
                  <a:srgbClr val="FFFF00"/>
                </a:solidFill>
              </a:rPr>
              <a:t>invalid</a:t>
            </a:r>
            <a:r>
              <a:rPr lang="en-US" b="1" dirty="0" smtClean="0"/>
              <a:t> for the </a:t>
            </a:r>
            <a:r>
              <a:rPr lang="en-US" b="1" dirty="0" smtClean="0">
                <a:solidFill>
                  <a:srgbClr val="FFFF00"/>
                </a:solidFill>
              </a:rPr>
              <a:t>invalid</a:t>
            </a:r>
            <a:r>
              <a:rPr lang="en-US" b="1" dirty="0" smtClean="0"/>
              <a:t>.</a:t>
            </a:r>
          </a:p>
          <a:p>
            <a:pPr eaLnBrk="1" hangingPunct="1">
              <a:defRPr/>
            </a:pPr>
            <a:r>
              <a:rPr lang="en-US" b="1" dirty="0" smtClean="0"/>
              <a:t>They were too </a:t>
            </a:r>
            <a:r>
              <a:rPr lang="en-US" b="1" dirty="0" smtClean="0">
                <a:solidFill>
                  <a:srgbClr val="FFFF00"/>
                </a:solidFill>
              </a:rPr>
              <a:t>close</a:t>
            </a:r>
            <a:r>
              <a:rPr lang="en-US" b="1" dirty="0" smtClean="0"/>
              <a:t> to the door to </a:t>
            </a:r>
            <a:r>
              <a:rPr lang="en-US" b="1" dirty="0" smtClean="0">
                <a:solidFill>
                  <a:srgbClr val="FFFF00"/>
                </a:solidFill>
              </a:rPr>
              <a:t>close</a:t>
            </a:r>
            <a:r>
              <a:rPr lang="en-US" b="1" dirty="0" smtClean="0"/>
              <a:t> it.</a:t>
            </a:r>
          </a:p>
          <a:p>
            <a:pPr eaLnBrk="1" hangingPunct="1">
              <a:defRPr/>
            </a:pPr>
            <a:r>
              <a:rPr lang="en-US" b="1" dirty="0" smtClean="0"/>
              <a:t>In the fable, the cow taught the </a:t>
            </a:r>
            <a:r>
              <a:rPr lang="en-US" b="1" dirty="0" smtClean="0">
                <a:solidFill>
                  <a:srgbClr val="FFFF00"/>
                </a:solidFill>
              </a:rPr>
              <a:t>sow</a:t>
            </a:r>
            <a:r>
              <a:rPr lang="en-US" b="1" dirty="0" smtClean="0"/>
              <a:t> to </a:t>
            </a:r>
            <a:r>
              <a:rPr lang="en-US" b="1" dirty="0" smtClean="0">
                <a:solidFill>
                  <a:srgbClr val="FFFF00"/>
                </a:solidFill>
              </a:rPr>
              <a:t>sow</a:t>
            </a:r>
            <a:r>
              <a:rPr lang="en-US" b="1" dirty="0" smtClean="0"/>
              <a:t>.</a:t>
            </a:r>
          </a:p>
          <a:p>
            <a:pPr eaLnBrk="1" hangingPunct="1">
              <a:defRPr/>
            </a:pPr>
            <a:r>
              <a:rPr lang="en-US" b="1" dirty="0" smtClean="0"/>
              <a:t>I saw the </a:t>
            </a:r>
            <a:r>
              <a:rPr lang="en-US" b="1" dirty="0" smtClean="0">
                <a:solidFill>
                  <a:srgbClr val="FFFF00"/>
                </a:solidFill>
              </a:rPr>
              <a:t>tear</a:t>
            </a:r>
            <a:r>
              <a:rPr lang="en-US" b="1" dirty="0" smtClean="0"/>
              <a:t> in the painting, and I shed a </a:t>
            </a:r>
            <a:r>
              <a:rPr lang="en-US" b="1" dirty="0" smtClean="0">
                <a:solidFill>
                  <a:srgbClr val="FFFF00"/>
                </a:solidFill>
              </a:rPr>
              <a:t>tear</a:t>
            </a:r>
            <a:r>
              <a:rPr lang="en-US" b="1" dirty="0" smtClean="0"/>
              <a:t>.</a:t>
            </a:r>
          </a:p>
          <a:p>
            <a:pPr eaLnBrk="1" hangingPunct="1">
              <a:defRPr/>
            </a:pPr>
            <a:r>
              <a:rPr lang="en-US" b="1" dirty="0" smtClean="0"/>
              <a:t>I had to </a:t>
            </a:r>
            <a:r>
              <a:rPr lang="en-US" b="1" dirty="0" smtClean="0">
                <a:solidFill>
                  <a:srgbClr val="FFFF00"/>
                </a:solidFill>
              </a:rPr>
              <a:t>subject</a:t>
            </a:r>
            <a:r>
              <a:rPr lang="en-US" b="1" dirty="0" smtClean="0"/>
              <a:t> the </a:t>
            </a:r>
            <a:r>
              <a:rPr lang="en-US" b="1" dirty="0" smtClean="0">
                <a:solidFill>
                  <a:srgbClr val="FFFF00"/>
                </a:solidFill>
              </a:rPr>
              <a:t>subject</a:t>
            </a:r>
            <a:r>
              <a:rPr lang="en-US" b="1" dirty="0" smtClean="0"/>
              <a:t> to tests.</a:t>
            </a:r>
          </a:p>
        </p:txBody>
      </p:sp>
      <p:sp>
        <p:nvSpPr>
          <p:cNvPr id="37892" name="Slide Number Placeholder 3"/>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6547A74D-5EA8-4867-AF3A-69E498AFDC1E}" type="slidenum">
              <a:rPr lang="en-US" sz="1400" smtClean="0"/>
              <a:pPr eaLnBrk="1" hangingPunct="1"/>
              <a:t>23</a:t>
            </a:fld>
            <a:endParaRPr lang="en-US" sz="1400"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5"/>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E9D8DDFF-BD73-4BF9-BAF7-E65979DD39E2}" type="slidenum">
              <a:rPr lang="en-US" sz="1400" smtClean="0"/>
              <a:pPr eaLnBrk="1" hangingPunct="1"/>
              <a:t>24</a:t>
            </a:fld>
            <a:endParaRPr lang="en-US" sz="1400" smtClean="0"/>
          </a:p>
        </p:txBody>
      </p:sp>
      <p:sp>
        <p:nvSpPr>
          <p:cNvPr id="38915" name="Rectangle 2"/>
          <p:cNvSpPr>
            <a:spLocks noGrp="1" noChangeArrowheads="1"/>
          </p:cNvSpPr>
          <p:nvPr>
            <p:ph type="title"/>
          </p:nvPr>
        </p:nvSpPr>
        <p:spPr/>
        <p:txBody>
          <a:bodyPr/>
          <a:lstStyle/>
          <a:p>
            <a:pPr eaLnBrk="1" hangingPunct="1"/>
            <a:r>
              <a:rPr lang="en-US" smtClean="0"/>
              <a:t>Improving written English?</a:t>
            </a:r>
          </a:p>
        </p:txBody>
      </p:sp>
      <p:pic>
        <p:nvPicPr>
          <p:cNvPr id="3891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1752600"/>
            <a:ext cx="5848350" cy="4248150"/>
          </a:xfrm>
          <a:prstGeom prst="rect">
            <a:avLst/>
          </a:prstGeom>
          <a:noFill/>
          <a:ln w="28575" cap="sq">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7" name="Rectangle 8"/>
          <p:cNvSpPr>
            <a:spLocks noChangeArrowheads="1"/>
          </p:cNvSpPr>
          <p:nvPr/>
        </p:nvSpPr>
        <p:spPr bwMode="auto">
          <a:xfrm>
            <a:off x="6134100" y="1447800"/>
            <a:ext cx="4114800" cy="48768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90000"/>
              </a:lnSpc>
              <a:spcBef>
                <a:spcPct val="20000"/>
              </a:spcBef>
              <a:buFontTx/>
              <a:buChar char="•"/>
            </a:pPr>
            <a:r>
              <a:rPr lang="en-US" sz="2400" b="1"/>
              <a:t>Other proposed systems:</a:t>
            </a:r>
          </a:p>
          <a:p>
            <a:pPr marL="742950" lvl="1" indent="-285750">
              <a:lnSpc>
                <a:spcPct val="90000"/>
              </a:lnSpc>
              <a:spcBef>
                <a:spcPct val="20000"/>
              </a:spcBef>
              <a:buFontTx/>
              <a:buChar char="–"/>
            </a:pPr>
            <a:r>
              <a:rPr lang="en-US" sz="2000"/>
              <a:t>Cut Spelng, New Follick, Checked Clipped Spelling, Sound Spell, Spell Right, NuSpel, EnglSpel, Alt Spell, Inglish, AnJel</a:t>
            </a:r>
          </a:p>
          <a:p>
            <a:pPr marL="342900" indent="-342900">
              <a:lnSpc>
                <a:spcPct val="90000"/>
              </a:lnSpc>
              <a:spcBef>
                <a:spcPct val="20000"/>
              </a:spcBef>
              <a:buFontTx/>
              <a:buChar char="•"/>
            </a:pPr>
            <a:r>
              <a:rPr lang="en-US" sz="2400" b="1"/>
              <a:t>And if these look funny – remember, American spelling was “simplified” over a hundred years ago!</a:t>
            </a:r>
          </a:p>
          <a:p>
            <a:pPr marL="742950" lvl="1" indent="-285750">
              <a:lnSpc>
                <a:spcPct val="90000"/>
              </a:lnSpc>
              <a:spcBef>
                <a:spcPct val="20000"/>
              </a:spcBef>
              <a:buFontTx/>
              <a:buChar char="–"/>
            </a:pPr>
            <a:r>
              <a:rPr lang="en-US" sz="2000"/>
              <a:t>“tire” vs. “tyre”</a:t>
            </a:r>
          </a:p>
          <a:p>
            <a:pPr marL="742950" lvl="1" indent="-285750">
              <a:lnSpc>
                <a:spcPct val="90000"/>
              </a:lnSpc>
              <a:spcBef>
                <a:spcPct val="20000"/>
              </a:spcBef>
              <a:buFontTx/>
              <a:buChar char="–"/>
            </a:pPr>
            <a:r>
              <a:rPr lang="en-US" sz="2000"/>
              <a:t>“jail” vs “gaol”</a:t>
            </a:r>
          </a:p>
          <a:p>
            <a:pPr marL="742950" lvl="1" indent="-285750">
              <a:lnSpc>
                <a:spcPct val="90000"/>
              </a:lnSpc>
              <a:spcBef>
                <a:spcPct val="20000"/>
              </a:spcBef>
              <a:buFontTx/>
              <a:buChar char="–"/>
            </a:pPr>
            <a:r>
              <a:rPr lang="en-US" sz="2000"/>
              <a:t>“curb” vs. “kerb”</a:t>
            </a:r>
          </a:p>
          <a:p>
            <a:pPr marL="742950" lvl="1" indent="-285750">
              <a:lnSpc>
                <a:spcPct val="90000"/>
              </a:lnSpc>
              <a:spcBef>
                <a:spcPct val="20000"/>
              </a:spcBef>
              <a:buFontTx/>
              <a:buChar char="–"/>
            </a:pPr>
            <a:r>
              <a:rPr lang="en-US" sz="2000"/>
              <a:t>“program” vs. “programme”</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5"/>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968F8C54-B5C1-4D54-8012-1F3F20A72943}" type="slidenum">
              <a:rPr lang="en-US" sz="1400" smtClean="0"/>
              <a:pPr eaLnBrk="1" hangingPunct="1"/>
              <a:t>25</a:t>
            </a:fld>
            <a:endParaRPr lang="en-US" sz="1400" smtClean="0"/>
          </a:p>
        </p:txBody>
      </p:sp>
      <p:sp>
        <p:nvSpPr>
          <p:cNvPr id="39939" name="Rectangle 2"/>
          <p:cNvSpPr>
            <a:spLocks noGrp="1" noChangeArrowheads="1"/>
          </p:cNvSpPr>
          <p:nvPr>
            <p:ph type="title"/>
          </p:nvPr>
        </p:nvSpPr>
        <p:spPr>
          <a:xfrm>
            <a:off x="762000" y="304800"/>
            <a:ext cx="8743950" cy="914400"/>
          </a:xfrm>
        </p:spPr>
        <p:txBody>
          <a:bodyPr/>
          <a:lstStyle/>
          <a:p>
            <a:pPr eaLnBrk="1" hangingPunct="1"/>
            <a:r>
              <a:rPr lang="en-US" smtClean="0"/>
              <a:t>Languages, dialects, accents</a:t>
            </a:r>
          </a:p>
        </p:txBody>
      </p:sp>
      <p:sp>
        <p:nvSpPr>
          <p:cNvPr id="39940" name="Rectangle 3"/>
          <p:cNvSpPr>
            <a:spLocks noGrp="1" noChangeArrowheads="1"/>
          </p:cNvSpPr>
          <p:nvPr>
            <p:ph type="body" idx="1"/>
          </p:nvPr>
        </p:nvSpPr>
        <p:spPr>
          <a:xfrm>
            <a:off x="304800" y="1371600"/>
            <a:ext cx="9601200" cy="5334000"/>
          </a:xfrm>
        </p:spPr>
        <p:txBody>
          <a:bodyPr/>
          <a:lstStyle/>
          <a:p>
            <a:pPr eaLnBrk="1" hangingPunct="1">
              <a:lnSpc>
                <a:spcPct val="90000"/>
              </a:lnSpc>
            </a:pPr>
            <a:r>
              <a:rPr lang="en-US" sz="3600" dirty="0" smtClean="0">
                <a:solidFill>
                  <a:srgbClr val="FFFF00"/>
                </a:solidFill>
              </a:rPr>
              <a:t>Standard Language</a:t>
            </a:r>
            <a:r>
              <a:rPr lang="en-US" sz="3600" dirty="0" smtClean="0"/>
              <a:t>: Accepted norms of syntax, vocabulary and pronunciation.</a:t>
            </a:r>
          </a:p>
          <a:p>
            <a:pPr eaLnBrk="1" hangingPunct="1">
              <a:lnSpc>
                <a:spcPct val="90000"/>
              </a:lnSpc>
            </a:pPr>
            <a:r>
              <a:rPr lang="en-US" sz="3600" dirty="0" smtClean="0">
                <a:solidFill>
                  <a:srgbClr val="FFFF00"/>
                </a:solidFill>
              </a:rPr>
              <a:t>Dialect</a:t>
            </a:r>
            <a:r>
              <a:rPr lang="en-US" sz="3600" dirty="0" smtClean="0"/>
              <a:t>: A recognizable speech variant.</a:t>
            </a:r>
          </a:p>
          <a:p>
            <a:pPr eaLnBrk="1" hangingPunct="1">
              <a:lnSpc>
                <a:spcPct val="90000"/>
              </a:lnSpc>
            </a:pPr>
            <a:r>
              <a:rPr lang="en-US" sz="3600" dirty="0" smtClean="0">
                <a:solidFill>
                  <a:srgbClr val="FFFF00"/>
                </a:solidFill>
              </a:rPr>
              <a:t>Accent</a:t>
            </a:r>
            <a:r>
              <a:rPr lang="en-US" sz="3600" dirty="0" smtClean="0"/>
              <a:t>: A distinctive way of speaking typical of a group or a region.  Accents can be distinctive in terms of:</a:t>
            </a:r>
          </a:p>
          <a:p>
            <a:pPr lvl="2" eaLnBrk="1" hangingPunct="1">
              <a:lnSpc>
                <a:spcPct val="90000"/>
              </a:lnSpc>
            </a:pPr>
            <a:r>
              <a:rPr lang="en-US" sz="2800" dirty="0" smtClean="0"/>
              <a:t>Pronunciation</a:t>
            </a:r>
          </a:p>
          <a:p>
            <a:pPr lvl="2" eaLnBrk="1" hangingPunct="1">
              <a:lnSpc>
                <a:spcPct val="90000"/>
              </a:lnSpc>
            </a:pPr>
            <a:r>
              <a:rPr lang="en-US" sz="2800" dirty="0" smtClean="0"/>
              <a:t>Tone</a:t>
            </a:r>
          </a:p>
          <a:p>
            <a:pPr lvl="2" eaLnBrk="1" hangingPunct="1">
              <a:lnSpc>
                <a:spcPct val="90000"/>
              </a:lnSpc>
            </a:pPr>
            <a:r>
              <a:rPr lang="en-US" sz="2800" dirty="0" smtClean="0"/>
              <a:t>Inflection</a:t>
            </a:r>
          </a:p>
          <a:p>
            <a:pPr lvl="2" eaLnBrk="1" hangingPunct="1">
              <a:lnSpc>
                <a:spcPct val="90000"/>
              </a:lnSpc>
            </a:pPr>
            <a:r>
              <a:rPr lang="en-US" sz="2800" dirty="0" smtClean="0"/>
              <a:t>Word choice</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5"/>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6B985587-7C8B-4FD7-A607-113B4E07A810}" type="slidenum">
              <a:rPr lang="en-US" sz="1400" smtClean="0"/>
              <a:pPr eaLnBrk="1" hangingPunct="1"/>
              <a:t>26</a:t>
            </a:fld>
            <a:endParaRPr lang="en-US" sz="1400" smtClean="0"/>
          </a:p>
        </p:txBody>
      </p:sp>
      <p:sp>
        <p:nvSpPr>
          <p:cNvPr id="40963" name="Rectangle 2"/>
          <p:cNvSpPr>
            <a:spLocks noGrp="1" noChangeArrowheads="1"/>
          </p:cNvSpPr>
          <p:nvPr>
            <p:ph type="title"/>
          </p:nvPr>
        </p:nvSpPr>
        <p:spPr>
          <a:xfrm>
            <a:off x="762000" y="228600"/>
            <a:ext cx="8743950" cy="914400"/>
          </a:xfrm>
        </p:spPr>
        <p:txBody>
          <a:bodyPr/>
          <a:lstStyle/>
          <a:p>
            <a:pPr eaLnBrk="1" hangingPunct="1"/>
            <a:r>
              <a:rPr lang="en-US" smtClean="0"/>
              <a:t>Languages and dialects: the spectrum</a:t>
            </a:r>
          </a:p>
        </p:txBody>
      </p:sp>
      <p:graphicFrame>
        <p:nvGraphicFramePr>
          <p:cNvPr id="40964" name="Object 3"/>
          <p:cNvGraphicFramePr>
            <a:graphicFrameLocks noGrp="1" noChangeAspect="1"/>
          </p:cNvGraphicFramePr>
          <p:nvPr>
            <p:ph idx="1"/>
            <p:extLst>
              <p:ext uri="{D42A27DB-BD31-4B8C-83A1-F6EECF244321}">
                <p14:modId xmlns:p14="http://schemas.microsoft.com/office/powerpoint/2010/main" val="1381221210"/>
              </p:ext>
            </p:extLst>
          </p:nvPr>
        </p:nvGraphicFramePr>
        <p:xfrm>
          <a:off x="2362200" y="1298575"/>
          <a:ext cx="5410200" cy="5080000"/>
        </p:xfrm>
        <a:graphic>
          <a:graphicData uri="http://schemas.openxmlformats.org/presentationml/2006/ole">
            <mc:AlternateContent xmlns:mc="http://schemas.openxmlformats.org/markup-compatibility/2006">
              <mc:Choice xmlns:v="urn:schemas-microsoft-com:vml" Requires="v">
                <p:oleObj spid="_x0000_s40996" name="Bitmap Image" r:id="rId3" imgW="4067280" imgH="3819600" progId="Paint.Picture">
                  <p:embed/>
                </p:oleObj>
              </mc:Choice>
              <mc:Fallback>
                <p:oleObj name="Bitmap Image" r:id="rId3" imgW="4067280" imgH="3819600" progId="Paint.Picture">
                  <p:embed/>
                  <p:pic>
                    <p:nvPicPr>
                      <p:cNvPr id="0" name="Object 3"/>
                      <p:cNvPicPr>
                        <a:picLocks noChangeAspect="1" noChangeArrowheads="1"/>
                      </p:cNvPicPr>
                      <p:nvPr/>
                    </p:nvPicPr>
                    <p:blipFill>
                      <a:blip r:embed="rId4"/>
                      <a:srcRect/>
                      <a:stretch>
                        <a:fillRect/>
                      </a:stretch>
                    </p:blipFill>
                    <p:spPr bwMode="auto">
                      <a:xfrm>
                        <a:off x="2362200" y="1298575"/>
                        <a:ext cx="5410200" cy="5080000"/>
                      </a:xfrm>
                      <a:prstGeom prst="rect">
                        <a:avLst/>
                      </a:prstGeom>
                      <a:noFill/>
                      <a:ln w="57150" cmpd="sng">
                        <a:solidFill>
                          <a:srgbClr val="FF0000"/>
                        </a:solidFill>
                        <a:miter lim="800000"/>
                        <a:headEnd/>
                        <a:tailEnd/>
                      </a:ln>
                      <a:extLst>
                        <a:ext uri="{909E8E84-426E-40DD-AFC4-6F175D3DCCD1}">
                          <a14:hiddenFill xmlns:a14="http://schemas.microsoft.com/office/drawing/2010/main">
                            <a:solidFill>
                              <a:schemeClr val="bg1">
                                <a:alpha val="50195"/>
                              </a:schemeClr>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6"/>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1B321802-F3E6-42D8-B33D-2BEB23E73853}" type="slidenum">
              <a:rPr lang="en-US" sz="1400" smtClean="0"/>
              <a:pPr eaLnBrk="1" hangingPunct="1"/>
              <a:t>27</a:t>
            </a:fld>
            <a:endParaRPr lang="en-US" sz="1400" smtClean="0"/>
          </a:p>
        </p:txBody>
      </p:sp>
      <p:sp>
        <p:nvSpPr>
          <p:cNvPr id="41987" name="Rectangle 2"/>
          <p:cNvSpPr>
            <a:spLocks noGrp="1" noChangeArrowheads="1"/>
          </p:cNvSpPr>
          <p:nvPr>
            <p:ph type="title"/>
          </p:nvPr>
        </p:nvSpPr>
        <p:spPr>
          <a:xfrm>
            <a:off x="304800" y="304800"/>
            <a:ext cx="9677400" cy="914400"/>
          </a:xfrm>
        </p:spPr>
        <p:txBody>
          <a:bodyPr/>
          <a:lstStyle/>
          <a:p>
            <a:pPr eaLnBrk="1" hangingPunct="1"/>
            <a:r>
              <a:rPr lang="en-US" smtClean="0"/>
              <a:t>Drawing dialect boundaries: isoglosses</a:t>
            </a:r>
          </a:p>
        </p:txBody>
      </p:sp>
      <p:sp>
        <p:nvSpPr>
          <p:cNvPr id="41988" name="Rectangle 3"/>
          <p:cNvSpPr>
            <a:spLocks noGrp="1" noChangeArrowheads="1"/>
          </p:cNvSpPr>
          <p:nvPr>
            <p:ph type="body" sz="half" idx="1"/>
          </p:nvPr>
        </p:nvSpPr>
        <p:spPr>
          <a:xfrm>
            <a:off x="228600" y="1295400"/>
            <a:ext cx="4838700" cy="5334000"/>
          </a:xfrm>
        </p:spPr>
        <p:txBody>
          <a:bodyPr/>
          <a:lstStyle/>
          <a:p>
            <a:pPr eaLnBrk="1" hangingPunct="1">
              <a:lnSpc>
                <a:spcPct val="95000"/>
              </a:lnSpc>
            </a:pPr>
            <a:r>
              <a:rPr lang="en-US" dirty="0" smtClean="0">
                <a:solidFill>
                  <a:srgbClr val="FFFF00"/>
                </a:solidFill>
              </a:rPr>
              <a:t>Isoglosses</a:t>
            </a:r>
            <a:r>
              <a:rPr lang="en-US" dirty="0" smtClean="0"/>
              <a:t> are a kind of </a:t>
            </a:r>
            <a:r>
              <a:rPr lang="en-US" dirty="0" err="1" smtClean="0">
                <a:solidFill>
                  <a:srgbClr val="FFFF00"/>
                </a:solidFill>
              </a:rPr>
              <a:t>isoline</a:t>
            </a:r>
            <a:r>
              <a:rPr lang="en-US" dirty="0" smtClean="0"/>
              <a:t> – in this case, they are </a:t>
            </a:r>
            <a:r>
              <a:rPr lang="en-US" dirty="0" smtClean="0">
                <a:solidFill>
                  <a:srgbClr val="FFFF00"/>
                </a:solidFill>
              </a:rPr>
              <a:t>word-usage boundaries</a:t>
            </a:r>
            <a:r>
              <a:rPr lang="en-US" dirty="0" smtClean="0"/>
              <a:t>.</a:t>
            </a:r>
          </a:p>
          <a:p>
            <a:pPr eaLnBrk="1" hangingPunct="1">
              <a:lnSpc>
                <a:spcPct val="95000"/>
              </a:lnSpc>
            </a:pPr>
            <a:r>
              <a:rPr lang="en-US" dirty="0" smtClean="0"/>
              <a:t>Ideally, researchers go out, ask people what words they use for common things, draw dots on a map, draw lines around the dots, and define boundaries between different dialects.</a:t>
            </a:r>
          </a:p>
          <a:p>
            <a:pPr eaLnBrk="1" hangingPunct="1">
              <a:lnSpc>
                <a:spcPct val="95000"/>
              </a:lnSpc>
            </a:pPr>
            <a:r>
              <a:rPr lang="en-US" dirty="0" smtClean="0"/>
              <a:t>That’s the ideal.  In reality, it’s much </a:t>
            </a:r>
            <a:r>
              <a:rPr lang="en-US" dirty="0" smtClean="0">
                <a:solidFill>
                  <a:srgbClr val="FFFF00"/>
                </a:solidFill>
              </a:rPr>
              <a:t>messier</a:t>
            </a:r>
            <a:r>
              <a:rPr lang="en-US" dirty="0" smtClean="0"/>
              <a:t>.</a:t>
            </a:r>
          </a:p>
        </p:txBody>
      </p:sp>
      <p:pic>
        <p:nvPicPr>
          <p:cNvPr id="41989" name="Picture 4" descr="isoglo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2057400"/>
            <a:ext cx="3519488" cy="3733800"/>
          </a:xfrm>
          <a:prstGeom prst="rect">
            <a:avLst/>
          </a:prstGeom>
          <a:noFill/>
          <a:ln w="28575" cap="sq">
            <a:solidFill>
              <a:srgbClr val="FF0000"/>
            </a:solidFill>
            <a:miter lim="800000"/>
            <a:headEnd type="none" w="sm" len="sm"/>
            <a:tailEnd type="none" w="sm" len="sm"/>
          </a:ln>
          <a:effectLst/>
          <a:extLst>
            <a:ext uri="{909E8E84-426E-40DD-AFC4-6F175D3DCCD1}">
              <a14:hiddenFill xmlns:a14="http://schemas.microsoft.com/office/drawing/2010/main">
                <a:solidFill>
                  <a:srgbClr val="FFFFFF"/>
                </a:solidFill>
              </a14:hiddenFill>
            </a:ext>
          </a:extLst>
        </p:spPr>
      </p:pic>
      <p:sp>
        <p:nvSpPr>
          <p:cNvPr id="41990" name="Rectangle 5"/>
          <p:cNvSpPr>
            <a:spLocks noChangeArrowheads="1"/>
          </p:cNvSpPr>
          <p:nvPr/>
        </p:nvSpPr>
        <p:spPr bwMode="auto">
          <a:xfrm>
            <a:off x="5181600" y="1066800"/>
            <a:ext cx="5105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FontTx/>
              <a:buChar char="•"/>
            </a:pPr>
            <a:r>
              <a:rPr lang="en-US" sz="2400" b="1"/>
              <a:t>Care to guess what these different colored dots represent terms for?</a:t>
            </a:r>
          </a:p>
        </p:txBody>
      </p:sp>
      <p:sp>
        <p:nvSpPr>
          <p:cNvPr id="98310" name="Rectangle 6"/>
          <p:cNvSpPr>
            <a:spLocks noGrp="1" noChangeArrowheads="1"/>
          </p:cNvSpPr>
          <p:nvPr>
            <p:ph type="body" sz="half" idx="2"/>
          </p:nvPr>
        </p:nvSpPr>
        <p:spPr>
          <a:xfrm>
            <a:off x="5181600" y="5943600"/>
            <a:ext cx="4572000" cy="762000"/>
          </a:xfrm>
          <a:noFill/>
          <a:extLst>
            <a:ext uri="{909E8E84-426E-40DD-AFC4-6F175D3DCCD1}">
              <a14:hiddenFill xmlns:a14="http://schemas.microsoft.com/office/drawing/2010/main">
                <a:solidFill>
                  <a:schemeClr val="accent1">
                    <a:alpha val="50195"/>
                  </a:schemeClr>
                </a:solidFill>
              </a14:hiddenFill>
            </a:ext>
          </a:extLst>
        </p:spPr>
        <p:txBody>
          <a:bodyPr/>
          <a:lstStyle/>
          <a:p>
            <a:pPr eaLnBrk="1" hangingPunct="1">
              <a:lnSpc>
                <a:spcPct val="90000"/>
              </a:lnSpc>
            </a:pPr>
            <a:r>
              <a:rPr lang="en-US" sz="2400" b="1" smtClean="0"/>
              <a:t>These are all local words for “</a:t>
            </a:r>
            <a:r>
              <a:rPr lang="en-US" sz="2400" b="1" smtClean="0">
                <a:solidFill>
                  <a:srgbClr val="FFFF00"/>
                </a:solidFill>
              </a:rPr>
              <a:t>dragonfly</a:t>
            </a:r>
            <a:r>
              <a:rPr lang="en-US" sz="2400" b="1" smtClean="0"/>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98310">
                                            <p:txEl>
                                              <p:pRg st="0" end="0"/>
                                            </p:txEl>
                                          </p:spTgt>
                                        </p:tgtEl>
                                        <p:attrNameLst>
                                          <p:attrName>style.visibility</p:attrName>
                                        </p:attrNameLst>
                                      </p:cBhvr>
                                      <p:to>
                                        <p:strVal val="visible"/>
                                      </p:to>
                                    </p:set>
                                    <p:anim calcmode="lin" valueType="num">
                                      <p:cBhvr additive="base">
                                        <p:cTn id="7" dur="500" fill="hold"/>
                                        <p:tgtEl>
                                          <p:spTgt spid="983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8310">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6"/>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E4CEF51F-160F-4DD6-98F7-ABF162EF176F}" type="slidenum">
              <a:rPr lang="en-US" sz="1400" smtClean="0"/>
              <a:pPr eaLnBrk="1" hangingPunct="1"/>
              <a:t>28</a:t>
            </a:fld>
            <a:endParaRPr lang="en-US" sz="1400" smtClean="0"/>
          </a:p>
        </p:txBody>
      </p:sp>
      <p:sp>
        <p:nvSpPr>
          <p:cNvPr id="43011" name="Rectangle 2"/>
          <p:cNvSpPr>
            <a:spLocks noGrp="1" noChangeArrowheads="1"/>
          </p:cNvSpPr>
          <p:nvPr>
            <p:ph type="title"/>
          </p:nvPr>
        </p:nvSpPr>
        <p:spPr/>
        <p:txBody>
          <a:bodyPr/>
          <a:lstStyle/>
          <a:p>
            <a:pPr eaLnBrk="1" hangingPunct="1"/>
            <a:r>
              <a:rPr lang="en-US" smtClean="0"/>
              <a:t>Dialects of English</a:t>
            </a:r>
          </a:p>
        </p:txBody>
      </p:sp>
      <p:sp>
        <p:nvSpPr>
          <p:cNvPr id="43012" name="Rectangle 3"/>
          <p:cNvSpPr>
            <a:spLocks noGrp="1" noChangeArrowheads="1"/>
          </p:cNvSpPr>
          <p:nvPr>
            <p:ph type="body" sz="half" idx="1"/>
          </p:nvPr>
        </p:nvSpPr>
        <p:spPr>
          <a:xfrm>
            <a:off x="762000" y="1905000"/>
            <a:ext cx="3962400" cy="4495800"/>
          </a:xfrm>
        </p:spPr>
        <p:txBody>
          <a:bodyPr/>
          <a:lstStyle/>
          <a:p>
            <a:pPr eaLnBrk="1" hangingPunct="1"/>
            <a:r>
              <a:rPr lang="en-US" sz="3200" b="1" smtClean="0">
                <a:solidFill>
                  <a:srgbClr val="FFFF00"/>
                </a:solidFill>
              </a:rPr>
              <a:t>In England</a:t>
            </a:r>
            <a:r>
              <a:rPr lang="en-US" sz="3200" b="1" smtClean="0"/>
              <a:t>, there are still at least three main dialect groups: </a:t>
            </a:r>
          </a:p>
          <a:p>
            <a:pPr lvl="1" eaLnBrk="1" hangingPunct="1"/>
            <a:r>
              <a:rPr lang="en-US" sz="2800" b="1" smtClean="0"/>
              <a:t>NORTHERN</a:t>
            </a:r>
          </a:p>
          <a:p>
            <a:pPr lvl="1" eaLnBrk="1" hangingPunct="1"/>
            <a:r>
              <a:rPr lang="en-US" sz="2800" b="1" smtClean="0"/>
              <a:t>MIDLAND</a:t>
            </a:r>
          </a:p>
          <a:p>
            <a:pPr lvl="1" eaLnBrk="1" hangingPunct="1"/>
            <a:r>
              <a:rPr lang="en-US" sz="2800" b="1" smtClean="0"/>
              <a:t>SOUTHERN</a:t>
            </a:r>
          </a:p>
        </p:txBody>
      </p:sp>
      <p:pic>
        <p:nvPicPr>
          <p:cNvPr id="43013" name="Picture 5" descr="engdial"/>
          <p:cNvPicPr>
            <a:picLocks noChangeAspect="1" noChangeArrowheads="1"/>
          </p:cNvPicPr>
          <p:nvPr/>
        </p:nvPicPr>
        <p:blipFill>
          <a:blip r:embed="rId2">
            <a:extLst>
              <a:ext uri="{28A0092B-C50C-407E-A947-70E740481C1C}">
                <a14:useLocalDpi xmlns:a14="http://schemas.microsoft.com/office/drawing/2010/main" val="0"/>
              </a:ext>
            </a:extLst>
          </a:blip>
          <a:srcRect l="6100" t="3712" r="6053" b="2280"/>
          <a:stretch>
            <a:fillRect/>
          </a:stretch>
        </p:blipFill>
        <p:spPr bwMode="auto">
          <a:xfrm>
            <a:off x="5334000" y="1371600"/>
            <a:ext cx="2930525" cy="5029200"/>
          </a:xfrm>
          <a:prstGeom prst="rect">
            <a:avLst/>
          </a:prstGeom>
          <a:noFill/>
          <a:ln w="28575" cap="sq">
            <a:solidFill>
              <a:srgbClr val="FF0000"/>
            </a:solidFill>
            <a:miter lim="800000"/>
            <a:headEnd type="none" w="sm" len="sm"/>
            <a:tailEnd type="none" w="sm" len="sm"/>
          </a:ln>
          <a:effectLst/>
          <a:extLst>
            <a:ext uri="{909E8E84-426E-40DD-AFC4-6F175D3DCCD1}">
              <a14:hiddenFill xmlns:a14="http://schemas.microsoft.com/office/drawing/2010/main">
                <a:solidFill>
                  <a:srgbClr val="FFFFFF"/>
                </a:solidFill>
              </a14:hiddenFill>
            </a:ext>
          </a:extLst>
        </p:spPr>
      </p:pic>
      <p:sp>
        <p:nvSpPr>
          <p:cNvPr id="43014" name="Text Box 6"/>
          <p:cNvSpPr txBox="1">
            <a:spLocks noChangeArrowheads="1"/>
          </p:cNvSpPr>
          <p:nvPr/>
        </p:nvSpPr>
        <p:spPr bwMode="auto">
          <a:xfrm>
            <a:off x="2819400" y="5562600"/>
            <a:ext cx="2646363" cy="514350"/>
          </a:xfrm>
          <a:prstGeom prst="rect">
            <a:avLst/>
          </a:prstGeom>
          <a:solidFill>
            <a:schemeClr val="tx2"/>
          </a:solidFill>
          <a:ln w="28575" cap="sq">
            <a:solidFill>
              <a:srgbClr val="FF0000"/>
            </a:solidFill>
            <a:miter lim="800000"/>
            <a:headEnd type="none" w="sm" len="sm"/>
            <a:tailEnd type="none" w="sm" len="sm"/>
          </a:ln>
          <a:effectLst/>
          <a:extLst/>
        </p:spPr>
        <p:txBody>
          <a:bodyPr wrap="none">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r>
              <a:rPr lang="en-US" sz="2400" b="1">
                <a:solidFill>
                  <a:srgbClr val="000099"/>
                </a:solidFill>
              </a:rPr>
              <a:t>Note the isoglosses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5"/>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5961E42B-02D3-4ADB-B1B2-14DCB24BFDB4}" type="slidenum">
              <a:rPr lang="en-US" sz="1400" smtClean="0"/>
              <a:pPr eaLnBrk="1" hangingPunct="1"/>
              <a:t>29</a:t>
            </a:fld>
            <a:endParaRPr lang="en-US" sz="1400" smtClean="0"/>
          </a:p>
        </p:txBody>
      </p:sp>
      <p:pic>
        <p:nvPicPr>
          <p:cNvPr id="44035" name="Picture 11"/>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3436"/>
          <a:stretch/>
        </p:blipFill>
        <p:spPr>
          <a:xfrm>
            <a:off x="4800600" y="1524000"/>
            <a:ext cx="3236913" cy="4635640"/>
          </a:xfrm>
          <a:prstGeom prst="rect">
            <a:avLst/>
          </a:prstGeom>
          <a:noFill/>
          <a:ln w="28575" cap="sq">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alpha val="50195"/>
                  </a:schemeClr>
                </a:solidFill>
              </a14:hiddenFill>
            </a:ext>
          </a:extLst>
        </p:spPr>
      </p:pic>
      <p:sp>
        <p:nvSpPr>
          <p:cNvPr id="44036" name="Rectangle 2"/>
          <p:cNvSpPr>
            <a:spLocks noGrp="1" noChangeArrowheads="1"/>
          </p:cNvSpPr>
          <p:nvPr>
            <p:ph type="title"/>
          </p:nvPr>
        </p:nvSpPr>
        <p:spPr/>
        <p:txBody>
          <a:bodyPr/>
          <a:lstStyle/>
          <a:p>
            <a:pPr eaLnBrk="1" hangingPunct="1"/>
            <a:r>
              <a:rPr lang="en-US" smtClean="0"/>
              <a:t>American dialects</a:t>
            </a:r>
          </a:p>
        </p:txBody>
      </p:sp>
      <p:sp>
        <p:nvSpPr>
          <p:cNvPr id="44037" name="Line 7"/>
          <p:cNvSpPr>
            <a:spLocks noChangeShapeType="1"/>
          </p:cNvSpPr>
          <p:nvPr/>
        </p:nvSpPr>
        <p:spPr bwMode="auto">
          <a:xfrm flipH="1" flipV="1">
            <a:off x="5181600" y="4343400"/>
            <a:ext cx="2286000" cy="1447800"/>
          </a:xfrm>
          <a:prstGeom prst="line">
            <a:avLst/>
          </a:prstGeom>
          <a:noFill/>
          <a:ln w="38100" cap="sq">
            <a:solidFill>
              <a:srgbClr val="FF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44038" name="Line 9"/>
          <p:cNvSpPr>
            <a:spLocks noChangeShapeType="1"/>
          </p:cNvSpPr>
          <p:nvPr/>
        </p:nvSpPr>
        <p:spPr bwMode="auto">
          <a:xfrm flipH="1" flipV="1">
            <a:off x="6019800" y="4495800"/>
            <a:ext cx="1295400" cy="1219200"/>
          </a:xfrm>
          <a:prstGeom prst="line">
            <a:avLst/>
          </a:prstGeom>
          <a:noFill/>
          <a:ln w="38100" cap="sq">
            <a:solidFill>
              <a:srgbClr val="FF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44039" name="Text Box 4"/>
          <p:cNvSpPr txBox="1">
            <a:spLocks noChangeArrowheads="1"/>
          </p:cNvSpPr>
          <p:nvPr/>
        </p:nvSpPr>
        <p:spPr bwMode="auto">
          <a:xfrm>
            <a:off x="7162800" y="4953000"/>
            <a:ext cx="2167581" cy="1200329"/>
          </a:xfrm>
          <a:prstGeom prst="rect">
            <a:avLst/>
          </a:prstGeom>
          <a:solidFill>
            <a:schemeClr val="tx2"/>
          </a:solidFill>
          <a:ln w="28575" cap="sq">
            <a:solidFill>
              <a:srgbClr val="FF0000"/>
            </a:solidFill>
            <a:miter lim="800000"/>
            <a:headEnd type="none" w="sm" len="sm"/>
            <a:tailEnd type="none" w="sm" len="sm"/>
          </a:ln>
          <a:effectLst/>
          <a:extLst/>
        </p:spPr>
        <p:txBody>
          <a:bodyPr wrap="none">
            <a:spAutoFit/>
          </a:bodyPr>
          <a:lstStyle>
            <a:defPPr>
              <a:defRPr lang="en-US"/>
            </a:defPPr>
            <a:lvl1pPr eaLnBrk="1" hangingPunct="1">
              <a:defRPr sz="2400" b="1">
                <a:solidFill>
                  <a:srgbClr val="000099"/>
                </a:solidFill>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dirty="0"/>
              <a:t>Note the major</a:t>
            </a:r>
          </a:p>
          <a:p>
            <a:r>
              <a:rPr lang="en-US" dirty="0"/>
              <a:t>and minor </a:t>
            </a:r>
          </a:p>
          <a:p>
            <a:r>
              <a:rPr lang="en-US" dirty="0"/>
              <a:t>isoglosses</a:t>
            </a:r>
          </a:p>
        </p:txBody>
      </p:sp>
      <p:sp>
        <p:nvSpPr>
          <p:cNvPr id="44040" name="Rectangle 12"/>
          <p:cNvSpPr>
            <a:spLocks noChangeArrowheads="1"/>
          </p:cNvSpPr>
          <p:nvPr/>
        </p:nvSpPr>
        <p:spPr bwMode="auto">
          <a:xfrm>
            <a:off x="304800" y="1600200"/>
            <a:ext cx="4295775"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90000"/>
              </a:lnSpc>
              <a:spcBef>
                <a:spcPct val="20000"/>
              </a:spcBef>
              <a:buFontTx/>
              <a:buChar char="•"/>
            </a:pPr>
            <a:r>
              <a:rPr lang="en-US" sz="2800" b="1" dirty="0">
                <a:solidFill>
                  <a:srgbClr val="FFFF00"/>
                </a:solidFill>
              </a:rPr>
              <a:t>In the US</a:t>
            </a:r>
          </a:p>
          <a:p>
            <a:pPr marL="742950" lvl="1" indent="-285750">
              <a:lnSpc>
                <a:spcPct val="90000"/>
              </a:lnSpc>
              <a:spcBef>
                <a:spcPct val="20000"/>
              </a:spcBef>
              <a:buFontTx/>
              <a:buChar char="–"/>
            </a:pPr>
            <a:r>
              <a:rPr lang="en-US" sz="2400" b="1" dirty="0"/>
              <a:t>Isolation (physical and political) created differences in vocabulary, spelling and pronunciation.</a:t>
            </a:r>
          </a:p>
          <a:p>
            <a:pPr marL="742950" lvl="1" indent="-285750">
              <a:lnSpc>
                <a:spcPct val="90000"/>
              </a:lnSpc>
              <a:spcBef>
                <a:spcPct val="20000"/>
              </a:spcBef>
              <a:buFontTx/>
              <a:buChar char="–"/>
            </a:pPr>
            <a:r>
              <a:rPr lang="en-US" sz="2400" b="1" dirty="0"/>
              <a:t>Today, US dialects are most pronounced in the East, and there are at least three main groups:</a:t>
            </a:r>
          </a:p>
          <a:p>
            <a:pPr marL="1143000" lvl="2" indent="-228600">
              <a:lnSpc>
                <a:spcPct val="90000"/>
              </a:lnSpc>
              <a:spcBef>
                <a:spcPct val="20000"/>
              </a:spcBef>
              <a:buFontTx/>
              <a:buChar char="•"/>
            </a:pPr>
            <a:r>
              <a:rPr lang="en-US" sz="2000" b="1" dirty="0"/>
              <a:t>NORTHERN</a:t>
            </a:r>
          </a:p>
          <a:p>
            <a:pPr marL="1143000" lvl="2" indent="-228600">
              <a:lnSpc>
                <a:spcPct val="90000"/>
              </a:lnSpc>
              <a:spcBef>
                <a:spcPct val="20000"/>
              </a:spcBef>
              <a:buFontTx/>
              <a:buChar char="•"/>
            </a:pPr>
            <a:r>
              <a:rPr lang="en-US" sz="2000" b="1" dirty="0"/>
              <a:t>MIDLAND</a:t>
            </a:r>
          </a:p>
          <a:p>
            <a:pPr marL="1143000" lvl="2" indent="-228600">
              <a:lnSpc>
                <a:spcPct val="90000"/>
              </a:lnSpc>
              <a:spcBef>
                <a:spcPct val="20000"/>
              </a:spcBef>
              <a:buFontTx/>
              <a:buChar char="•"/>
            </a:pPr>
            <a:r>
              <a:rPr lang="en-US" sz="2000" b="1" dirty="0"/>
              <a:t>SOUTHERN</a:t>
            </a:r>
          </a:p>
          <a:p>
            <a:pPr marL="1143000" lvl="2" indent="-228600">
              <a:lnSpc>
                <a:spcPct val="90000"/>
              </a:lnSpc>
              <a:spcBef>
                <a:spcPct val="20000"/>
              </a:spcBef>
              <a:buFontTx/>
              <a:buChar char="•"/>
            </a:pPr>
            <a:endParaRPr lang="en-US" sz="2000" b="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5"/>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4FE1AF0E-BEAC-40A6-BA3A-E3799361D947}" type="slidenum">
              <a:rPr lang="en-US" sz="1400" smtClean="0"/>
              <a:pPr eaLnBrk="1" hangingPunct="1"/>
              <a:t>3</a:t>
            </a:fld>
            <a:endParaRPr lang="en-US" sz="1400" smtClean="0"/>
          </a:p>
        </p:txBody>
      </p:sp>
      <p:sp>
        <p:nvSpPr>
          <p:cNvPr id="18435" name="Rectangle 2"/>
          <p:cNvSpPr>
            <a:spLocks noGrp="1" noChangeArrowheads="1"/>
          </p:cNvSpPr>
          <p:nvPr>
            <p:ph type="title"/>
          </p:nvPr>
        </p:nvSpPr>
        <p:spPr>
          <a:xfrm>
            <a:off x="762000" y="152400"/>
            <a:ext cx="8743950" cy="762000"/>
          </a:xfrm>
        </p:spPr>
        <p:txBody>
          <a:bodyPr/>
          <a:lstStyle/>
          <a:p>
            <a:pPr eaLnBrk="1" hangingPunct="1"/>
            <a:r>
              <a:rPr lang="en-US" smtClean="0"/>
              <a:t>Language is…</a:t>
            </a:r>
          </a:p>
        </p:txBody>
      </p:sp>
      <p:sp>
        <p:nvSpPr>
          <p:cNvPr id="18436" name="Rectangle 3"/>
          <p:cNvSpPr>
            <a:spLocks noGrp="1" noChangeArrowheads="1"/>
          </p:cNvSpPr>
          <p:nvPr>
            <p:ph type="body" idx="1"/>
          </p:nvPr>
        </p:nvSpPr>
        <p:spPr>
          <a:xfrm>
            <a:off x="152400" y="934068"/>
            <a:ext cx="9982200" cy="5791200"/>
          </a:xfrm>
        </p:spPr>
        <p:txBody>
          <a:bodyPr>
            <a:normAutofit lnSpcReduction="10000"/>
          </a:bodyPr>
          <a:lstStyle/>
          <a:p>
            <a:pPr eaLnBrk="1" hangingPunct="1">
              <a:lnSpc>
                <a:spcPct val="85000"/>
              </a:lnSpc>
            </a:pPr>
            <a:r>
              <a:rPr lang="en-US" sz="3600" b="1" dirty="0" smtClean="0">
                <a:solidFill>
                  <a:srgbClr val="FFFF00"/>
                </a:solidFill>
              </a:rPr>
              <a:t>Language is Universal</a:t>
            </a:r>
            <a:endParaRPr lang="en-US" b="1" dirty="0" smtClean="0"/>
          </a:p>
          <a:p>
            <a:pPr lvl="1" eaLnBrk="1" hangingPunct="1">
              <a:lnSpc>
                <a:spcPct val="85000"/>
              </a:lnSpc>
            </a:pPr>
            <a:r>
              <a:rPr lang="en-US" b="1" dirty="0" smtClean="0"/>
              <a:t>No group of people </a:t>
            </a:r>
            <a:r>
              <a:rPr lang="en-US" b="1" dirty="0" smtClean="0">
                <a:solidFill>
                  <a:srgbClr val="FFFF00"/>
                </a:solidFill>
              </a:rPr>
              <a:t>anywhere</a:t>
            </a:r>
            <a:r>
              <a:rPr lang="en-US" b="1" dirty="0" smtClean="0"/>
              <a:t> has </a:t>
            </a:r>
            <a:r>
              <a:rPr lang="en-US" b="1" dirty="0" smtClean="0">
                <a:solidFill>
                  <a:srgbClr val="FFFF00"/>
                </a:solidFill>
              </a:rPr>
              <a:t>ever been found</a:t>
            </a:r>
            <a:r>
              <a:rPr lang="en-US" b="1" dirty="0" smtClean="0"/>
              <a:t> that does not have a spoken language.</a:t>
            </a:r>
          </a:p>
          <a:p>
            <a:pPr lvl="2" eaLnBrk="1" hangingPunct="1">
              <a:lnSpc>
                <a:spcPct val="85000"/>
              </a:lnSpc>
            </a:pPr>
            <a:r>
              <a:rPr lang="en-US" sz="2800" b="1" dirty="0" smtClean="0"/>
              <a:t>Many languages do not have a </a:t>
            </a:r>
            <a:r>
              <a:rPr lang="en-US" sz="2800" b="1" dirty="0" smtClean="0">
                <a:solidFill>
                  <a:srgbClr val="FFFF00"/>
                </a:solidFill>
              </a:rPr>
              <a:t>written</a:t>
            </a:r>
            <a:r>
              <a:rPr lang="en-US" sz="2800" b="1" dirty="0" smtClean="0"/>
              <a:t> form.</a:t>
            </a:r>
          </a:p>
          <a:p>
            <a:pPr lvl="2" eaLnBrk="1" hangingPunct="1">
              <a:lnSpc>
                <a:spcPct val="85000"/>
              </a:lnSpc>
            </a:pPr>
            <a:r>
              <a:rPr lang="en-US" sz="2800" b="1" dirty="0" smtClean="0"/>
              <a:t>There are occasional physically normal individuals, “</a:t>
            </a:r>
            <a:r>
              <a:rPr lang="en-US" sz="2800" b="1" dirty="0" smtClean="0">
                <a:solidFill>
                  <a:srgbClr val="FFFF00"/>
                </a:solidFill>
              </a:rPr>
              <a:t>wolf children</a:t>
            </a:r>
            <a:r>
              <a:rPr lang="en-US" sz="2800" b="1" dirty="0" smtClean="0"/>
              <a:t>,” who have no language at all – but they’re rare.</a:t>
            </a:r>
          </a:p>
          <a:p>
            <a:pPr eaLnBrk="1" hangingPunct="1">
              <a:lnSpc>
                <a:spcPct val="85000"/>
              </a:lnSpc>
            </a:pPr>
            <a:r>
              <a:rPr lang="en-US" sz="3600" b="1" dirty="0" smtClean="0">
                <a:solidFill>
                  <a:srgbClr val="FFFF00"/>
                </a:solidFill>
              </a:rPr>
              <a:t>Language is Fundamental</a:t>
            </a:r>
            <a:endParaRPr lang="en-US" b="1" dirty="0" smtClean="0">
              <a:solidFill>
                <a:srgbClr val="FFFF00"/>
              </a:solidFill>
            </a:endParaRPr>
          </a:p>
          <a:p>
            <a:pPr lvl="1" eaLnBrk="1" hangingPunct="1">
              <a:lnSpc>
                <a:spcPct val="85000"/>
              </a:lnSpc>
            </a:pPr>
            <a:r>
              <a:rPr lang="en-US" b="1" dirty="0" smtClean="0"/>
              <a:t>Language is crucial for social interaction, and to express complex emotions and ideas.</a:t>
            </a:r>
          </a:p>
          <a:p>
            <a:pPr lvl="1" eaLnBrk="1" hangingPunct="1">
              <a:lnSpc>
                <a:spcPct val="85000"/>
              </a:lnSpc>
            </a:pPr>
            <a:r>
              <a:rPr lang="en-US" b="1" dirty="0" smtClean="0"/>
              <a:t>Language lets us deal with – and try to control – the world around us:</a:t>
            </a:r>
          </a:p>
          <a:p>
            <a:pPr lvl="2" eaLnBrk="1" hangingPunct="1">
              <a:lnSpc>
                <a:spcPct val="85000"/>
              </a:lnSpc>
            </a:pPr>
            <a:r>
              <a:rPr lang="en-US" b="1" dirty="0" smtClean="0"/>
              <a:t>Naming </a:t>
            </a:r>
          </a:p>
          <a:p>
            <a:pPr lvl="2" eaLnBrk="1" hangingPunct="1">
              <a:lnSpc>
                <a:spcPct val="85000"/>
              </a:lnSpc>
            </a:pPr>
            <a:r>
              <a:rPr lang="en-US" b="1" dirty="0" smtClean="0"/>
              <a:t>Faith, magic and the supernatural</a:t>
            </a:r>
          </a:p>
          <a:p>
            <a:pPr lvl="1" eaLnBrk="1" hangingPunct="1">
              <a:lnSpc>
                <a:spcPct val="85000"/>
              </a:lnSpc>
            </a:pPr>
            <a:r>
              <a:rPr lang="en-US" b="1" dirty="0" smtClean="0"/>
              <a:t>Language is fundamental to who we are – our </a:t>
            </a:r>
            <a:r>
              <a:rPr lang="en-US" b="1" dirty="0" smtClean="0">
                <a:solidFill>
                  <a:schemeClr val="folHlink"/>
                </a:solidFill>
              </a:rPr>
              <a:t>identity</a:t>
            </a:r>
            <a:r>
              <a:rPr lang="en-US" b="1" dirty="0" smtClean="0"/>
              <a:t>.</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r>
              <a:rPr lang="en-US" dirty="0" smtClean="0"/>
              <a:t>US regional variations</a:t>
            </a:r>
          </a:p>
        </p:txBody>
      </p:sp>
      <p:sp>
        <p:nvSpPr>
          <p:cNvPr id="45059" name="Slide Number Placeholder 2"/>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0AD8ED0E-9116-46EB-8998-FF4546342A15}" type="slidenum">
              <a:rPr lang="en-US" sz="1400" smtClean="0"/>
              <a:pPr eaLnBrk="1" hangingPunct="1"/>
              <a:t>30</a:t>
            </a:fld>
            <a:endParaRPr lang="en-US" sz="1400" smtClean="0"/>
          </a:p>
        </p:txBody>
      </p:sp>
      <p:pic>
        <p:nvPicPr>
          <p:cNvPr id="4506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1295400"/>
            <a:ext cx="8377238" cy="4953000"/>
          </a:xfrm>
          <a:prstGeom prst="rect">
            <a:avLst/>
          </a:prstGeom>
          <a:noFill/>
          <a:ln w="28575" cap="sq">
            <a:solidFill>
              <a:srgbClr val="FF0000"/>
            </a:solidFill>
            <a:miter lim="800000"/>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4"/>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FCD20F0B-370D-40E7-A092-7D7C2F5A053E}" type="slidenum">
              <a:rPr lang="en-US" sz="1400" smtClean="0"/>
              <a:pPr eaLnBrk="1" hangingPunct="1"/>
              <a:t>31</a:t>
            </a:fld>
            <a:endParaRPr lang="en-US" sz="1400" smtClean="0"/>
          </a:p>
        </p:txBody>
      </p:sp>
      <p:sp>
        <p:nvSpPr>
          <p:cNvPr id="46083" name="Rectangle 2"/>
          <p:cNvSpPr>
            <a:spLocks noGrp="1" noChangeArrowheads="1"/>
          </p:cNvSpPr>
          <p:nvPr>
            <p:ph type="title"/>
          </p:nvPr>
        </p:nvSpPr>
        <p:spPr>
          <a:xfrm>
            <a:off x="838200" y="0"/>
            <a:ext cx="8743950" cy="838200"/>
          </a:xfrm>
        </p:spPr>
        <p:txBody>
          <a:bodyPr/>
          <a:lstStyle/>
          <a:p>
            <a:pPr eaLnBrk="1" hangingPunct="1"/>
            <a:r>
              <a:rPr lang="en-US" smtClean="0"/>
              <a:t>Recent work on American dialects</a:t>
            </a:r>
          </a:p>
        </p:txBody>
      </p:sp>
      <p:pic>
        <p:nvPicPr>
          <p:cNvPr id="4608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2286000"/>
            <a:ext cx="4962525" cy="3752850"/>
          </a:xfrm>
          <a:prstGeom prst="rect">
            <a:avLst/>
          </a:prstGeom>
          <a:noFill/>
          <a:ln w="12700" cap="sq">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5" name="Text Box 4"/>
          <p:cNvSpPr txBox="1">
            <a:spLocks noChangeArrowheads="1"/>
          </p:cNvSpPr>
          <p:nvPr/>
        </p:nvSpPr>
        <p:spPr bwMode="auto">
          <a:xfrm>
            <a:off x="0" y="6096000"/>
            <a:ext cx="10287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lgn="r" eaLnBrk="1" hangingPunct="1">
              <a:spcBef>
                <a:spcPct val="50000"/>
              </a:spcBef>
            </a:pPr>
            <a:r>
              <a:rPr lang="en-US" sz="1400" i="1"/>
              <a:t>Sources (2-2-2006): http://www.ling.upenn.edu/phono_atlas/NationalMap/NatMap1.html; http://www.ling.upenn.edu/phono_atlas/ICSLP4.html; http://linguistics.online.uni-marburg.de/free/mouton/free/courses/atlas_of_nae/atlas_main.html</a:t>
            </a:r>
            <a:r>
              <a:rPr lang="en-US" sz="1800" i="1"/>
              <a:t> </a:t>
            </a:r>
          </a:p>
        </p:txBody>
      </p:sp>
      <p:pic>
        <p:nvPicPr>
          <p:cNvPr id="4608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300" y="914400"/>
            <a:ext cx="4267200" cy="3133725"/>
          </a:xfrm>
          <a:prstGeom prst="rect">
            <a:avLst/>
          </a:prstGeom>
          <a:noFill/>
          <a:ln w="12700" cap="sq">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 y="2819400"/>
            <a:ext cx="4648200" cy="3200400"/>
          </a:xfrm>
          <a:prstGeom prst="rect">
            <a:avLst/>
          </a:prstGeom>
          <a:noFill/>
          <a:ln w="12700" cap="sq">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5"/>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39565FDE-36CD-480A-A061-C7C0115600DF}" type="slidenum">
              <a:rPr lang="en-US" sz="1400" smtClean="0"/>
              <a:pPr eaLnBrk="1" hangingPunct="1"/>
              <a:t>32</a:t>
            </a:fld>
            <a:endParaRPr lang="en-US" sz="1400" smtClean="0"/>
          </a:p>
        </p:txBody>
      </p:sp>
      <p:sp>
        <p:nvSpPr>
          <p:cNvPr id="47107" name="Rectangle 2"/>
          <p:cNvSpPr>
            <a:spLocks noGrp="1" noChangeArrowheads="1"/>
          </p:cNvSpPr>
          <p:nvPr>
            <p:ph type="title"/>
          </p:nvPr>
        </p:nvSpPr>
        <p:spPr>
          <a:xfrm>
            <a:off x="762000" y="304800"/>
            <a:ext cx="8743950" cy="762000"/>
          </a:xfrm>
        </p:spPr>
        <p:txBody>
          <a:bodyPr/>
          <a:lstStyle/>
          <a:p>
            <a:pPr eaLnBrk="1" hangingPunct="1"/>
            <a:r>
              <a:rPr lang="en-US" smtClean="0"/>
              <a:t>“Ebonics”</a:t>
            </a:r>
          </a:p>
        </p:txBody>
      </p:sp>
      <p:sp>
        <p:nvSpPr>
          <p:cNvPr id="47108" name="Rectangle 3"/>
          <p:cNvSpPr>
            <a:spLocks noGrp="1" noChangeArrowheads="1"/>
          </p:cNvSpPr>
          <p:nvPr>
            <p:ph type="body" idx="1"/>
          </p:nvPr>
        </p:nvSpPr>
        <p:spPr>
          <a:xfrm>
            <a:off x="0" y="1123332"/>
            <a:ext cx="10287000" cy="5562600"/>
          </a:xfrm>
        </p:spPr>
        <p:txBody>
          <a:bodyPr/>
          <a:lstStyle/>
          <a:p>
            <a:pPr eaLnBrk="1" hangingPunct="1">
              <a:lnSpc>
                <a:spcPct val="80000"/>
              </a:lnSpc>
            </a:pPr>
            <a:r>
              <a:rPr lang="en-US" sz="2400" b="1" dirty="0" smtClean="0"/>
              <a:t>Also known as “</a:t>
            </a:r>
            <a:r>
              <a:rPr lang="en-US" sz="2400" b="1" dirty="0" smtClean="0">
                <a:solidFill>
                  <a:srgbClr val="FFFF00"/>
                </a:solidFill>
              </a:rPr>
              <a:t>Black English Vernacular</a:t>
            </a:r>
            <a:r>
              <a:rPr lang="en-US" sz="2400" b="1" dirty="0" smtClean="0"/>
              <a:t>” &amp; “</a:t>
            </a:r>
            <a:r>
              <a:rPr lang="en-US" sz="2400" b="1" dirty="0" smtClean="0">
                <a:solidFill>
                  <a:srgbClr val="FFFF00"/>
                </a:solidFill>
              </a:rPr>
              <a:t>African-American Vernacular English</a:t>
            </a:r>
            <a:r>
              <a:rPr lang="en-US" sz="2400" b="1" dirty="0" smtClean="0"/>
              <a:t>”</a:t>
            </a:r>
          </a:p>
          <a:p>
            <a:pPr eaLnBrk="1" hangingPunct="1">
              <a:lnSpc>
                <a:spcPct val="80000"/>
              </a:lnSpc>
            </a:pPr>
            <a:r>
              <a:rPr lang="en-US" sz="2400" b="1" dirty="0" smtClean="0"/>
              <a:t>The Idea</a:t>
            </a:r>
          </a:p>
          <a:p>
            <a:pPr lvl="1" eaLnBrk="1" hangingPunct="1">
              <a:lnSpc>
                <a:spcPct val="80000"/>
              </a:lnSpc>
            </a:pPr>
            <a:r>
              <a:rPr lang="en-US" sz="2000" b="1" dirty="0" smtClean="0"/>
              <a:t>Students and teachers need to understand each other.</a:t>
            </a:r>
          </a:p>
          <a:p>
            <a:pPr lvl="1" eaLnBrk="1" hangingPunct="1">
              <a:lnSpc>
                <a:spcPct val="80000"/>
              </a:lnSpc>
            </a:pPr>
            <a:r>
              <a:rPr lang="en-US" sz="2000" b="1" dirty="0" smtClean="0"/>
              <a:t>Some African-American children’s English is so different from standard English they cannot  be understood by their teachers.</a:t>
            </a:r>
          </a:p>
          <a:p>
            <a:pPr lvl="1" eaLnBrk="1" hangingPunct="1">
              <a:lnSpc>
                <a:spcPct val="80000"/>
              </a:lnSpc>
            </a:pPr>
            <a:r>
              <a:rPr lang="en-US" sz="2000" b="1" dirty="0" smtClean="0"/>
              <a:t>Schools often treat such children as sloppy, wrong or stupid.</a:t>
            </a:r>
          </a:p>
          <a:p>
            <a:pPr lvl="1" eaLnBrk="1" hangingPunct="1">
              <a:lnSpc>
                <a:spcPct val="80000"/>
              </a:lnSpc>
            </a:pPr>
            <a:r>
              <a:rPr lang="en-US" sz="2000" b="1" dirty="0" smtClean="0"/>
              <a:t>Schools should help children to learn standard English by building on the language they already have, and treat that language as distinct and worthy, not “wrong.”</a:t>
            </a:r>
          </a:p>
          <a:p>
            <a:pPr eaLnBrk="1" hangingPunct="1">
              <a:lnSpc>
                <a:spcPct val="80000"/>
              </a:lnSpc>
            </a:pPr>
            <a:r>
              <a:rPr lang="en-US" sz="2400" b="1" dirty="0" smtClean="0"/>
              <a:t>The Controversy </a:t>
            </a:r>
            <a:r>
              <a:rPr lang="en-US" sz="2400" b="1" dirty="0" smtClean="0">
                <a:solidFill>
                  <a:srgbClr val="FFFF00"/>
                </a:solidFill>
              </a:rPr>
              <a:t>begins</a:t>
            </a:r>
            <a:r>
              <a:rPr lang="en-US" sz="2400" b="1" dirty="0" smtClean="0"/>
              <a:t> (</a:t>
            </a:r>
            <a:r>
              <a:rPr lang="en-US" sz="2400" b="1" i="1" dirty="0" smtClean="0"/>
              <a:t>from the Oakland California School District</a:t>
            </a:r>
            <a:r>
              <a:rPr lang="en-US" sz="2400" b="1" dirty="0" smtClean="0"/>
              <a:t>)</a:t>
            </a:r>
          </a:p>
          <a:p>
            <a:pPr lvl="1" eaLnBrk="1" hangingPunct="1">
              <a:lnSpc>
                <a:spcPct val="80000"/>
              </a:lnSpc>
            </a:pPr>
            <a:r>
              <a:rPr lang="en-US" sz="2000" b="1" dirty="0" smtClean="0"/>
              <a:t>“African people possess and utilize a </a:t>
            </a:r>
            <a:r>
              <a:rPr lang="en-US" sz="2000" b="1" dirty="0" smtClean="0">
                <a:solidFill>
                  <a:srgbClr val="FFFF00"/>
                </a:solidFill>
              </a:rPr>
              <a:t>language</a:t>
            </a:r>
            <a:r>
              <a:rPr lang="en-US" sz="2000" b="1" dirty="0" smtClean="0"/>
              <a:t> described as “</a:t>
            </a:r>
            <a:r>
              <a:rPr lang="en-US" sz="2000" b="1" dirty="0" smtClean="0">
                <a:solidFill>
                  <a:srgbClr val="FFFF00"/>
                </a:solidFill>
              </a:rPr>
              <a:t>Ebonics</a:t>
            </a:r>
            <a:r>
              <a:rPr lang="en-US" sz="2000" b="1" dirty="0" smtClean="0"/>
              <a:t>” … studies have … demonstrated that African Language Systems are </a:t>
            </a:r>
            <a:r>
              <a:rPr lang="en-US" sz="2000" b="1" dirty="0" smtClean="0">
                <a:solidFill>
                  <a:srgbClr val="FFFF00"/>
                </a:solidFill>
              </a:rPr>
              <a:t>genetically-based and not a dialect of English</a:t>
            </a:r>
            <a:r>
              <a:rPr lang="en-US" sz="2000" b="1" dirty="0" smtClean="0"/>
              <a:t> …” (December 18, 1996)</a:t>
            </a:r>
          </a:p>
          <a:p>
            <a:pPr eaLnBrk="1" hangingPunct="1">
              <a:lnSpc>
                <a:spcPct val="80000"/>
              </a:lnSpc>
            </a:pPr>
            <a:r>
              <a:rPr lang="en-US" sz="2400" b="1" dirty="0" smtClean="0"/>
              <a:t>The Controversy </a:t>
            </a:r>
            <a:r>
              <a:rPr lang="en-US" sz="2400" b="1" dirty="0" smtClean="0">
                <a:solidFill>
                  <a:srgbClr val="FFFF00"/>
                </a:solidFill>
              </a:rPr>
              <a:t>ends</a:t>
            </a:r>
          </a:p>
          <a:p>
            <a:pPr lvl="1" eaLnBrk="1" hangingPunct="1">
              <a:lnSpc>
                <a:spcPct val="80000"/>
              </a:lnSpc>
            </a:pPr>
            <a:r>
              <a:rPr lang="en-US" sz="2000" b="1" dirty="0" smtClean="0"/>
              <a:t>“African-American students as a part of their culture and history as African people possess and utilize a language described in various scholarly approaches as “Ebonics” … these studies have … demonstrated that African Language Systems have origins in West [African] and Niger-Congo languages …” (January 15, 1997)</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4"/>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2E822E16-82B0-4261-A458-87431AF3E444}" type="slidenum">
              <a:rPr lang="en-US" sz="1400" smtClean="0"/>
              <a:pPr eaLnBrk="1" hangingPunct="1"/>
              <a:t>33</a:t>
            </a:fld>
            <a:endParaRPr lang="en-US" sz="1400" smtClean="0"/>
          </a:p>
        </p:txBody>
      </p:sp>
      <p:sp>
        <p:nvSpPr>
          <p:cNvPr id="48131" name="Rectangle 2"/>
          <p:cNvSpPr>
            <a:spLocks noGrp="1" noChangeArrowheads="1"/>
          </p:cNvSpPr>
          <p:nvPr>
            <p:ph type="title"/>
          </p:nvPr>
        </p:nvSpPr>
        <p:spPr>
          <a:xfrm>
            <a:off x="762000" y="0"/>
            <a:ext cx="8743950" cy="1066800"/>
          </a:xfrm>
        </p:spPr>
        <p:txBody>
          <a:bodyPr/>
          <a:lstStyle/>
          <a:p>
            <a:pPr eaLnBrk="1" hangingPunct="1"/>
            <a:r>
              <a:rPr lang="en-US" smtClean="0"/>
              <a:t>Official English?  No, but …</a:t>
            </a:r>
          </a:p>
        </p:txBody>
      </p:sp>
      <p:sp>
        <p:nvSpPr>
          <p:cNvPr id="48132" name="Text Box 3"/>
          <p:cNvSpPr txBox="1">
            <a:spLocks noChangeArrowheads="1"/>
          </p:cNvSpPr>
          <p:nvPr/>
        </p:nvSpPr>
        <p:spPr bwMode="auto">
          <a:xfrm>
            <a:off x="228600" y="1167576"/>
            <a:ext cx="9829800" cy="562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lnSpc>
                <a:spcPct val="75000"/>
              </a:lnSpc>
              <a:spcBef>
                <a:spcPct val="50000"/>
              </a:spcBef>
            </a:pPr>
            <a:r>
              <a:rPr lang="en-US" sz="2800" b="1" dirty="0">
                <a:solidFill>
                  <a:srgbClr val="FFFF00"/>
                </a:solidFill>
              </a:rPr>
              <a:t>‘English Language Empowerment Act of 1996’</a:t>
            </a:r>
            <a:r>
              <a:rPr lang="en-US" sz="2800" b="1" dirty="0"/>
              <a:t>.</a:t>
            </a:r>
          </a:p>
          <a:p>
            <a:pPr>
              <a:lnSpc>
                <a:spcPct val="75000"/>
              </a:lnSpc>
              <a:spcBef>
                <a:spcPct val="50000"/>
              </a:spcBef>
            </a:pPr>
            <a:r>
              <a:rPr lang="en-US" sz="2800" b="1" dirty="0"/>
              <a:t>The Congress finds and declares the following:</a:t>
            </a:r>
          </a:p>
          <a:p>
            <a:pPr>
              <a:lnSpc>
                <a:spcPct val="75000"/>
              </a:lnSpc>
              <a:spcBef>
                <a:spcPct val="50000"/>
              </a:spcBef>
            </a:pPr>
            <a:r>
              <a:rPr lang="en-US" sz="2800" b="1" dirty="0"/>
              <a:t>(1) The United States is comprised of individuals and groups from diverse ethnic, cultural and linguistic backgrounds.</a:t>
            </a:r>
          </a:p>
          <a:p>
            <a:pPr>
              <a:lnSpc>
                <a:spcPct val="75000"/>
              </a:lnSpc>
              <a:spcBef>
                <a:spcPct val="50000"/>
              </a:spcBef>
            </a:pPr>
            <a:r>
              <a:rPr lang="en-US" sz="2800" b="1" dirty="0"/>
              <a:t>(3) Throughout the history of the United States, the common thread binding individuals of differing backgrounds has been a common language.</a:t>
            </a:r>
          </a:p>
          <a:p>
            <a:pPr>
              <a:lnSpc>
                <a:spcPct val="75000"/>
              </a:lnSpc>
              <a:spcBef>
                <a:spcPct val="50000"/>
              </a:spcBef>
            </a:pPr>
            <a:r>
              <a:rPr lang="en-US" sz="2800" b="1" dirty="0"/>
              <a:t>(4) In order to preserve unity in diversity, and to prevent division along linguistic lines, the Federal Government should maintain a language common to all people.</a:t>
            </a:r>
          </a:p>
          <a:p>
            <a:pPr>
              <a:lnSpc>
                <a:spcPct val="75000"/>
              </a:lnSpc>
              <a:spcBef>
                <a:spcPct val="50000"/>
              </a:spcBef>
            </a:pPr>
            <a:r>
              <a:rPr lang="en-US" sz="2800" b="1" dirty="0"/>
              <a:t>(9) </a:t>
            </a:r>
            <a:r>
              <a:rPr lang="en-US" sz="2800" b="1" dirty="0">
                <a:solidFill>
                  <a:srgbClr val="FFFF00"/>
                </a:solidFill>
              </a:rPr>
              <a:t>English should be recognized in law as the language of official business of the Federal Government.</a:t>
            </a:r>
            <a:endParaRPr lang="en-US" sz="2800" b="1" dirty="0"/>
          </a:p>
          <a:p>
            <a:pPr algn="r">
              <a:lnSpc>
                <a:spcPct val="75000"/>
              </a:lnSpc>
              <a:spcBef>
                <a:spcPct val="50000"/>
              </a:spcBef>
            </a:pPr>
            <a:endParaRPr lang="en-US" sz="1600" i="1" dirty="0"/>
          </a:p>
          <a:p>
            <a:pPr algn="r">
              <a:lnSpc>
                <a:spcPct val="75000"/>
              </a:lnSpc>
              <a:spcBef>
                <a:spcPct val="50000"/>
              </a:spcBef>
            </a:pPr>
            <a:r>
              <a:rPr lang="en-US" sz="1600" i="1" dirty="0"/>
              <a:t>Excerpts from HR 123, July 30, 1996 (Available http://ftp.loc.gov/pub/thomas/c104/h123.rh.txt)</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4"/>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A6E1B992-0F1B-4318-A204-6DC427A44289}" type="slidenum">
              <a:rPr lang="en-US" sz="1400" smtClean="0"/>
              <a:pPr eaLnBrk="1" hangingPunct="1"/>
              <a:t>34</a:t>
            </a:fld>
            <a:endParaRPr lang="en-US" sz="1400" smtClean="0"/>
          </a:p>
        </p:txBody>
      </p:sp>
      <p:sp>
        <p:nvSpPr>
          <p:cNvPr id="49155" name="Rectangle 2"/>
          <p:cNvSpPr>
            <a:spLocks noGrp="1" noChangeArrowheads="1"/>
          </p:cNvSpPr>
          <p:nvPr>
            <p:ph type="title"/>
          </p:nvPr>
        </p:nvSpPr>
        <p:spPr>
          <a:xfrm>
            <a:off x="762000" y="0"/>
            <a:ext cx="8743950" cy="1066800"/>
          </a:xfrm>
        </p:spPr>
        <p:txBody>
          <a:bodyPr/>
          <a:lstStyle/>
          <a:p>
            <a:pPr eaLnBrk="1" hangingPunct="1"/>
            <a:r>
              <a:rPr lang="en-US" smtClean="0"/>
              <a:t>… 2007 …</a:t>
            </a:r>
          </a:p>
        </p:txBody>
      </p:sp>
      <p:sp>
        <p:nvSpPr>
          <p:cNvPr id="49156" name="Text Box 3"/>
          <p:cNvSpPr txBox="1">
            <a:spLocks noChangeArrowheads="1"/>
          </p:cNvSpPr>
          <p:nvPr/>
        </p:nvSpPr>
        <p:spPr bwMode="auto">
          <a:xfrm>
            <a:off x="228600" y="990600"/>
            <a:ext cx="98298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Times New Roman" pitchFamily="18" charset="0"/>
              </a:defRPr>
            </a:lvl1pPr>
            <a:lvl2pPr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lnSpc>
                <a:spcPct val="75000"/>
              </a:lnSpc>
              <a:spcBef>
                <a:spcPct val="50000"/>
              </a:spcBef>
            </a:pPr>
            <a:r>
              <a:rPr lang="en-US" sz="2800" b="1">
                <a:solidFill>
                  <a:srgbClr val="FFFF00"/>
                </a:solidFill>
              </a:rPr>
              <a:t>‘National Language Act of 2007’</a:t>
            </a:r>
            <a:r>
              <a:rPr lang="en-US" sz="2800" b="1"/>
              <a:t>.</a:t>
            </a:r>
          </a:p>
          <a:p>
            <a:pPr eaLnBrk="1" hangingPunct="1"/>
            <a:endParaRPr lang="en-US" sz="1400" b="1"/>
          </a:p>
          <a:p>
            <a:pPr eaLnBrk="1" hangingPunct="1">
              <a:buFontTx/>
              <a:buChar char="•"/>
            </a:pPr>
            <a:r>
              <a:rPr lang="en-US" sz="2400" b="1"/>
              <a:t> English shall be the official language of the Government of the United States.</a:t>
            </a:r>
          </a:p>
          <a:p>
            <a:pPr eaLnBrk="1" hangingPunct="1">
              <a:buFontTx/>
              <a:buChar char="•"/>
            </a:pPr>
            <a:r>
              <a:rPr lang="en-US" sz="2400" b="1"/>
              <a:t> The Government of the United States shall preserve and enhance the role of English ... no person has a right, entitlement, or claim to services, or ... materials in any language other than English. </a:t>
            </a:r>
          </a:p>
          <a:p>
            <a:pPr eaLnBrk="1" hangingPunct="1">
              <a:buFontTx/>
              <a:buChar char="•"/>
            </a:pPr>
            <a:r>
              <a:rPr lang="en-US" sz="2400" b="1"/>
              <a:t> This ... does not apply to the use of a language other than English </a:t>
            </a:r>
          </a:p>
          <a:p>
            <a:pPr lvl="1" eaLnBrk="1" hangingPunct="1"/>
            <a:r>
              <a:rPr lang="en-US" sz="2400" b="1"/>
              <a:t>(1) for religious purposes;</a:t>
            </a:r>
          </a:p>
          <a:p>
            <a:pPr lvl="1" eaLnBrk="1" hangingPunct="1"/>
            <a:r>
              <a:rPr lang="en-US" sz="2400" b="1"/>
              <a:t>(2) for training in foreign languages for international communication; </a:t>
            </a:r>
          </a:p>
          <a:p>
            <a:pPr lvl="1" eaLnBrk="1" hangingPunct="1"/>
            <a:r>
              <a:rPr lang="en-US" sz="2400" b="1"/>
              <a:t>(3) to programs in schools designed to encourage students to learn foreign languages.</a:t>
            </a:r>
          </a:p>
          <a:p>
            <a:pPr eaLnBrk="1" hangingPunct="1">
              <a:buFontTx/>
              <a:buChar char="•"/>
            </a:pPr>
            <a:r>
              <a:rPr lang="en-US" sz="2400" b="1"/>
              <a:t> This ... does not prevent the Government ... from providing interpreters for persons over 62 years of age.</a:t>
            </a:r>
          </a:p>
          <a:p>
            <a:pPr eaLnBrk="1" hangingPunct="1">
              <a:buFontTx/>
              <a:buChar char="•"/>
            </a:pPr>
            <a:r>
              <a:rPr lang="en-US" sz="2400" b="1"/>
              <a:t> BILINGUAL ELECTION REQUIREMENTS ... [are] repealed.</a:t>
            </a:r>
          </a:p>
          <a:p>
            <a:pPr algn="r">
              <a:lnSpc>
                <a:spcPct val="75000"/>
              </a:lnSpc>
              <a:spcBef>
                <a:spcPct val="50000"/>
              </a:spcBef>
            </a:pPr>
            <a:r>
              <a:rPr lang="en-US" sz="1400" i="1"/>
              <a:t>Excerpts from HR 769, January 31, 2007 (Available http://thomas.loc.gov/cgi-bin/query/z?c110:H.R.769:)</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5"/>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9A84CAEC-565D-4B0F-A8BF-8034B86CF228}" type="slidenum">
              <a:rPr lang="en-US" sz="1400" smtClean="0"/>
              <a:pPr eaLnBrk="1" hangingPunct="1"/>
              <a:t>35</a:t>
            </a:fld>
            <a:endParaRPr lang="en-US" sz="1400" smtClean="0"/>
          </a:p>
        </p:txBody>
      </p:sp>
      <p:sp>
        <p:nvSpPr>
          <p:cNvPr id="50179" name="Rectangle 2"/>
          <p:cNvSpPr>
            <a:spLocks noGrp="1" noChangeArrowheads="1"/>
          </p:cNvSpPr>
          <p:nvPr>
            <p:ph type="title"/>
          </p:nvPr>
        </p:nvSpPr>
        <p:spPr/>
        <p:txBody>
          <a:bodyPr/>
          <a:lstStyle/>
          <a:p>
            <a:pPr eaLnBrk="1" hangingPunct="1"/>
            <a:r>
              <a:rPr lang="en-US" smtClean="0"/>
              <a:t>… 2009</a:t>
            </a:r>
          </a:p>
        </p:txBody>
      </p:sp>
      <p:sp>
        <p:nvSpPr>
          <p:cNvPr id="50180" name="Rectangle 3"/>
          <p:cNvSpPr>
            <a:spLocks noGrp="1" noChangeArrowheads="1"/>
          </p:cNvSpPr>
          <p:nvPr>
            <p:ph type="body" idx="1"/>
          </p:nvPr>
        </p:nvSpPr>
        <p:spPr>
          <a:xfrm>
            <a:off x="1" y="1219200"/>
            <a:ext cx="10102644" cy="5638800"/>
          </a:xfrm>
        </p:spPr>
        <p:txBody>
          <a:bodyPr>
            <a:normAutofit fontScale="92500" lnSpcReduction="10000"/>
          </a:bodyPr>
          <a:lstStyle/>
          <a:p>
            <a:pPr eaLnBrk="1" hangingPunct="1">
              <a:lnSpc>
                <a:spcPct val="80000"/>
              </a:lnSpc>
            </a:pPr>
            <a:r>
              <a:rPr lang="en-US" b="1" dirty="0" smtClean="0">
                <a:solidFill>
                  <a:srgbClr val="FFFF00"/>
                </a:solidFill>
              </a:rPr>
              <a:t>English Language Unity Act of 2009</a:t>
            </a:r>
          </a:p>
          <a:p>
            <a:pPr lvl="1" eaLnBrk="1" hangingPunct="1">
              <a:lnSpc>
                <a:spcPct val="80000"/>
              </a:lnSpc>
            </a:pPr>
            <a:r>
              <a:rPr lang="en-US" b="1" dirty="0" smtClean="0"/>
              <a:t>Section 2</a:t>
            </a:r>
          </a:p>
          <a:p>
            <a:pPr lvl="2" eaLnBrk="1" hangingPunct="1">
              <a:lnSpc>
                <a:spcPct val="80000"/>
              </a:lnSpc>
            </a:pPr>
            <a:r>
              <a:rPr lang="en-US" b="1" dirty="0" smtClean="0"/>
              <a:t>(1) The United States is comprised of individuals from diverse ethnic, cultural, and linguistic backgrounds, and continues to benefit from this rich diversity. </a:t>
            </a:r>
          </a:p>
          <a:p>
            <a:pPr lvl="2" eaLnBrk="1" hangingPunct="1">
              <a:lnSpc>
                <a:spcPct val="80000"/>
              </a:lnSpc>
            </a:pPr>
            <a:r>
              <a:rPr lang="en-US" b="1" dirty="0" smtClean="0"/>
              <a:t>(2) Throughout the history of the United States, the common thread binding individuals of differing backgrounds has been the English language. </a:t>
            </a:r>
          </a:p>
          <a:p>
            <a:pPr lvl="2" eaLnBrk="1" hangingPunct="1">
              <a:lnSpc>
                <a:spcPct val="80000"/>
              </a:lnSpc>
            </a:pPr>
            <a:r>
              <a:rPr lang="en-US" b="1" dirty="0" smtClean="0"/>
              <a:t>(3) Among the powers reserved to the States respectively is the power to establish the English language as the official language of the respective States, and otherwise to promote the English language within the respective States, subject to the prohibitions enumerated in the Constitution of the United States and in laws of the respective States. </a:t>
            </a:r>
          </a:p>
          <a:p>
            <a:pPr lvl="1" eaLnBrk="1" hangingPunct="1">
              <a:lnSpc>
                <a:spcPct val="80000"/>
              </a:lnSpc>
            </a:pPr>
            <a:r>
              <a:rPr lang="en-US" b="1" dirty="0" smtClean="0"/>
              <a:t>Section 3 [Amending Title 4, USC]</a:t>
            </a:r>
          </a:p>
          <a:p>
            <a:pPr lvl="2" eaLnBrk="1" hangingPunct="1">
              <a:lnSpc>
                <a:spcPct val="80000"/>
              </a:lnSpc>
            </a:pPr>
            <a:r>
              <a:rPr lang="en-US" b="1" dirty="0" smtClean="0"/>
              <a:t>Representatives of the Federal Government shall have an affirmative obligation to preserve and enhance the role of English as the official language of the Federal Government. </a:t>
            </a:r>
          </a:p>
          <a:p>
            <a:pPr lvl="2" eaLnBrk="1" hangingPunct="1">
              <a:lnSpc>
                <a:spcPct val="80000"/>
              </a:lnSpc>
            </a:pPr>
            <a:r>
              <a:rPr lang="en-US" b="1" dirty="0" smtClean="0"/>
              <a:t>Official Functions- The official functions of the Government of the United States shall be conducted in English.</a:t>
            </a:r>
          </a:p>
          <a:p>
            <a:pPr lvl="2" algn="r" eaLnBrk="1" hangingPunct="1">
              <a:lnSpc>
                <a:spcPct val="80000"/>
              </a:lnSpc>
              <a:buFontTx/>
              <a:buNone/>
            </a:pPr>
            <a:r>
              <a:rPr lang="en-US" sz="1800" b="1" i="1" dirty="0" smtClean="0"/>
              <a:t>Excerpts from HR 997, February 11, 2009                                                                                       (Available http://thomas.loc.gov/cgi-bin/query/z?c111:H.R.997.IH:)</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3"/>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26A549B1-0A52-4CBE-9111-46383E6FE3DF}" type="slidenum">
              <a:rPr lang="en-US" sz="1400" smtClean="0"/>
              <a:pPr eaLnBrk="1" hangingPunct="1"/>
              <a:t>36</a:t>
            </a:fld>
            <a:endParaRPr lang="en-US" sz="1400" smtClean="0"/>
          </a:p>
        </p:txBody>
      </p:sp>
      <p:sp>
        <p:nvSpPr>
          <p:cNvPr id="51203" name="Rectangle 4"/>
          <p:cNvSpPr>
            <a:spLocks noChangeArrowheads="1"/>
          </p:cNvSpPr>
          <p:nvPr/>
        </p:nvSpPr>
        <p:spPr bwMode="auto">
          <a:xfrm>
            <a:off x="361950" y="73025"/>
            <a:ext cx="874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4400">
                <a:solidFill>
                  <a:schemeClr val="tx2"/>
                </a:solidFill>
              </a:rPr>
              <a:t>Official English </a:t>
            </a:r>
            <a:br>
              <a:rPr lang="en-US" sz="4400">
                <a:solidFill>
                  <a:schemeClr val="tx2"/>
                </a:solidFill>
              </a:rPr>
            </a:br>
            <a:r>
              <a:rPr lang="en-US" sz="4400">
                <a:solidFill>
                  <a:schemeClr val="tx2"/>
                </a:solidFill>
              </a:rPr>
              <a:t>laws in the US</a:t>
            </a:r>
          </a:p>
        </p:txBody>
      </p:sp>
      <p:sp>
        <p:nvSpPr>
          <p:cNvPr id="51204" name="Rectangle 5"/>
          <p:cNvSpPr>
            <a:spLocks noChangeArrowheads="1"/>
          </p:cNvSpPr>
          <p:nvPr/>
        </p:nvSpPr>
        <p:spPr bwMode="auto">
          <a:xfrm>
            <a:off x="0" y="1342103"/>
            <a:ext cx="4794338" cy="536349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81320" dir="2319588" algn="ctr" rotWithShape="0">
                    <a:schemeClr val="bg2"/>
                  </a:outerShdw>
                </a:effectLst>
              </a14:hiddenEffects>
            </a:ext>
          </a:extLst>
        </p:spPr>
        <p:txBody>
          <a:bodyPr lIns="100794" tIns="50397" rIns="100794" bIns="50397"/>
          <a:lstStyle/>
          <a:p>
            <a:pPr marL="342900" indent="-342900">
              <a:lnSpc>
                <a:spcPct val="90000"/>
              </a:lnSpc>
              <a:spcBef>
                <a:spcPct val="20000"/>
              </a:spcBef>
              <a:buFontTx/>
              <a:buChar char="•"/>
            </a:pPr>
            <a:r>
              <a:rPr lang="en-US" sz="2400" b="1" dirty="0"/>
              <a:t>As of today, </a:t>
            </a:r>
            <a:r>
              <a:rPr lang="en-US" sz="2400" b="1" dirty="0" smtClean="0"/>
              <a:t>28 (?) </a:t>
            </a:r>
            <a:r>
              <a:rPr lang="en-US" sz="2400" b="1" dirty="0"/>
              <a:t>US States have some kind of “official English” law.</a:t>
            </a:r>
          </a:p>
          <a:p>
            <a:pPr marL="342900" indent="-342900">
              <a:lnSpc>
                <a:spcPct val="90000"/>
              </a:lnSpc>
              <a:spcBef>
                <a:spcPct val="20000"/>
              </a:spcBef>
              <a:buFontTx/>
              <a:buChar char="•"/>
            </a:pPr>
            <a:r>
              <a:rPr lang="en-US" sz="2400" b="1" dirty="0"/>
              <a:t>The impact and scope of the laws vary – from being little more than a simple statement (as in Illinois: “The official language of the State of Illinois is English”), to forbidding </a:t>
            </a:r>
            <a:r>
              <a:rPr lang="en-US" sz="2400" b="1" dirty="0">
                <a:solidFill>
                  <a:srgbClr val="FFFF00"/>
                </a:solidFill>
              </a:rPr>
              <a:t>any activity</a:t>
            </a:r>
            <a:r>
              <a:rPr lang="en-US" sz="2400" b="1" dirty="0"/>
              <a:t> </a:t>
            </a:r>
            <a:r>
              <a:rPr lang="en-US" sz="2400" b="1" dirty="0" smtClean="0"/>
              <a:t>by State </a:t>
            </a:r>
            <a:r>
              <a:rPr lang="en-US" sz="2400" b="1" dirty="0"/>
              <a:t>or local </a:t>
            </a:r>
            <a:r>
              <a:rPr lang="en-US" sz="2400" b="1" dirty="0" smtClean="0"/>
              <a:t>governments </a:t>
            </a:r>
            <a:r>
              <a:rPr lang="en-US" sz="2400" b="1" dirty="0"/>
              <a:t>from doing </a:t>
            </a:r>
            <a:r>
              <a:rPr lang="en-US" sz="2400" b="1" dirty="0">
                <a:solidFill>
                  <a:schemeClr val="folHlink"/>
                </a:solidFill>
              </a:rPr>
              <a:t>anything</a:t>
            </a:r>
            <a:r>
              <a:rPr lang="en-US" sz="2400" b="1" dirty="0"/>
              <a:t> which could be considered </a:t>
            </a:r>
            <a:r>
              <a:rPr lang="en-US" sz="2400" b="1" dirty="0" smtClean="0"/>
              <a:t>“supporting” </a:t>
            </a:r>
            <a:r>
              <a:rPr lang="en-US" sz="2400" b="1" dirty="0"/>
              <a:t>the use of any language other than English.</a:t>
            </a:r>
          </a:p>
        </p:txBody>
      </p:sp>
      <p:sp>
        <p:nvSpPr>
          <p:cNvPr id="51205" name="Rectangle 7"/>
          <p:cNvSpPr>
            <a:spLocks noChangeArrowheads="1"/>
          </p:cNvSpPr>
          <p:nvPr/>
        </p:nvSpPr>
        <p:spPr bwMode="auto">
          <a:xfrm>
            <a:off x="4705850" y="1788607"/>
            <a:ext cx="5149762" cy="4916993"/>
          </a:xfrm>
          <a:prstGeom prst="rect">
            <a:avLst/>
          </a:prstGeom>
          <a:solidFill>
            <a:schemeClr val="bg1"/>
          </a:solidFill>
          <a:ln>
            <a:noFill/>
          </a:ln>
          <a:effectLst/>
          <a:extLs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81320" dir="2319588" algn="ctr" rotWithShape="0">
                    <a:srgbClr val="808080"/>
                  </a:outerShdw>
                </a:effectLst>
              </a14:hiddenEffects>
            </a:ext>
          </a:extLst>
        </p:spPr>
        <p:txBody>
          <a:bodyPr lIns="100794" tIns="50397" rIns="100794" bIns="50397"/>
          <a:lstStyle/>
          <a:p>
            <a:pPr marL="377825" indent="-377825" defTabSz="1008063">
              <a:lnSpc>
                <a:spcPct val="90000"/>
              </a:lnSpc>
              <a:buClr>
                <a:schemeClr val="tx1"/>
              </a:buClr>
              <a:buFontTx/>
              <a:buChar char="•"/>
            </a:pPr>
            <a:r>
              <a:rPr lang="en-US" sz="2400" b="1" dirty="0"/>
              <a:t>Two States – Hawaii and Louisiana – have a language </a:t>
            </a:r>
            <a:r>
              <a:rPr lang="en-US" sz="2400" b="1" dirty="0">
                <a:solidFill>
                  <a:schemeClr val="folHlink"/>
                </a:solidFill>
              </a:rPr>
              <a:t>in addition to English</a:t>
            </a:r>
            <a:r>
              <a:rPr lang="en-US" sz="2400" b="1" dirty="0"/>
              <a:t> as official (Hawaiian </a:t>
            </a:r>
            <a:r>
              <a:rPr lang="en-US" sz="2400" b="1" dirty="0" smtClean="0"/>
              <a:t>&amp; French</a:t>
            </a:r>
            <a:r>
              <a:rPr lang="en-US" sz="2400" b="1" dirty="0"/>
              <a:t>, respectively).  </a:t>
            </a:r>
          </a:p>
          <a:p>
            <a:pPr marL="377825" indent="-377825" defTabSz="1008063">
              <a:lnSpc>
                <a:spcPct val="90000"/>
              </a:lnSpc>
              <a:buClr>
                <a:schemeClr val="tx1"/>
              </a:buClr>
              <a:buFontTx/>
              <a:buChar char="•"/>
            </a:pPr>
            <a:r>
              <a:rPr lang="en-US" sz="2400" b="1" dirty="0" smtClean="0"/>
              <a:t>Fours states -- New Mexico, Oregon, Rhode Island, and Washington – have passed “</a:t>
            </a:r>
            <a:r>
              <a:rPr lang="en-US" sz="2400" b="1" dirty="0" smtClean="0">
                <a:solidFill>
                  <a:srgbClr val="FFFF00"/>
                </a:solidFill>
              </a:rPr>
              <a:t>English Plus</a:t>
            </a:r>
            <a:r>
              <a:rPr lang="en-US" sz="2400" b="1" dirty="0" smtClean="0"/>
              <a:t>” ordinances.</a:t>
            </a:r>
          </a:p>
          <a:p>
            <a:pPr marL="377825" indent="-377825" defTabSz="1008063">
              <a:lnSpc>
                <a:spcPct val="90000"/>
              </a:lnSpc>
              <a:buClr>
                <a:schemeClr val="tx1"/>
              </a:buClr>
              <a:buFontTx/>
              <a:buChar char="•"/>
            </a:pPr>
            <a:r>
              <a:rPr lang="en-US" sz="2400" b="1" dirty="0" smtClean="0"/>
              <a:t>Oregon</a:t>
            </a:r>
            <a:r>
              <a:rPr lang="en-US" sz="2400" b="1" dirty="0"/>
              <a:t>, for example, says that “</a:t>
            </a:r>
            <a:r>
              <a:rPr lang="en-US" sz="2400" b="1" dirty="0">
                <a:solidFill>
                  <a:srgbClr val="FFFF00"/>
                </a:solidFill>
              </a:rPr>
              <a:t>we wish to protect and promote the multilingual nature of communication that currently exists in Oregon and to build trust and </a:t>
            </a:r>
            <a:r>
              <a:rPr lang="en-US" sz="2400" b="1" dirty="0" smtClean="0">
                <a:solidFill>
                  <a:srgbClr val="FFFF00"/>
                </a:solidFill>
              </a:rPr>
              <a:t>understanding</a:t>
            </a:r>
            <a:r>
              <a:rPr lang="en-US" sz="2400" b="1" dirty="0" smtClean="0"/>
              <a:t>.”</a:t>
            </a:r>
            <a:endParaRPr lang="en-US" sz="2400" b="1" dirty="0"/>
          </a:p>
        </p:txBody>
      </p:sp>
      <p:pic>
        <p:nvPicPr>
          <p:cNvPr id="51206"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90751" y="60708"/>
            <a:ext cx="2325549" cy="1625615"/>
          </a:xfrm>
          <a:prstGeom prst="rect">
            <a:avLst/>
          </a:prstGeom>
          <a:noFill/>
          <a:ln w="28575" cap="sq">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7" name="Text Box 4"/>
          <p:cNvSpPr txBox="1">
            <a:spLocks noChangeArrowheads="1"/>
          </p:cNvSpPr>
          <p:nvPr/>
        </p:nvSpPr>
        <p:spPr bwMode="auto">
          <a:xfrm>
            <a:off x="0" y="6491288"/>
            <a:ext cx="102870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lgn="r" eaLnBrk="1" hangingPunct="1">
              <a:spcBef>
                <a:spcPct val="50000"/>
              </a:spcBef>
            </a:pPr>
            <a:r>
              <a:rPr lang="fr-FR" sz="1600" i="1" dirty="0"/>
              <a:t>Sources: http://www.proenglish.org/official-english/state-profiles; http://www.languagepolicy.net/archives/or-ep.htm</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5"/>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578F9D39-6224-47F3-9979-CEB8FD40FD12}" type="slidenum">
              <a:rPr lang="en-US" sz="1400" smtClean="0"/>
              <a:pPr eaLnBrk="1" hangingPunct="1"/>
              <a:t>37</a:t>
            </a:fld>
            <a:endParaRPr lang="en-US" sz="1400" smtClean="0"/>
          </a:p>
        </p:txBody>
      </p:sp>
      <p:sp>
        <p:nvSpPr>
          <p:cNvPr id="52227" name="Rectangle 2"/>
          <p:cNvSpPr>
            <a:spLocks noGrp="1" noChangeArrowheads="1"/>
          </p:cNvSpPr>
          <p:nvPr>
            <p:ph type="title"/>
          </p:nvPr>
        </p:nvSpPr>
        <p:spPr>
          <a:xfrm>
            <a:off x="762000" y="152400"/>
            <a:ext cx="8743950" cy="914400"/>
          </a:xfrm>
        </p:spPr>
        <p:txBody>
          <a:bodyPr/>
          <a:lstStyle/>
          <a:p>
            <a:pPr eaLnBrk="1" hangingPunct="1"/>
            <a:r>
              <a:rPr lang="en-US" smtClean="0"/>
              <a:t>California’s Proposition 63 (1986)</a:t>
            </a:r>
          </a:p>
        </p:txBody>
      </p:sp>
      <p:sp>
        <p:nvSpPr>
          <p:cNvPr id="52228" name="Rectangle 3"/>
          <p:cNvSpPr>
            <a:spLocks noGrp="1" noChangeArrowheads="1"/>
          </p:cNvSpPr>
          <p:nvPr>
            <p:ph type="body" idx="1"/>
          </p:nvPr>
        </p:nvSpPr>
        <p:spPr>
          <a:xfrm>
            <a:off x="0" y="990600"/>
            <a:ext cx="10096500" cy="5486400"/>
          </a:xfrm>
        </p:spPr>
        <p:txBody>
          <a:bodyPr/>
          <a:lstStyle/>
          <a:p>
            <a:pPr marL="838200" lvl="1" indent="-381000" eaLnBrk="1" hangingPunct="1">
              <a:lnSpc>
                <a:spcPct val="80000"/>
              </a:lnSpc>
              <a:buFontTx/>
              <a:buAutoNum type="alphaLcParenR"/>
            </a:pPr>
            <a:r>
              <a:rPr lang="en-US" dirty="0" smtClean="0"/>
              <a:t>This section is intended to preserve, protect and strengthen the English language, and not to supersede any of the rights guaranteed to the people of this Constitution.</a:t>
            </a:r>
          </a:p>
          <a:p>
            <a:pPr marL="838200" lvl="1" indent="-381000" eaLnBrk="1" hangingPunct="1">
              <a:lnSpc>
                <a:spcPct val="80000"/>
              </a:lnSpc>
              <a:buFontTx/>
              <a:buAutoNum type="alphaLcParenR"/>
            </a:pPr>
            <a:r>
              <a:rPr lang="en-US" dirty="0" smtClean="0"/>
              <a:t>English is the official language of the State of California.</a:t>
            </a:r>
          </a:p>
          <a:p>
            <a:pPr marL="838200" lvl="1" indent="-381000" eaLnBrk="1" hangingPunct="1">
              <a:lnSpc>
                <a:spcPct val="80000"/>
              </a:lnSpc>
              <a:buFontTx/>
              <a:buAutoNum type="alphaLcParenR"/>
            </a:pPr>
            <a:r>
              <a:rPr lang="en-US" dirty="0" smtClean="0"/>
              <a:t>The Legislature and officials of the State of California shall take all steps necessary to insure that the role of English as the common language of the State of California is preserved and enhanced. The Legislature shall make no law which diminishes or ignores the role of English as the common language of the State of California.</a:t>
            </a:r>
          </a:p>
          <a:p>
            <a:pPr marL="838200" lvl="1" indent="-381000" eaLnBrk="1" hangingPunct="1">
              <a:lnSpc>
                <a:spcPct val="80000"/>
              </a:lnSpc>
              <a:buFontTx/>
              <a:buAutoNum type="alphaLcParenR"/>
            </a:pPr>
            <a:r>
              <a:rPr lang="en-US" dirty="0" smtClean="0"/>
              <a:t>Any person who is a resident of or doing business in the State of California shall have standing to sue the State of California to enforce this action, and the Courts of record of the State of California shall have jurisdiction to hear cases brought to enforce this section.</a:t>
            </a:r>
            <a:r>
              <a:rPr lang="en-US" sz="2400" dirty="0" smtClean="0"/>
              <a:t> </a:t>
            </a:r>
          </a:p>
        </p:txBody>
      </p:sp>
      <p:sp>
        <p:nvSpPr>
          <p:cNvPr id="52229" name="Text Box 6"/>
          <p:cNvSpPr txBox="1">
            <a:spLocks noChangeArrowheads="1"/>
          </p:cNvSpPr>
          <p:nvPr/>
        </p:nvSpPr>
        <p:spPr bwMode="auto">
          <a:xfrm>
            <a:off x="1181100" y="5867400"/>
            <a:ext cx="47402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endParaRPr lang="en-US"/>
          </a:p>
        </p:txBody>
      </p:sp>
      <p:sp>
        <p:nvSpPr>
          <p:cNvPr id="52230" name="Text Box 7"/>
          <p:cNvSpPr txBox="1">
            <a:spLocks noChangeArrowheads="1"/>
          </p:cNvSpPr>
          <p:nvPr/>
        </p:nvSpPr>
        <p:spPr bwMode="auto">
          <a:xfrm>
            <a:off x="2362200" y="6605588"/>
            <a:ext cx="7924800" cy="252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lgn="r">
              <a:lnSpc>
                <a:spcPct val="75000"/>
              </a:lnSpc>
              <a:spcBef>
                <a:spcPct val="50000"/>
              </a:spcBef>
            </a:pPr>
            <a:r>
              <a:rPr lang="en-US" sz="1400" i="1"/>
              <a:t>Excerpts from California Constitution, Article III, Section 6: http://www.leginfo.ca.gov/.const/.article_3</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6"/>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8D9C057B-15EB-4773-A4B8-DA6E9C99060C}" type="slidenum">
              <a:rPr lang="en-US" sz="1400" smtClean="0"/>
              <a:pPr eaLnBrk="1" hangingPunct="1"/>
              <a:t>38</a:t>
            </a:fld>
            <a:endParaRPr lang="en-US" sz="1400" smtClean="0"/>
          </a:p>
        </p:txBody>
      </p:sp>
      <p:sp>
        <p:nvSpPr>
          <p:cNvPr id="53251" name="Rectangle 2"/>
          <p:cNvSpPr>
            <a:spLocks noGrp="1" noChangeArrowheads="1"/>
          </p:cNvSpPr>
          <p:nvPr>
            <p:ph type="title"/>
          </p:nvPr>
        </p:nvSpPr>
        <p:spPr>
          <a:xfrm>
            <a:off x="254435" y="1"/>
            <a:ext cx="9778130" cy="1047750"/>
          </a:xfrm>
        </p:spPr>
        <p:txBody>
          <a:bodyPr>
            <a:normAutofit fontScale="90000"/>
          </a:bodyPr>
          <a:lstStyle/>
          <a:p>
            <a:pPr algn="l" eaLnBrk="1" hangingPunct="1"/>
            <a:r>
              <a:rPr lang="en-US" dirty="0" smtClean="0"/>
              <a:t>Top 20 US Languages (after English, 2009)</a:t>
            </a:r>
          </a:p>
        </p:txBody>
      </p:sp>
      <p:sp>
        <p:nvSpPr>
          <p:cNvPr id="53252" name="Rectangle 4"/>
          <p:cNvSpPr>
            <a:spLocks noGrp="1" noChangeArrowheads="1"/>
          </p:cNvSpPr>
          <p:nvPr>
            <p:ph type="body" sz="half" idx="2"/>
          </p:nvPr>
        </p:nvSpPr>
        <p:spPr>
          <a:xfrm>
            <a:off x="468262" y="974623"/>
            <a:ext cx="9350477" cy="4851605"/>
          </a:xfrm>
          <a:solidFill>
            <a:schemeClr val="bg2">
              <a:alpha val="50195"/>
            </a:schemeClr>
          </a:solidFill>
        </p:spPr>
        <p:txBody>
          <a:bodyPr anchor="ctr" anchorCtr="0">
            <a:normAutofit fontScale="92500" lnSpcReduction="20000"/>
          </a:bodyPr>
          <a:lstStyle/>
          <a:p>
            <a:pPr marL="0" indent="0" eaLnBrk="1" hangingPunct="1">
              <a:lnSpc>
                <a:spcPct val="85000"/>
              </a:lnSpc>
              <a:buNone/>
            </a:pPr>
            <a:r>
              <a:rPr lang="en-US" sz="2700" b="1" dirty="0" smtClean="0">
                <a:solidFill>
                  <a:srgbClr val="FFFF00"/>
                </a:solidFill>
                <a:cs typeface="Times New Roman" pitchFamily="18" charset="0"/>
              </a:rPr>
              <a:t>US population </a:t>
            </a:r>
            <a:r>
              <a:rPr lang="en-US" sz="2700" b="1" dirty="0">
                <a:solidFill>
                  <a:srgbClr val="FFFF00"/>
                </a:solidFill>
                <a:cs typeface="Times New Roman" pitchFamily="18" charset="0"/>
              </a:rPr>
              <a:t>5 years and older: </a:t>
            </a:r>
            <a:r>
              <a:rPr lang="en-US" sz="2700" b="1" dirty="0" smtClean="0">
                <a:solidFill>
                  <a:srgbClr val="FFFF00"/>
                </a:solidFill>
                <a:cs typeface="Times New Roman" pitchFamily="18" charset="0"/>
              </a:rPr>
              <a:t>	285,797,349</a:t>
            </a:r>
            <a:endParaRPr lang="en-US" sz="2700" b="1" dirty="0">
              <a:solidFill>
                <a:srgbClr val="FFFF00"/>
              </a:solidFill>
              <a:cs typeface="Times New Roman" pitchFamily="18" charset="0"/>
            </a:endParaRPr>
          </a:p>
          <a:p>
            <a:pPr marL="0" indent="0" eaLnBrk="1" hangingPunct="1">
              <a:lnSpc>
                <a:spcPct val="85000"/>
              </a:lnSpc>
              <a:buNone/>
            </a:pPr>
            <a:r>
              <a:rPr lang="en-US" sz="2700" b="1" dirty="0">
                <a:solidFill>
                  <a:srgbClr val="FFFF00"/>
                </a:solidFill>
                <a:cs typeface="Times New Roman" pitchFamily="18" charset="0"/>
              </a:rPr>
              <a:t>English </a:t>
            </a:r>
            <a:r>
              <a:rPr lang="en-US" sz="2700" b="1" dirty="0" smtClean="0">
                <a:solidFill>
                  <a:srgbClr val="FFFF00"/>
                </a:solidFill>
                <a:cs typeface="Times New Roman" pitchFamily="18" charset="0"/>
              </a:rPr>
              <a:t>only spoken at home: 	228,699,523</a:t>
            </a:r>
            <a:endParaRPr lang="en-US" sz="2700" b="1" dirty="0">
              <a:solidFill>
                <a:srgbClr val="FFFF00"/>
              </a:solidFill>
              <a:cs typeface="Times New Roman" pitchFamily="18" charset="0"/>
            </a:endParaRPr>
          </a:p>
          <a:p>
            <a:pPr marL="0" indent="0" eaLnBrk="1" hangingPunct="1">
              <a:lnSpc>
                <a:spcPct val="85000"/>
              </a:lnSpc>
              <a:buNone/>
            </a:pPr>
            <a:r>
              <a:rPr lang="en-US" sz="2700" b="1" dirty="0">
                <a:solidFill>
                  <a:srgbClr val="FFFF00"/>
                </a:solidFill>
                <a:cs typeface="Times New Roman" pitchFamily="18" charset="0"/>
              </a:rPr>
              <a:t>Other </a:t>
            </a:r>
            <a:r>
              <a:rPr lang="en-US" sz="2700" b="1" dirty="0" smtClean="0">
                <a:solidFill>
                  <a:srgbClr val="FFFF00"/>
                </a:solidFill>
                <a:cs typeface="Times New Roman" pitchFamily="18" charset="0"/>
              </a:rPr>
              <a:t>language spoken at </a:t>
            </a:r>
            <a:r>
              <a:rPr lang="en-US" sz="2700" b="1" dirty="0">
                <a:solidFill>
                  <a:srgbClr val="FFFF00"/>
                </a:solidFill>
                <a:cs typeface="Times New Roman" pitchFamily="18" charset="0"/>
              </a:rPr>
              <a:t>home: </a:t>
            </a:r>
            <a:r>
              <a:rPr lang="en-US" sz="2700" b="1" dirty="0" smtClean="0">
                <a:solidFill>
                  <a:srgbClr val="FFFF00"/>
                </a:solidFill>
                <a:cs typeface="Times New Roman" pitchFamily="18" charset="0"/>
              </a:rPr>
              <a:t>	  57,097,826</a:t>
            </a:r>
            <a:endParaRPr lang="en-US" sz="2700" b="1" dirty="0">
              <a:solidFill>
                <a:srgbClr val="FFFF00"/>
              </a:solidFill>
              <a:cs typeface="Times New Roman" pitchFamily="18" charset="0"/>
            </a:endParaRPr>
          </a:p>
          <a:p>
            <a:pPr marL="533400" indent="-533400" eaLnBrk="1" hangingPunct="1">
              <a:lnSpc>
                <a:spcPct val="85000"/>
              </a:lnSpc>
              <a:buFontTx/>
              <a:buAutoNum type="arabicPeriod"/>
            </a:pPr>
            <a:r>
              <a:rPr lang="en-US" dirty="0">
                <a:cs typeface="Times New Roman" pitchFamily="18" charset="0"/>
              </a:rPr>
              <a:t>Spanish		35,468,501</a:t>
            </a:r>
          </a:p>
          <a:p>
            <a:pPr marL="533400" indent="-533400" eaLnBrk="1" hangingPunct="1">
              <a:lnSpc>
                <a:spcPct val="85000"/>
              </a:lnSpc>
              <a:buFontTx/>
              <a:buAutoNum type="arabicPeriod"/>
            </a:pPr>
            <a:r>
              <a:rPr lang="en-US" dirty="0" smtClean="0">
                <a:cs typeface="Times New Roman" pitchFamily="18" charset="0"/>
              </a:rPr>
              <a:t>Chinese*</a:t>
            </a:r>
            <a:r>
              <a:rPr lang="en-US" dirty="0">
                <a:cs typeface="Times New Roman" pitchFamily="18" charset="0"/>
              </a:rPr>
              <a:t>		2,600,150</a:t>
            </a:r>
          </a:p>
          <a:p>
            <a:pPr marL="533400" indent="-533400" eaLnBrk="1" hangingPunct="1">
              <a:lnSpc>
                <a:spcPct val="85000"/>
              </a:lnSpc>
              <a:buFontTx/>
              <a:buAutoNum type="arabicPeriod"/>
            </a:pPr>
            <a:r>
              <a:rPr lang="en-US" dirty="0">
                <a:cs typeface="Times New Roman" pitchFamily="18" charset="0"/>
              </a:rPr>
              <a:t>Tagalog		1,513,734</a:t>
            </a:r>
          </a:p>
          <a:p>
            <a:pPr marL="533400" indent="-533400" eaLnBrk="1" hangingPunct="1">
              <a:lnSpc>
                <a:spcPct val="85000"/>
              </a:lnSpc>
              <a:buFontTx/>
              <a:buAutoNum type="arabicPeriod"/>
            </a:pPr>
            <a:r>
              <a:rPr lang="en-US" dirty="0">
                <a:cs typeface="Times New Roman" pitchFamily="18" charset="0"/>
              </a:rPr>
              <a:t>French		1,305,503</a:t>
            </a:r>
          </a:p>
          <a:p>
            <a:pPr marL="533400" indent="-533400" eaLnBrk="1" hangingPunct="1">
              <a:lnSpc>
                <a:spcPct val="85000"/>
              </a:lnSpc>
              <a:buFontTx/>
              <a:buAutoNum type="arabicPeriod"/>
            </a:pPr>
            <a:r>
              <a:rPr lang="en-US" dirty="0">
                <a:cs typeface="Times New Roman" pitchFamily="18" charset="0"/>
              </a:rPr>
              <a:t>Vietnamese	</a:t>
            </a:r>
            <a:r>
              <a:rPr lang="en-US" dirty="0" smtClean="0">
                <a:cs typeface="Times New Roman" pitchFamily="18" charset="0"/>
              </a:rPr>
              <a:t>1,251,468</a:t>
            </a:r>
            <a:endParaRPr lang="en-US" dirty="0">
              <a:cs typeface="Times New Roman" pitchFamily="18" charset="0"/>
            </a:endParaRPr>
          </a:p>
          <a:p>
            <a:pPr marL="533400" indent="-533400" eaLnBrk="1" hangingPunct="1">
              <a:lnSpc>
                <a:spcPct val="85000"/>
              </a:lnSpc>
              <a:buFontTx/>
              <a:buAutoNum type="arabicPeriod"/>
            </a:pPr>
            <a:r>
              <a:rPr lang="en-US" dirty="0">
                <a:cs typeface="Times New Roman" pitchFamily="18" charset="0"/>
              </a:rPr>
              <a:t>German		1,109,216</a:t>
            </a:r>
          </a:p>
          <a:p>
            <a:pPr marL="533400" indent="-533400" eaLnBrk="1" hangingPunct="1">
              <a:lnSpc>
                <a:spcPct val="85000"/>
              </a:lnSpc>
              <a:buFontTx/>
              <a:buAutoNum type="arabicPeriod"/>
            </a:pPr>
            <a:r>
              <a:rPr lang="en-US" dirty="0">
                <a:cs typeface="Times New Roman" pitchFamily="18" charset="0"/>
              </a:rPr>
              <a:t>Korean		1,039,021</a:t>
            </a:r>
          </a:p>
          <a:p>
            <a:pPr marL="533400" indent="-533400" eaLnBrk="1" hangingPunct="1">
              <a:lnSpc>
                <a:spcPct val="85000"/>
              </a:lnSpc>
              <a:buFontTx/>
              <a:buAutoNum type="arabicPeriod"/>
            </a:pPr>
            <a:r>
              <a:rPr lang="en-US" dirty="0">
                <a:cs typeface="Times New Roman" pitchFamily="18" charset="0"/>
              </a:rPr>
              <a:t>Russian		881,723</a:t>
            </a:r>
          </a:p>
          <a:p>
            <a:pPr marL="533400" indent="-533400" eaLnBrk="1" hangingPunct="1">
              <a:lnSpc>
                <a:spcPct val="85000"/>
              </a:lnSpc>
              <a:buFontTx/>
              <a:buAutoNum type="arabicPeriod"/>
            </a:pPr>
            <a:r>
              <a:rPr lang="en-US" dirty="0">
                <a:cs typeface="Times New Roman" pitchFamily="18" charset="0"/>
              </a:rPr>
              <a:t>Arabic		845,396</a:t>
            </a:r>
          </a:p>
          <a:p>
            <a:pPr marL="533400" indent="-533400" eaLnBrk="1" hangingPunct="1">
              <a:lnSpc>
                <a:spcPct val="85000"/>
              </a:lnSpc>
              <a:buFontTx/>
              <a:buAutoNum type="arabicPeriod"/>
            </a:pPr>
            <a:r>
              <a:rPr lang="en-US" dirty="0" smtClean="0">
                <a:cs typeface="Times New Roman" pitchFamily="18" charset="0"/>
              </a:rPr>
              <a:t>African* </a:t>
            </a:r>
            <a:r>
              <a:rPr lang="en-US" dirty="0">
                <a:cs typeface="Times New Roman" pitchFamily="18" charset="0"/>
              </a:rPr>
              <a:t>	</a:t>
            </a:r>
            <a:r>
              <a:rPr lang="en-US" dirty="0" smtClean="0">
                <a:cs typeface="Times New Roman" pitchFamily="18" charset="0"/>
              </a:rPr>
              <a:t>	777,553</a:t>
            </a:r>
          </a:p>
        </p:txBody>
      </p:sp>
      <p:sp>
        <p:nvSpPr>
          <p:cNvPr id="53253" name="Rectangle 6"/>
          <p:cNvSpPr>
            <a:spLocks noChangeArrowheads="1"/>
          </p:cNvSpPr>
          <p:nvPr/>
        </p:nvSpPr>
        <p:spPr bwMode="auto">
          <a:xfrm>
            <a:off x="3190875" y="1047750"/>
            <a:ext cx="10287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53254" name="Text Box 7"/>
          <p:cNvSpPr txBox="1">
            <a:spLocks noChangeArrowheads="1"/>
          </p:cNvSpPr>
          <p:nvPr/>
        </p:nvSpPr>
        <p:spPr bwMode="auto">
          <a:xfrm>
            <a:off x="4981720" y="5054670"/>
            <a:ext cx="4677696" cy="923330"/>
          </a:xfrm>
          <a:prstGeom prst="rect">
            <a:avLst/>
          </a:prstGeom>
          <a:solidFill>
            <a:schemeClr val="bg2"/>
          </a:solidFill>
          <a:ln w="12700" cap="sq">
            <a:solidFill>
              <a:srgbClr val="FF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spcBef>
                <a:spcPct val="50000"/>
              </a:spcBef>
            </a:pPr>
            <a:r>
              <a:rPr lang="en-US" sz="1800" b="1" dirty="0">
                <a:solidFill>
                  <a:srgbClr val="FFFF00"/>
                </a:solidFill>
              </a:rPr>
              <a:t>Navajo</a:t>
            </a:r>
            <a:r>
              <a:rPr lang="en-US" sz="1800" b="1" dirty="0"/>
              <a:t> is the Native American language with the largest number of speakers in the US today – </a:t>
            </a:r>
            <a:r>
              <a:rPr lang="en-US" sz="1800" b="1" dirty="0" smtClean="0"/>
              <a:t>169,009.</a:t>
            </a:r>
            <a:endParaRPr lang="en-US" sz="1800" b="1" dirty="0"/>
          </a:p>
        </p:txBody>
      </p:sp>
      <p:sp>
        <p:nvSpPr>
          <p:cNvPr id="53255" name="Text Box 8">
            <a:hlinkClick r:id="rId2"/>
          </p:cNvPr>
          <p:cNvSpPr txBox="1">
            <a:spLocks noChangeArrowheads="1"/>
          </p:cNvSpPr>
          <p:nvPr/>
        </p:nvSpPr>
        <p:spPr bwMode="auto">
          <a:xfrm>
            <a:off x="119680" y="5861717"/>
            <a:ext cx="4419600" cy="714375"/>
          </a:xfrm>
          <a:prstGeom prst="rect">
            <a:avLst/>
          </a:prstGeom>
          <a:solidFill>
            <a:schemeClr val="bg2"/>
          </a:solidFill>
          <a:ln w="12700" cap="sq">
            <a:solidFill>
              <a:srgbClr val="FF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lgn="ctr" eaLnBrk="1" hangingPunct="1">
              <a:spcBef>
                <a:spcPct val="50000"/>
              </a:spcBef>
            </a:pPr>
            <a:r>
              <a:rPr lang="en-US" sz="2000" dirty="0">
                <a:solidFill>
                  <a:schemeClr val="folHlink"/>
                </a:solidFill>
                <a:hlinkClick r:id="rId2"/>
              </a:rPr>
              <a:t>Connect to the MLAs interactive Map of Languages in the United States</a:t>
            </a:r>
            <a:endParaRPr lang="en-US" sz="2000" dirty="0">
              <a:solidFill>
                <a:schemeClr val="folHlink"/>
              </a:solidFill>
            </a:endParaRPr>
          </a:p>
        </p:txBody>
      </p:sp>
      <p:sp>
        <p:nvSpPr>
          <p:cNvPr id="53256" name="Text Box 7"/>
          <p:cNvSpPr txBox="1">
            <a:spLocks noChangeArrowheads="1"/>
          </p:cNvSpPr>
          <p:nvPr/>
        </p:nvSpPr>
        <p:spPr bwMode="auto">
          <a:xfrm>
            <a:off x="2362200" y="6605588"/>
            <a:ext cx="7924800" cy="255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lgn="r">
              <a:lnSpc>
                <a:spcPct val="75000"/>
              </a:lnSpc>
              <a:spcBef>
                <a:spcPct val="50000"/>
              </a:spcBef>
            </a:pPr>
            <a:r>
              <a:rPr lang="en-US" sz="1400" i="1" dirty="0"/>
              <a:t>Data source: http://www.census.gov/hhes/socdemo/language/data/acs/Ortman_Shin_ASA2011_paper.pdf</a:t>
            </a:r>
          </a:p>
        </p:txBody>
      </p:sp>
      <p:pic>
        <p:nvPicPr>
          <p:cNvPr id="911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9356" y="2345301"/>
            <a:ext cx="4162425" cy="260985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5"/>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87484462-56E9-4F83-96C2-2EFB2B27089D}" type="slidenum">
              <a:rPr lang="en-US" sz="1400" smtClean="0"/>
              <a:pPr eaLnBrk="1" hangingPunct="1"/>
              <a:t>39</a:t>
            </a:fld>
            <a:endParaRPr lang="en-US" sz="1400" smtClean="0"/>
          </a:p>
        </p:txBody>
      </p:sp>
      <p:sp>
        <p:nvSpPr>
          <p:cNvPr id="55299" name="Rectangle 2"/>
          <p:cNvSpPr>
            <a:spLocks noGrp="1" noChangeArrowheads="1"/>
          </p:cNvSpPr>
          <p:nvPr>
            <p:ph type="title"/>
          </p:nvPr>
        </p:nvSpPr>
        <p:spPr>
          <a:xfrm>
            <a:off x="762000" y="304800"/>
            <a:ext cx="8743950" cy="838200"/>
          </a:xfrm>
        </p:spPr>
        <p:txBody>
          <a:bodyPr/>
          <a:lstStyle/>
          <a:p>
            <a:pPr eaLnBrk="1" hangingPunct="1"/>
            <a:r>
              <a:rPr lang="en-US" smtClean="0"/>
              <a:t>The urge to understand</a:t>
            </a:r>
          </a:p>
        </p:txBody>
      </p:sp>
      <p:sp>
        <p:nvSpPr>
          <p:cNvPr id="55300" name="Rectangle 3"/>
          <p:cNvSpPr>
            <a:spLocks noGrp="1" noChangeArrowheads="1"/>
          </p:cNvSpPr>
          <p:nvPr>
            <p:ph type="body" idx="1"/>
          </p:nvPr>
        </p:nvSpPr>
        <p:spPr>
          <a:xfrm>
            <a:off x="228600" y="1143000"/>
            <a:ext cx="9677400" cy="5410200"/>
          </a:xfrm>
        </p:spPr>
        <p:txBody>
          <a:bodyPr/>
          <a:lstStyle/>
          <a:p>
            <a:pPr eaLnBrk="1" hangingPunct="1"/>
            <a:r>
              <a:rPr lang="en-US" sz="2600" b="1" dirty="0" smtClean="0">
                <a:solidFill>
                  <a:srgbClr val="FFFF00"/>
                </a:solidFill>
              </a:rPr>
              <a:t>Mixing languages </a:t>
            </a:r>
            <a:r>
              <a:rPr lang="en-US" sz="2600" b="1" dirty="0" smtClean="0"/>
              <a:t>: Languages that are in contact often begin to blend together (pidgins, creoles, “Franglais,” “Spanglish,” etc.).</a:t>
            </a:r>
            <a:endParaRPr lang="en-US" sz="2600" b="1" dirty="0" smtClean="0">
              <a:solidFill>
                <a:srgbClr val="FFFF00"/>
              </a:solidFill>
            </a:endParaRPr>
          </a:p>
          <a:p>
            <a:pPr eaLnBrk="1" hangingPunct="1"/>
            <a:r>
              <a:rPr lang="en-US" sz="2600" b="1" u="sng" dirty="0" smtClean="0">
                <a:solidFill>
                  <a:srgbClr val="FFFF00"/>
                </a:solidFill>
              </a:rPr>
              <a:t>Lingua franca</a:t>
            </a:r>
            <a:r>
              <a:rPr lang="en-US" sz="2600" b="1" dirty="0" smtClean="0"/>
              <a:t>: A major language used over a large area for commerce and diplomacy (Latin, English, etc.).</a:t>
            </a:r>
          </a:p>
          <a:p>
            <a:pPr eaLnBrk="1" hangingPunct="1"/>
            <a:r>
              <a:rPr lang="en-US" sz="2600" b="1" dirty="0" smtClean="0">
                <a:solidFill>
                  <a:srgbClr val="FFFF00"/>
                </a:solidFill>
              </a:rPr>
              <a:t>Multilingualism</a:t>
            </a:r>
            <a:r>
              <a:rPr lang="en-US" sz="2600" b="1" dirty="0" smtClean="0"/>
              <a:t>: Knowing and using more than one language.</a:t>
            </a:r>
          </a:p>
          <a:p>
            <a:pPr eaLnBrk="1" hangingPunct="1"/>
            <a:r>
              <a:rPr lang="en-US" sz="2600" b="1" dirty="0" smtClean="0">
                <a:solidFill>
                  <a:srgbClr val="FFFF00"/>
                </a:solidFill>
              </a:rPr>
              <a:t>Artificial languages</a:t>
            </a:r>
            <a:r>
              <a:rPr lang="en-US" sz="2600" b="1" dirty="0" smtClean="0"/>
              <a:t>: A constructed language which is supposed to be logical, practical and easy to learn (Esperanto, etc.).</a:t>
            </a:r>
          </a:p>
          <a:p>
            <a:pPr eaLnBrk="1" hangingPunct="1"/>
            <a:r>
              <a:rPr lang="en-US" sz="2600" b="1" dirty="0" smtClean="0">
                <a:solidFill>
                  <a:srgbClr val="FFFF00"/>
                </a:solidFill>
              </a:rPr>
              <a:t>Translation </a:t>
            </a:r>
            <a:r>
              <a:rPr lang="en-US" sz="2600" b="1" dirty="0" smtClean="0"/>
              <a:t>and</a:t>
            </a:r>
            <a:r>
              <a:rPr lang="en-US" sz="2600" b="1" dirty="0" smtClean="0">
                <a:solidFill>
                  <a:srgbClr val="FFFF00"/>
                </a:solidFill>
              </a:rPr>
              <a:t> interpretation</a:t>
            </a:r>
            <a:r>
              <a:rPr lang="en-US" sz="2600" b="1" dirty="0" smtClean="0"/>
              <a:t>: </a:t>
            </a:r>
          </a:p>
          <a:p>
            <a:pPr lvl="1" eaLnBrk="1" hangingPunct="1"/>
            <a:r>
              <a:rPr lang="en-US" sz="2400" b="1" dirty="0" smtClean="0">
                <a:solidFill>
                  <a:srgbClr val="FFFF00"/>
                </a:solidFill>
              </a:rPr>
              <a:t>Translation</a:t>
            </a:r>
            <a:r>
              <a:rPr lang="en-US" sz="2400" b="1" dirty="0" smtClean="0"/>
              <a:t>: Words and concepts expressed in one language are rendered more-or-less faithfully in another.</a:t>
            </a:r>
          </a:p>
          <a:p>
            <a:pPr lvl="1" eaLnBrk="1" hangingPunct="1"/>
            <a:r>
              <a:rPr lang="en-US" sz="2400" b="1" dirty="0" smtClean="0">
                <a:solidFill>
                  <a:srgbClr val="FFFF00"/>
                </a:solidFill>
              </a:rPr>
              <a:t>Interpretation</a:t>
            </a:r>
            <a:r>
              <a:rPr lang="en-US" sz="2400" b="1" dirty="0" smtClean="0"/>
              <a:t>: A less literal translation, emphasizing overall meaning.</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4"/>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E3F700DA-1636-4A2F-B217-258D5DCC1C74}" type="slidenum">
              <a:rPr lang="en-US" sz="1400" smtClean="0"/>
              <a:pPr eaLnBrk="1" hangingPunct="1"/>
              <a:t>4</a:t>
            </a:fld>
            <a:endParaRPr lang="en-US" sz="1400" smtClean="0"/>
          </a:p>
        </p:txBody>
      </p:sp>
      <p:sp>
        <p:nvSpPr>
          <p:cNvPr id="19459" name="Rectangle 2"/>
          <p:cNvSpPr>
            <a:spLocks noGrp="1" noChangeArrowheads="1"/>
          </p:cNvSpPr>
          <p:nvPr>
            <p:ph type="title"/>
          </p:nvPr>
        </p:nvSpPr>
        <p:spPr>
          <a:xfrm>
            <a:off x="762000" y="152400"/>
            <a:ext cx="8743950" cy="990600"/>
          </a:xfrm>
        </p:spPr>
        <p:txBody>
          <a:bodyPr/>
          <a:lstStyle/>
          <a:p>
            <a:pPr eaLnBrk="1" hangingPunct="1"/>
            <a:r>
              <a:rPr lang="en-US" smtClean="0"/>
              <a:t>Languages come in </a:t>
            </a:r>
            <a:r>
              <a:rPr lang="en-US" u="sng" smtClean="0"/>
              <a:t>families</a:t>
            </a:r>
          </a:p>
        </p:txBody>
      </p:sp>
      <p:sp>
        <p:nvSpPr>
          <p:cNvPr id="19460" name="Text Box 4"/>
          <p:cNvSpPr txBox="1">
            <a:spLocks noChangeArrowheads="1"/>
          </p:cNvSpPr>
          <p:nvPr/>
        </p:nvSpPr>
        <p:spPr bwMode="auto">
          <a:xfrm>
            <a:off x="381000" y="1143000"/>
            <a:ext cx="9391650" cy="532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lnSpc>
                <a:spcPct val="95000"/>
              </a:lnSpc>
              <a:spcBef>
                <a:spcPct val="50000"/>
              </a:spcBef>
              <a:buFontTx/>
              <a:buChar char="•"/>
            </a:pPr>
            <a:r>
              <a:rPr lang="en-US" sz="2800" b="1" dirty="0"/>
              <a:t> A </a:t>
            </a:r>
            <a:r>
              <a:rPr lang="en-US" sz="2800" b="1" dirty="0">
                <a:solidFill>
                  <a:srgbClr val="FFFF00"/>
                </a:solidFill>
              </a:rPr>
              <a:t>language family</a:t>
            </a:r>
            <a:r>
              <a:rPr lang="en-US" sz="2800" b="1" dirty="0"/>
              <a:t> is a group of languages which are descended from a single common ancestor language.</a:t>
            </a:r>
            <a:endParaRPr lang="en-US" sz="2400" b="1" dirty="0"/>
          </a:p>
          <a:p>
            <a:pPr>
              <a:lnSpc>
                <a:spcPct val="95000"/>
              </a:lnSpc>
              <a:spcBef>
                <a:spcPct val="50000"/>
              </a:spcBef>
              <a:buFontTx/>
              <a:buChar char="•"/>
            </a:pPr>
            <a:r>
              <a:rPr lang="en-US" sz="2800" b="1" dirty="0"/>
              <a:t> </a:t>
            </a:r>
            <a:r>
              <a:rPr lang="en-US" sz="2800" b="1" dirty="0">
                <a:solidFill>
                  <a:srgbClr val="FFFF00"/>
                </a:solidFill>
              </a:rPr>
              <a:t>How many languages are there?</a:t>
            </a:r>
            <a:r>
              <a:rPr lang="en-US" sz="2800" b="1" dirty="0"/>
              <a:t>  </a:t>
            </a:r>
          </a:p>
          <a:p>
            <a:pPr lvl="2">
              <a:lnSpc>
                <a:spcPct val="95000"/>
              </a:lnSpc>
              <a:spcBef>
                <a:spcPct val="50000"/>
              </a:spcBef>
              <a:buFontTx/>
              <a:buChar char="•"/>
            </a:pPr>
            <a:r>
              <a:rPr lang="en-US" sz="2400" b="1" dirty="0"/>
              <a:t> Living vs.  Dead Languages?  New Discoveries? </a:t>
            </a:r>
          </a:p>
          <a:p>
            <a:pPr lvl="2">
              <a:lnSpc>
                <a:spcPct val="95000"/>
              </a:lnSpc>
              <a:spcBef>
                <a:spcPct val="50000"/>
              </a:spcBef>
              <a:buFontTx/>
              <a:buChar char="•"/>
            </a:pPr>
            <a:r>
              <a:rPr lang="en-US" sz="2400" b="1" dirty="0"/>
              <a:t>“Languages” vs. “Dialects”?</a:t>
            </a:r>
          </a:p>
          <a:p>
            <a:pPr lvl="2">
              <a:lnSpc>
                <a:spcPct val="95000"/>
              </a:lnSpc>
              <a:spcBef>
                <a:spcPct val="50000"/>
              </a:spcBef>
              <a:buFontTx/>
              <a:buChar char="•"/>
            </a:pPr>
            <a:r>
              <a:rPr lang="en-US" sz="2800" b="1" dirty="0"/>
              <a:t> So – maybe 4,000 Languages are spoken today?</a:t>
            </a:r>
            <a:endParaRPr lang="en-US" sz="2400" b="1" dirty="0"/>
          </a:p>
          <a:p>
            <a:pPr>
              <a:lnSpc>
                <a:spcPct val="95000"/>
              </a:lnSpc>
              <a:spcBef>
                <a:spcPct val="50000"/>
              </a:spcBef>
              <a:buFontTx/>
              <a:buChar char="•"/>
            </a:pPr>
            <a:r>
              <a:rPr lang="en-US" sz="2800" b="1" dirty="0"/>
              <a:t> </a:t>
            </a:r>
            <a:r>
              <a:rPr lang="en-US" sz="2800" b="1" dirty="0">
                <a:solidFill>
                  <a:srgbClr val="FFFF00"/>
                </a:solidFill>
              </a:rPr>
              <a:t>How many families are there?</a:t>
            </a:r>
          </a:p>
          <a:p>
            <a:pPr lvl="2">
              <a:lnSpc>
                <a:spcPct val="95000"/>
              </a:lnSpc>
              <a:spcBef>
                <a:spcPct val="50000"/>
              </a:spcBef>
              <a:buFontTx/>
              <a:buChar char="•"/>
            </a:pPr>
            <a:r>
              <a:rPr lang="en-US" sz="2400" b="1" dirty="0"/>
              <a:t> Families are constructed on the basis of similarities in: vocabulary, phonology and grammar.</a:t>
            </a:r>
          </a:p>
          <a:p>
            <a:pPr lvl="2">
              <a:lnSpc>
                <a:spcPct val="95000"/>
              </a:lnSpc>
              <a:spcBef>
                <a:spcPct val="50000"/>
              </a:spcBef>
              <a:buFontTx/>
              <a:buChar char="•"/>
            </a:pPr>
            <a:r>
              <a:rPr lang="en-US" sz="2800" b="1" dirty="0"/>
              <a:t> So – maybe as many as 100 families</a:t>
            </a:r>
            <a:r>
              <a:rPr lang="en-US" sz="2800" b="1" dirty="0" smtClean="0"/>
              <a:t>?  More?</a:t>
            </a:r>
            <a:endParaRPr lang="en-US" sz="2800" b="1"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5"/>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A0D474C0-440A-45D2-9B6F-495F42F19E06}" type="slidenum">
              <a:rPr lang="en-US" sz="1400" smtClean="0"/>
              <a:pPr eaLnBrk="1" hangingPunct="1"/>
              <a:t>40</a:t>
            </a:fld>
            <a:endParaRPr lang="en-US" sz="1400" smtClean="0"/>
          </a:p>
        </p:txBody>
      </p:sp>
      <p:sp>
        <p:nvSpPr>
          <p:cNvPr id="56323" name="Rectangle 2"/>
          <p:cNvSpPr>
            <a:spLocks noGrp="1" noChangeArrowheads="1"/>
          </p:cNvSpPr>
          <p:nvPr>
            <p:ph type="title"/>
          </p:nvPr>
        </p:nvSpPr>
        <p:spPr>
          <a:xfrm>
            <a:off x="762000" y="152400"/>
            <a:ext cx="8743950" cy="762000"/>
          </a:xfrm>
        </p:spPr>
        <p:txBody>
          <a:bodyPr/>
          <a:lstStyle/>
          <a:p>
            <a:pPr eaLnBrk="1" hangingPunct="1"/>
            <a:r>
              <a:rPr lang="en-US" smtClean="0"/>
              <a:t>Mixing languages</a:t>
            </a:r>
          </a:p>
        </p:txBody>
      </p:sp>
      <p:sp>
        <p:nvSpPr>
          <p:cNvPr id="56324" name="Rectangle 3"/>
          <p:cNvSpPr>
            <a:spLocks noGrp="1" noChangeArrowheads="1"/>
          </p:cNvSpPr>
          <p:nvPr>
            <p:ph type="body" idx="1"/>
          </p:nvPr>
        </p:nvSpPr>
        <p:spPr>
          <a:xfrm>
            <a:off x="228600" y="914400"/>
            <a:ext cx="9918700" cy="5334000"/>
          </a:xfrm>
        </p:spPr>
        <p:txBody>
          <a:bodyPr/>
          <a:lstStyle/>
          <a:p>
            <a:pPr eaLnBrk="1" hangingPunct="1">
              <a:lnSpc>
                <a:spcPct val="85000"/>
              </a:lnSpc>
            </a:pPr>
            <a:r>
              <a:rPr lang="en-US" sz="2800" b="1" dirty="0" smtClean="0"/>
              <a:t>Languages that come in contact </a:t>
            </a:r>
            <a:r>
              <a:rPr lang="en-US" sz="2800" b="1" dirty="0" smtClean="0">
                <a:solidFill>
                  <a:schemeClr val="folHlink"/>
                </a:solidFill>
              </a:rPr>
              <a:t>always</a:t>
            </a:r>
            <a:r>
              <a:rPr lang="en-US" sz="2800" b="1" dirty="0" smtClean="0"/>
              <a:t> mix and borrow from each other. </a:t>
            </a:r>
          </a:p>
          <a:p>
            <a:pPr eaLnBrk="1" hangingPunct="1">
              <a:lnSpc>
                <a:spcPct val="85000"/>
              </a:lnSpc>
            </a:pPr>
            <a:r>
              <a:rPr lang="en-US" sz="2800" b="1" dirty="0" smtClean="0"/>
              <a:t>Examples:</a:t>
            </a:r>
          </a:p>
          <a:p>
            <a:pPr lvl="1" eaLnBrk="1" hangingPunct="1">
              <a:lnSpc>
                <a:spcPct val="85000"/>
              </a:lnSpc>
            </a:pPr>
            <a:r>
              <a:rPr lang="en-US" sz="2400" b="1" dirty="0" smtClean="0">
                <a:solidFill>
                  <a:schemeClr val="folHlink"/>
                </a:solidFill>
              </a:rPr>
              <a:t>SPANGLISH</a:t>
            </a:r>
          </a:p>
          <a:p>
            <a:pPr lvl="2" eaLnBrk="1" hangingPunct="1">
              <a:lnSpc>
                <a:spcPct val="85000"/>
              </a:lnSpc>
            </a:pPr>
            <a:r>
              <a:rPr lang="en-US" sz="2000" b="1" dirty="0" smtClean="0"/>
              <a:t>Dolores dice: Need advice? </a:t>
            </a:r>
            <a:r>
              <a:rPr lang="en-US" sz="2000" b="1" dirty="0" err="1" smtClean="0"/>
              <a:t>Escríbeme</a:t>
            </a:r>
            <a:r>
              <a:rPr lang="en-US" sz="2000" b="1" dirty="0" smtClean="0"/>
              <a:t>. </a:t>
            </a:r>
            <a:r>
              <a:rPr lang="en-US" sz="2000" b="1" i="1" dirty="0" smtClean="0"/>
              <a:t>(on home page for the magazine </a:t>
            </a:r>
            <a:r>
              <a:rPr lang="en-US" sz="2000" b="1" i="1" u="sng" dirty="0" smtClean="0"/>
              <a:t>Latina</a:t>
            </a:r>
            <a:r>
              <a:rPr lang="en-US" sz="2000" b="1" i="1" dirty="0" smtClean="0"/>
              <a:t>) </a:t>
            </a:r>
          </a:p>
          <a:p>
            <a:pPr lvl="2" eaLnBrk="1" hangingPunct="1">
              <a:lnSpc>
                <a:spcPct val="85000"/>
              </a:lnSpc>
            </a:pPr>
            <a:r>
              <a:rPr lang="en-US" sz="2000" b="1" dirty="0" err="1" smtClean="0"/>
              <a:t>Tengo</a:t>
            </a:r>
            <a:r>
              <a:rPr lang="en-US" sz="2000" b="1" dirty="0" smtClean="0"/>
              <a:t> </a:t>
            </a:r>
            <a:r>
              <a:rPr lang="en-US" sz="2000" b="1" dirty="0" err="1" smtClean="0"/>
              <a:t>que</a:t>
            </a:r>
            <a:r>
              <a:rPr lang="en-US" sz="2000" b="1" dirty="0" smtClean="0"/>
              <a:t> </a:t>
            </a:r>
            <a:r>
              <a:rPr lang="en-US" sz="2000" b="1" dirty="0" err="1" smtClean="0"/>
              <a:t>ir</a:t>
            </a:r>
            <a:r>
              <a:rPr lang="en-US" sz="2000" b="1" dirty="0" smtClean="0"/>
              <a:t> al bus stop </a:t>
            </a:r>
            <a:r>
              <a:rPr lang="en-US" sz="2000" b="1" dirty="0" err="1" smtClean="0"/>
              <a:t>para</a:t>
            </a:r>
            <a:r>
              <a:rPr lang="en-US" sz="2000" b="1" dirty="0" smtClean="0"/>
              <a:t> pick up mi </a:t>
            </a:r>
            <a:r>
              <a:rPr lang="en-US" sz="2000" b="1" dirty="0" err="1" smtClean="0"/>
              <a:t>hija</a:t>
            </a:r>
            <a:r>
              <a:rPr lang="en-US" sz="2000" b="1" dirty="0" smtClean="0"/>
              <a:t>. </a:t>
            </a:r>
            <a:r>
              <a:rPr lang="en-US" sz="2000" b="1" i="1" dirty="0" smtClean="0"/>
              <a:t>(Overheard in the Western US) </a:t>
            </a:r>
          </a:p>
          <a:p>
            <a:pPr lvl="2" eaLnBrk="1" hangingPunct="1">
              <a:lnSpc>
                <a:spcPct val="85000"/>
              </a:lnSpc>
            </a:pPr>
            <a:r>
              <a:rPr lang="en-US" sz="2000" b="1" dirty="0" err="1" smtClean="0"/>
              <a:t>Haz</a:t>
            </a:r>
            <a:r>
              <a:rPr lang="en-US" sz="2000" b="1" dirty="0" smtClean="0"/>
              <a:t> </a:t>
            </a:r>
            <a:r>
              <a:rPr lang="en-US" sz="2000" b="1" dirty="0" err="1" smtClean="0"/>
              <a:t>clic</a:t>
            </a:r>
            <a:r>
              <a:rPr lang="en-US" sz="2000" b="1" dirty="0" smtClean="0"/>
              <a:t> </a:t>
            </a:r>
            <a:r>
              <a:rPr lang="en-US" sz="2000" b="1" dirty="0" err="1" smtClean="0"/>
              <a:t>aquí</a:t>
            </a:r>
            <a:r>
              <a:rPr lang="en-US" sz="2000" b="1" dirty="0" smtClean="0"/>
              <a:t>. </a:t>
            </a:r>
            <a:r>
              <a:rPr lang="en-US" sz="2000" b="1" i="1" dirty="0" smtClean="0"/>
              <a:t>(Commonly seen on Spanish-language Web sites) </a:t>
            </a:r>
          </a:p>
          <a:p>
            <a:pPr lvl="2" eaLnBrk="1" hangingPunct="1">
              <a:lnSpc>
                <a:spcPct val="85000"/>
              </a:lnSpc>
            </a:pPr>
            <a:r>
              <a:rPr lang="en-US" sz="2000" b="1" dirty="0" err="1" smtClean="0"/>
              <a:t>Llamenos</a:t>
            </a:r>
            <a:r>
              <a:rPr lang="en-US" sz="2000" b="1" dirty="0" smtClean="0"/>
              <a:t> </a:t>
            </a:r>
            <a:r>
              <a:rPr lang="en-US" sz="2000" b="1" dirty="0" err="1" smtClean="0"/>
              <a:t>para</a:t>
            </a:r>
            <a:r>
              <a:rPr lang="en-US" sz="2000" b="1" dirty="0" smtClean="0"/>
              <a:t> delivery. </a:t>
            </a:r>
            <a:r>
              <a:rPr lang="en-US" sz="2000" b="1" i="1" dirty="0" smtClean="0"/>
              <a:t>(Seen on advertising signs in Peru) </a:t>
            </a:r>
          </a:p>
          <a:p>
            <a:pPr lvl="2" eaLnBrk="1" hangingPunct="1">
              <a:lnSpc>
                <a:spcPct val="85000"/>
              </a:lnSpc>
            </a:pPr>
            <a:r>
              <a:rPr lang="en-US" sz="2000" b="1" dirty="0" smtClean="0"/>
              <a:t>Tips </a:t>
            </a:r>
            <a:r>
              <a:rPr lang="en-US" sz="2000" b="1" dirty="0" err="1" smtClean="0"/>
              <a:t>para</a:t>
            </a:r>
            <a:r>
              <a:rPr lang="en-US" sz="2000" b="1" dirty="0" smtClean="0"/>
              <a:t> marketing. </a:t>
            </a:r>
            <a:r>
              <a:rPr lang="en-US" sz="2000" b="1" i="1" dirty="0" smtClean="0"/>
              <a:t>(Advertisement in Mexico) </a:t>
            </a:r>
          </a:p>
          <a:p>
            <a:pPr lvl="1" eaLnBrk="1" hangingPunct="1">
              <a:lnSpc>
                <a:spcPct val="85000"/>
              </a:lnSpc>
            </a:pPr>
            <a:r>
              <a:rPr lang="en-US" sz="2400" b="1" dirty="0" smtClean="0">
                <a:solidFill>
                  <a:schemeClr val="folHlink"/>
                </a:solidFill>
              </a:rPr>
              <a:t>JAPLISH </a:t>
            </a:r>
            <a:r>
              <a:rPr lang="en-US" sz="2400" b="1" dirty="0" smtClean="0"/>
              <a:t>(or </a:t>
            </a:r>
            <a:r>
              <a:rPr lang="en-US" sz="2400" b="1" dirty="0" smtClean="0">
                <a:solidFill>
                  <a:schemeClr val="folHlink"/>
                </a:solidFill>
              </a:rPr>
              <a:t>ENGRISH</a:t>
            </a:r>
            <a:r>
              <a:rPr lang="en-US" sz="2400" b="1" dirty="0" smtClean="0"/>
              <a:t>)</a:t>
            </a:r>
          </a:p>
          <a:p>
            <a:pPr lvl="2" eaLnBrk="1" hangingPunct="1">
              <a:lnSpc>
                <a:spcPct val="85000"/>
              </a:lnSpc>
            </a:pPr>
            <a:r>
              <a:rPr lang="en-US" sz="2000" b="1" dirty="0" smtClean="0"/>
              <a:t>BRANDO NEW! </a:t>
            </a:r>
            <a:r>
              <a:rPr lang="en-US" sz="2000" b="1" i="1" dirty="0" smtClean="0"/>
              <a:t>(Brochure rack in Shiga)</a:t>
            </a:r>
          </a:p>
          <a:p>
            <a:pPr lvl="2" eaLnBrk="1" hangingPunct="1">
              <a:lnSpc>
                <a:spcPct val="85000"/>
              </a:lnSpc>
            </a:pPr>
            <a:r>
              <a:rPr lang="en-US" sz="2000" b="1" dirty="0" smtClean="0"/>
              <a:t>NOTICE: We have touched at point in under the boxes heads, for keeping qualities.  It's very excuse. </a:t>
            </a:r>
            <a:r>
              <a:rPr lang="en-US" sz="2000" b="1" i="1" dirty="0" smtClean="0"/>
              <a:t>(notice above the door of a Yutaka drugstore)</a:t>
            </a:r>
          </a:p>
          <a:p>
            <a:pPr lvl="2" eaLnBrk="1" hangingPunct="1">
              <a:lnSpc>
                <a:spcPct val="85000"/>
              </a:lnSpc>
            </a:pPr>
            <a:r>
              <a:rPr lang="en-US" sz="2000" b="1" dirty="0" smtClean="0"/>
              <a:t>Welcome to Mother Nature! In </a:t>
            </a:r>
            <a:r>
              <a:rPr lang="en-US" sz="2000" b="1" dirty="0" err="1" smtClean="0"/>
              <a:t>here,everyone</a:t>
            </a:r>
            <a:r>
              <a:rPr lang="en-US" sz="2000" b="1" dirty="0" smtClean="0"/>
              <a:t> are heroes. Let's play your </a:t>
            </a:r>
            <a:r>
              <a:rPr lang="en-US" sz="2000" b="1" dirty="0" err="1" smtClean="0"/>
              <a:t>YOUR</a:t>
            </a:r>
            <a:r>
              <a:rPr lang="en-US" sz="2000" b="1" dirty="0" smtClean="0"/>
              <a:t> drama. </a:t>
            </a:r>
            <a:r>
              <a:rPr lang="en-US" sz="2000" b="1" i="1" dirty="0" smtClean="0"/>
              <a:t>(advertisement for a camping mattress).</a:t>
            </a:r>
            <a:r>
              <a:rPr lang="en-US" sz="1800" b="1" i="1" dirty="0" smtClean="0"/>
              <a:t> </a:t>
            </a:r>
          </a:p>
        </p:txBody>
      </p:sp>
      <p:sp>
        <p:nvSpPr>
          <p:cNvPr id="56325" name="Rectangle 4"/>
          <p:cNvSpPr>
            <a:spLocks noChangeArrowheads="1"/>
          </p:cNvSpPr>
          <p:nvPr/>
        </p:nvSpPr>
        <p:spPr bwMode="auto">
          <a:xfrm>
            <a:off x="5367338" y="6340475"/>
            <a:ext cx="4919662"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i="1"/>
              <a:t>Sources: http://spanish.about.com/library/weekly/aa042301a.htm;</a:t>
            </a:r>
          </a:p>
          <a:p>
            <a:r>
              <a:rPr lang="en-US" sz="1400" i="1"/>
              <a:t> http://www.tanuki.org.uk/japlish.html</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3"/>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C386EAD4-68FC-4ABC-A1E1-2AD3E4CA77B5}" type="slidenum">
              <a:rPr lang="en-US" sz="1400" smtClean="0"/>
              <a:pPr eaLnBrk="1" hangingPunct="1"/>
              <a:t>41</a:t>
            </a:fld>
            <a:endParaRPr lang="en-US" sz="1400" smtClean="0"/>
          </a:p>
        </p:txBody>
      </p:sp>
      <p:pic>
        <p:nvPicPr>
          <p:cNvPr id="57347" name="Picture 4"/>
          <p:cNvPicPr>
            <a:picLocks noChangeAspect="1" noChangeArrowheads="1"/>
          </p:cNvPicPr>
          <p:nvPr/>
        </p:nvPicPr>
        <p:blipFill>
          <a:blip r:embed="rId2">
            <a:extLst>
              <a:ext uri="{28A0092B-C50C-407E-A947-70E740481C1C}">
                <a14:useLocalDpi xmlns:a14="http://schemas.microsoft.com/office/drawing/2010/main" val="0"/>
              </a:ext>
            </a:extLst>
          </a:blip>
          <a:srcRect b="12965"/>
          <a:stretch>
            <a:fillRect/>
          </a:stretch>
        </p:blipFill>
        <p:spPr bwMode="auto">
          <a:xfrm>
            <a:off x="190500" y="685800"/>
            <a:ext cx="4343400" cy="3260725"/>
          </a:xfrm>
          <a:prstGeom prst="rect">
            <a:avLst/>
          </a:prstGeom>
          <a:noFill/>
          <a:ln w="12700" cap="sq" algn="ctr">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48" name="Picture 5"/>
          <p:cNvPicPr>
            <a:picLocks noChangeAspect="1" noChangeArrowheads="1"/>
          </p:cNvPicPr>
          <p:nvPr/>
        </p:nvPicPr>
        <p:blipFill>
          <a:blip r:embed="rId3">
            <a:extLst>
              <a:ext uri="{28A0092B-C50C-407E-A947-70E740481C1C}">
                <a14:useLocalDpi xmlns:a14="http://schemas.microsoft.com/office/drawing/2010/main" val="0"/>
              </a:ext>
            </a:extLst>
          </a:blip>
          <a:srcRect b="8365"/>
          <a:stretch>
            <a:fillRect/>
          </a:stretch>
        </p:blipFill>
        <p:spPr bwMode="auto">
          <a:xfrm>
            <a:off x="4381500" y="104775"/>
            <a:ext cx="4114800" cy="3095625"/>
          </a:xfrm>
          <a:prstGeom prst="rect">
            <a:avLst/>
          </a:prstGeom>
          <a:noFill/>
          <a:ln w="12700" cap="sq" algn="ctr">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49" name="Picture 7"/>
          <p:cNvPicPr>
            <a:picLocks noChangeAspect="1" noChangeArrowheads="1"/>
          </p:cNvPicPr>
          <p:nvPr/>
        </p:nvPicPr>
        <p:blipFill>
          <a:blip r:embed="rId4">
            <a:extLst>
              <a:ext uri="{28A0092B-C50C-407E-A947-70E740481C1C}">
                <a14:useLocalDpi xmlns:a14="http://schemas.microsoft.com/office/drawing/2010/main" val="0"/>
              </a:ext>
            </a:extLst>
          </a:blip>
          <a:srcRect l="10817" t="10869" r="10817" b="15218"/>
          <a:stretch>
            <a:fillRect/>
          </a:stretch>
        </p:blipFill>
        <p:spPr bwMode="auto">
          <a:xfrm>
            <a:off x="2705100" y="3200400"/>
            <a:ext cx="4343400" cy="3076575"/>
          </a:xfrm>
          <a:prstGeom prst="rect">
            <a:avLst/>
          </a:prstGeom>
          <a:noFill/>
          <a:ln w="12700" cap="sq" algn="ctr">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50" name="Picture 8"/>
          <p:cNvPicPr>
            <a:picLocks noChangeAspect="1" noChangeArrowheads="1"/>
          </p:cNvPicPr>
          <p:nvPr/>
        </p:nvPicPr>
        <p:blipFill>
          <a:blip r:embed="rId5">
            <a:extLst>
              <a:ext uri="{28A0092B-C50C-407E-A947-70E740481C1C}">
                <a14:useLocalDpi xmlns:a14="http://schemas.microsoft.com/office/drawing/2010/main" val="0"/>
              </a:ext>
            </a:extLst>
          </a:blip>
          <a:srcRect l="48140"/>
          <a:stretch>
            <a:fillRect/>
          </a:stretch>
        </p:blipFill>
        <p:spPr bwMode="auto">
          <a:xfrm>
            <a:off x="7124700" y="2819400"/>
            <a:ext cx="2646363" cy="3810000"/>
          </a:xfrm>
          <a:prstGeom prst="rect">
            <a:avLst/>
          </a:prstGeom>
          <a:noFill/>
          <a:ln w="12700" cap="sq" algn="ctr">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351" name="Rectangle 9"/>
          <p:cNvSpPr>
            <a:spLocks noChangeArrowheads="1"/>
          </p:cNvSpPr>
          <p:nvPr/>
        </p:nvSpPr>
        <p:spPr bwMode="auto">
          <a:xfrm>
            <a:off x="0" y="6553200"/>
            <a:ext cx="30829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i="1"/>
              <a:t>Images source: http://www.engrish.com/</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5"/>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1262A18D-1504-496E-B014-98BBBB31B1D4}" type="slidenum">
              <a:rPr lang="en-US" sz="1400" smtClean="0"/>
              <a:pPr eaLnBrk="1" hangingPunct="1"/>
              <a:t>42</a:t>
            </a:fld>
            <a:endParaRPr lang="en-US" sz="1400" smtClean="0"/>
          </a:p>
        </p:txBody>
      </p:sp>
      <p:sp>
        <p:nvSpPr>
          <p:cNvPr id="58371" name="Rectangle 2"/>
          <p:cNvSpPr>
            <a:spLocks noGrp="1" noChangeArrowheads="1"/>
          </p:cNvSpPr>
          <p:nvPr>
            <p:ph type="title"/>
          </p:nvPr>
        </p:nvSpPr>
        <p:spPr/>
        <p:txBody>
          <a:bodyPr/>
          <a:lstStyle/>
          <a:p>
            <a:pPr eaLnBrk="1" hangingPunct="1"/>
            <a:r>
              <a:rPr lang="en-US" dirty="0" smtClean="0"/>
              <a:t>Pidgins and creoles</a:t>
            </a:r>
          </a:p>
        </p:txBody>
      </p:sp>
      <p:sp>
        <p:nvSpPr>
          <p:cNvPr id="58372" name="Rectangle 3"/>
          <p:cNvSpPr>
            <a:spLocks noGrp="1" noChangeArrowheads="1"/>
          </p:cNvSpPr>
          <p:nvPr>
            <p:ph type="body" idx="1"/>
          </p:nvPr>
        </p:nvSpPr>
        <p:spPr>
          <a:xfrm>
            <a:off x="228600" y="1256043"/>
            <a:ext cx="9753600" cy="5526593"/>
          </a:xfrm>
        </p:spPr>
        <p:txBody>
          <a:bodyPr/>
          <a:lstStyle/>
          <a:p>
            <a:pPr eaLnBrk="1" hangingPunct="1"/>
            <a:r>
              <a:rPr lang="en-US" sz="2800" b="1" dirty="0" smtClean="0">
                <a:solidFill>
                  <a:srgbClr val="FFFF00"/>
                </a:solidFill>
              </a:rPr>
              <a:t>Pidgin</a:t>
            </a:r>
            <a:r>
              <a:rPr lang="en-US" sz="2800" b="1" dirty="0" smtClean="0"/>
              <a:t>: A system of communication developed among people who do not share a common language but need to talk for trading or other reasons.  </a:t>
            </a:r>
          </a:p>
          <a:p>
            <a:pPr lvl="1" eaLnBrk="1" hangingPunct="1"/>
            <a:r>
              <a:rPr lang="en-US" sz="2400" b="1" dirty="0" smtClean="0"/>
              <a:t>Pidgins usually have:</a:t>
            </a:r>
          </a:p>
          <a:p>
            <a:pPr lvl="2" eaLnBrk="1" hangingPunct="1"/>
            <a:r>
              <a:rPr lang="en-US" sz="2000" b="1" dirty="0" smtClean="0">
                <a:solidFill>
                  <a:srgbClr val="FFFF00"/>
                </a:solidFill>
              </a:rPr>
              <a:t>Limited vocabulary </a:t>
            </a:r>
          </a:p>
          <a:p>
            <a:pPr lvl="2" eaLnBrk="1" hangingPunct="1"/>
            <a:r>
              <a:rPr lang="en-US" sz="2000" b="1" dirty="0" smtClean="0">
                <a:solidFill>
                  <a:srgbClr val="FFFF00"/>
                </a:solidFill>
              </a:rPr>
              <a:t>Simplified grammatical structure</a:t>
            </a:r>
          </a:p>
          <a:p>
            <a:pPr lvl="2" eaLnBrk="1" hangingPunct="1"/>
            <a:r>
              <a:rPr lang="en-US" sz="2000" b="1" dirty="0" smtClean="0">
                <a:solidFill>
                  <a:srgbClr val="FFFF00"/>
                </a:solidFill>
              </a:rPr>
              <a:t>Narrow range of functions, expressions</a:t>
            </a:r>
          </a:p>
          <a:p>
            <a:pPr lvl="2" eaLnBrk="1" hangingPunct="1"/>
            <a:r>
              <a:rPr lang="en-US" sz="2000" b="1" dirty="0" smtClean="0">
                <a:solidFill>
                  <a:srgbClr val="FFFF00"/>
                </a:solidFill>
              </a:rPr>
              <a:t>Short useful lifespan</a:t>
            </a:r>
          </a:p>
          <a:p>
            <a:pPr lvl="1" eaLnBrk="1" hangingPunct="1"/>
            <a:r>
              <a:rPr lang="en-US" b="1" dirty="0" smtClean="0"/>
              <a:t>“</a:t>
            </a:r>
            <a:r>
              <a:rPr lang="en-US" b="1" dirty="0" smtClean="0">
                <a:solidFill>
                  <a:srgbClr val="FFFF00"/>
                </a:solidFill>
              </a:rPr>
              <a:t>Nobody’s native language</a:t>
            </a:r>
            <a:r>
              <a:rPr lang="en-US" b="1" dirty="0" smtClean="0"/>
              <a:t>”</a:t>
            </a:r>
          </a:p>
          <a:p>
            <a:pPr eaLnBrk="1" hangingPunct="1"/>
            <a:r>
              <a:rPr lang="en-US" sz="2800" b="1" dirty="0" smtClean="0">
                <a:solidFill>
                  <a:srgbClr val="FFFF00"/>
                </a:solidFill>
              </a:rPr>
              <a:t>Creole</a:t>
            </a:r>
            <a:r>
              <a:rPr lang="en-US" sz="2800" b="1" dirty="0" smtClean="0"/>
              <a:t>: A language created by </a:t>
            </a:r>
            <a:r>
              <a:rPr lang="en-US" sz="2800" b="1" dirty="0" smtClean="0">
                <a:solidFill>
                  <a:srgbClr val="FFFF00"/>
                </a:solidFill>
              </a:rPr>
              <a:t>blending</a:t>
            </a:r>
            <a:r>
              <a:rPr lang="en-US" sz="2800" b="1" dirty="0" smtClean="0"/>
              <a:t> elements of two or more other languages; “a pidgin which has become a native language.”</a:t>
            </a:r>
            <a:endParaRPr lang="en-US" sz="2400" b="1" dirty="0"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Number Placeholder 5"/>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60424A45-1745-4DC6-B120-230D63F9E0A4}" type="slidenum">
              <a:rPr lang="en-US" sz="1400" smtClean="0"/>
              <a:pPr eaLnBrk="1" hangingPunct="1"/>
              <a:t>43</a:t>
            </a:fld>
            <a:endParaRPr lang="en-US" sz="1400" smtClean="0"/>
          </a:p>
        </p:txBody>
      </p:sp>
      <p:sp>
        <p:nvSpPr>
          <p:cNvPr id="59395" name="Rectangle 2"/>
          <p:cNvSpPr>
            <a:spLocks noGrp="1" noChangeArrowheads="1"/>
          </p:cNvSpPr>
          <p:nvPr>
            <p:ph type="title"/>
          </p:nvPr>
        </p:nvSpPr>
        <p:spPr>
          <a:xfrm>
            <a:off x="762000" y="304800"/>
            <a:ext cx="8743950" cy="838200"/>
          </a:xfrm>
        </p:spPr>
        <p:txBody>
          <a:bodyPr/>
          <a:lstStyle/>
          <a:p>
            <a:pPr eaLnBrk="1" hangingPunct="1"/>
            <a:r>
              <a:rPr lang="en-US" sz="4000" dirty="0" smtClean="0"/>
              <a:t>A Comparison: </a:t>
            </a:r>
            <a:r>
              <a:rPr lang="en-US" sz="4000" dirty="0"/>
              <a:t>s</a:t>
            </a:r>
            <a:r>
              <a:rPr lang="en-US" sz="4000" dirty="0" smtClean="0"/>
              <a:t>tandard and </a:t>
            </a:r>
            <a:r>
              <a:rPr lang="en-US" sz="4000" dirty="0"/>
              <a:t>c</a:t>
            </a:r>
            <a:r>
              <a:rPr lang="en-US" sz="4000" dirty="0" smtClean="0"/>
              <a:t>reole</a:t>
            </a:r>
            <a:endParaRPr lang="en-US" dirty="0" smtClean="0"/>
          </a:p>
        </p:txBody>
      </p:sp>
      <p:sp>
        <p:nvSpPr>
          <p:cNvPr id="59396" name="Rectangle 3"/>
          <p:cNvSpPr>
            <a:spLocks noGrp="1" noChangeArrowheads="1"/>
          </p:cNvSpPr>
          <p:nvPr>
            <p:ph type="body" idx="1"/>
          </p:nvPr>
        </p:nvSpPr>
        <p:spPr>
          <a:xfrm>
            <a:off x="0" y="990600"/>
            <a:ext cx="10058400" cy="5867400"/>
          </a:xfrm>
        </p:spPr>
        <p:txBody>
          <a:bodyPr>
            <a:normAutofit fontScale="92500" lnSpcReduction="20000"/>
          </a:bodyPr>
          <a:lstStyle/>
          <a:p>
            <a:pPr eaLnBrk="1" hangingPunct="1"/>
            <a:r>
              <a:rPr lang="en-US" b="1" dirty="0" smtClean="0">
                <a:solidFill>
                  <a:srgbClr val="FFFF00"/>
                </a:solidFill>
              </a:rPr>
              <a:t>English</a:t>
            </a:r>
          </a:p>
          <a:p>
            <a:pPr lvl="1" eaLnBrk="1" hangingPunct="1"/>
            <a:r>
              <a:rPr lang="en-US" sz="2400" b="1" dirty="0" smtClean="0"/>
              <a:t>Friends, Romans, countrymen, lend me your ears;  I come to bury Caesar, not to praise him.  The evil that men do lives after them; the good is oft interred with their bones; so let it be with Caesar.  The noble Brutus hath told you Caesar was ambitious.  If it were so, it was a grievous fault; and grievously hath Caesar </a:t>
            </a:r>
            <a:r>
              <a:rPr lang="en-US" sz="2400" b="1" dirty="0" err="1" smtClean="0"/>
              <a:t>answer’d</a:t>
            </a:r>
            <a:r>
              <a:rPr lang="en-US" sz="2400" b="1" dirty="0" smtClean="0"/>
              <a:t> it.  Here, under leave of Brutus and the rest — for Brutus is an honorable man; so are they all honorable men — come I to speak in Caesar’s funeral.</a:t>
            </a:r>
          </a:p>
          <a:p>
            <a:pPr eaLnBrk="1" hangingPunct="1"/>
            <a:r>
              <a:rPr lang="en-US" b="1" dirty="0" err="1" smtClean="0">
                <a:solidFill>
                  <a:srgbClr val="FFFF00"/>
                </a:solidFill>
              </a:rPr>
              <a:t>Tok</a:t>
            </a:r>
            <a:r>
              <a:rPr lang="en-US" b="1" dirty="0" smtClean="0">
                <a:solidFill>
                  <a:srgbClr val="FFFF00"/>
                </a:solidFill>
              </a:rPr>
              <a:t> </a:t>
            </a:r>
            <a:r>
              <a:rPr lang="en-US" b="1" dirty="0" err="1" smtClean="0">
                <a:solidFill>
                  <a:srgbClr val="FFFF00"/>
                </a:solidFill>
              </a:rPr>
              <a:t>Pisin</a:t>
            </a:r>
            <a:endParaRPr lang="en-US" b="1" dirty="0" smtClean="0">
              <a:solidFill>
                <a:srgbClr val="FFFF00"/>
              </a:solidFill>
            </a:endParaRPr>
          </a:p>
          <a:p>
            <a:pPr lvl="1" eaLnBrk="1" hangingPunct="1"/>
            <a:r>
              <a:rPr lang="en-US" sz="2400" b="1" dirty="0" err="1" smtClean="0"/>
              <a:t>Pren</a:t>
            </a:r>
            <a:r>
              <a:rPr lang="en-US" sz="2400" b="1" dirty="0" smtClean="0"/>
              <a:t>, man </a:t>
            </a:r>
            <a:r>
              <a:rPr lang="en-US" sz="2400" b="1" dirty="0" err="1" smtClean="0"/>
              <a:t>bolong</a:t>
            </a:r>
            <a:r>
              <a:rPr lang="en-US" sz="2400" b="1" dirty="0" smtClean="0"/>
              <a:t> Rom, </a:t>
            </a:r>
            <a:r>
              <a:rPr lang="en-US" sz="2400" b="1" dirty="0" err="1" smtClean="0"/>
              <a:t>wantok</a:t>
            </a:r>
            <a:r>
              <a:rPr lang="en-US" sz="2400" b="1" dirty="0" smtClean="0"/>
              <a:t>, </a:t>
            </a:r>
            <a:r>
              <a:rPr lang="en-US" sz="2400" b="1" dirty="0" err="1" smtClean="0"/>
              <a:t>harim</a:t>
            </a:r>
            <a:r>
              <a:rPr lang="en-US" sz="2400" b="1" dirty="0" smtClean="0"/>
              <a:t> </a:t>
            </a:r>
            <a:r>
              <a:rPr lang="en-US" sz="2400" b="1" dirty="0" err="1" smtClean="0"/>
              <a:t>nau</a:t>
            </a:r>
            <a:r>
              <a:rPr lang="en-US" sz="2400" b="1" dirty="0" smtClean="0"/>
              <a:t>.  </a:t>
            </a:r>
            <a:r>
              <a:rPr lang="en-US" sz="2400" b="1" dirty="0" err="1" smtClean="0"/>
              <a:t>Mi</a:t>
            </a:r>
            <a:r>
              <a:rPr lang="en-US" sz="2400" b="1" dirty="0" smtClean="0"/>
              <a:t> </a:t>
            </a:r>
            <a:r>
              <a:rPr lang="en-US" sz="2400" b="1" dirty="0" err="1" smtClean="0"/>
              <a:t>kam</a:t>
            </a:r>
            <a:r>
              <a:rPr lang="en-US" sz="2400" b="1" dirty="0" smtClean="0"/>
              <a:t> </a:t>
            </a:r>
            <a:r>
              <a:rPr lang="en-US" sz="2400" b="1" dirty="0" err="1" smtClean="0"/>
              <a:t>tasol</a:t>
            </a:r>
            <a:r>
              <a:rPr lang="en-US" sz="2400" b="1" dirty="0" smtClean="0"/>
              <a:t> long </a:t>
            </a:r>
            <a:r>
              <a:rPr lang="en-US" sz="2400" b="1" dirty="0" err="1" smtClean="0"/>
              <a:t>plantim</a:t>
            </a:r>
            <a:r>
              <a:rPr lang="en-US" sz="2400" b="1" dirty="0" smtClean="0"/>
              <a:t> Caesar.  </a:t>
            </a:r>
            <a:r>
              <a:rPr lang="en-US" sz="2400" b="1" dirty="0" err="1" smtClean="0"/>
              <a:t>Mi</a:t>
            </a:r>
            <a:r>
              <a:rPr lang="en-US" sz="2400" b="1" dirty="0" smtClean="0"/>
              <a:t> </a:t>
            </a:r>
            <a:r>
              <a:rPr lang="en-US" sz="2400" b="1" dirty="0" err="1" smtClean="0"/>
              <a:t>noken</a:t>
            </a:r>
            <a:r>
              <a:rPr lang="en-US" sz="2400" b="1" dirty="0" smtClean="0"/>
              <a:t> </a:t>
            </a:r>
            <a:r>
              <a:rPr lang="en-US" sz="2400" b="1" dirty="0" err="1" smtClean="0"/>
              <a:t>beiten</a:t>
            </a:r>
            <a:r>
              <a:rPr lang="en-US" sz="2400" b="1" dirty="0" smtClean="0"/>
              <a:t> </a:t>
            </a:r>
            <a:r>
              <a:rPr lang="en-US" sz="2400" b="1" dirty="0" err="1" smtClean="0"/>
              <a:t>longen</a:t>
            </a:r>
            <a:r>
              <a:rPr lang="en-US" sz="2400" b="1" dirty="0" smtClean="0"/>
              <a:t>.  </a:t>
            </a:r>
            <a:r>
              <a:rPr lang="en-US" sz="2400" b="1" dirty="0" err="1" smtClean="0"/>
              <a:t>Sopos</a:t>
            </a:r>
            <a:r>
              <a:rPr lang="en-US" sz="2400" b="1" dirty="0" smtClean="0"/>
              <a:t> </a:t>
            </a:r>
            <a:r>
              <a:rPr lang="en-US" sz="2400" b="1" dirty="0" err="1" smtClean="0"/>
              <a:t>sampela</a:t>
            </a:r>
            <a:r>
              <a:rPr lang="en-US" sz="2400" b="1" dirty="0" smtClean="0"/>
              <a:t> wok </a:t>
            </a:r>
            <a:r>
              <a:rPr lang="en-US" sz="2400" b="1" dirty="0" err="1" smtClean="0"/>
              <a:t>bolong</a:t>
            </a:r>
            <a:r>
              <a:rPr lang="en-US" sz="2400" b="1" dirty="0" smtClean="0"/>
              <a:t> </a:t>
            </a:r>
            <a:r>
              <a:rPr lang="en-US" sz="2400" b="1" dirty="0" err="1" smtClean="0"/>
              <a:t>wompela</a:t>
            </a:r>
            <a:r>
              <a:rPr lang="en-US" sz="2400" b="1" dirty="0" smtClean="0"/>
              <a:t> man </a:t>
            </a:r>
            <a:r>
              <a:rPr lang="en-US" sz="2400" b="1" dirty="0" err="1" smtClean="0"/>
              <a:t>i</a:t>
            </a:r>
            <a:r>
              <a:rPr lang="en-US" sz="2400" b="1" dirty="0" smtClean="0"/>
              <a:t> </a:t>
            </a:r>
            <a:r>
              <a:rPr lang="en-US" sz="2400" b="1" dirty="0" err="1" smtClean="0"/>
              <a:t>stret</a:t>
            </a:r>
            <a:r>
              <a:rPr lang="en-US" sz="2400" b="1" dirty="0" smtClean="0"/>
              <a:t>; </a:t>
            </a:r>
            <a:r>
              <a:rPr lang="en-US" sz="2400" b="1" dirty="0" err="1" smtClean="0"/>
              <a:t>sampela</a:t>
            </a:r>
            <a:r>
              <a:rPr lang="en-US" sz="2400" b="1" dirty="0" smtClean="0"/>
              <a:t> </a:t>
            </a:r>
            <a:r>
              <a:rPr lang="en-US" sz="2400" b="1" dirty="0" err="1" smtClean="0"/>
              <a:t>i</a:t>
            </a:r>
            <a:r>
              <a:rPr lang="en-US" sz="2400" b="1" dirty="0" smtClean="0"/>
              <a:t> no </a:t>
            </a:r>
            <a:r>
              <a:rPr lang="en-US" sz="2400" b="1" dirty="0" err="1" smtClean="0"/>
              <a:t>stret</a:t>
            </a:r>
            <a:r>
              <a:rPr lang="en-US" sz="2400" b="1" dirty="0" smtClean="0"/>
              <a:t>; </a:t>
            </a:r>
            <a:r>
              <a:rPr lang="en-US" sz="2400" b="1" dirty="0" err="1" smtClean="0"/>
              <a:t>na</a:t>
            </a:r>
            <a:r>
              <a:rPr lang="en-US" sz="2400" b="1" dirty="0" smtClean="0"/>
              <a:t> man </a:t>
            </a:r>
            <a:r>
              <a:rPr lang="en-US" sz="2400" b="1" dirty="0" err="1" smtClean="0"/>
              <a:t>i</a:t>
            </a:r>
            <a:r>
              <a:rPr lang="en-US" sz="2400" b="1" dirty="0" smtClean="0"/>
              <a:t> </a:t>
            </a:r>
            <a:r>
              <a:rPr lang="en-US" sz="2400" b="1" dirty="0" err="1" smtClean="0"/>
              <a:t>dai</a:t>
            </a:r>
            <a:r>
              <a:rPr lang="en-US" sz="2400" b="1" dirty="0" smtClean="0"/>
              <a:t>; of </a:t>
            </a:r>
            <a:r>
              <a:rPr lang="en-US" sz="2400" b="1" dirty="0" err="1" smtClean="0"/>
              <a:t>i</a:t>
            </a:r>
            <a:r>
              <a:rPr lang="en-US" sz="2400" b="1" dirty="0" smtClean="0"/>
              <a:t> </a:t>
            </a:r>
            <a:r>
              <a:rPr lang="en-US" sz="2400" b="1" dirty="0" err="1" smtClean="0"/>
              <a:t>wailis</a:t>
            </a:r>
            <a:r>
              <a:rPr lang="en-US" sz="2400" b="1" dirty="0" smtClean="0"/>
              <a:t> long wok </a:t>
            </a:r>
            <a:r>
              <a:rPr lang="en-US" sz="2400" b="1" dirty="0" err="1" smtClean="0"/>
              <a:t>i</a:t>
            </a:r>
            <a:r>
              <a:rPr lang="en-US" sz="2400" b="1" dirty="0" smtClean="0"/>
              <a:t> no </a:t>
            </a:r>
            <a:r>
              <a:rPr lang="en-US" sz="2400" b="1" dirty="0" err="1" smtClean="0"/>
              <a:t>stret</a:t>
            </a:r>
            <a:r>
              <a:rPr lang="en-US" sz="2400" b="1" dirty="0" smtClean="0"/>
              <a:t> </a:t>
            </a:r>
            <a:r>
              <a:rPr lang="en-US" sz="2400" b="1" dirty="0" err="1" smtClean="0"/>
              <a:t>tasol</a:t>
            </a:r>
            <a:r>
              <a:rPr lang="en-US" sz="2400" b="1" dirty="0" smtClean="0"/>
              <a:t>.  </a:t>
            </a:r>
            <a:r>
              <a:rPr lang="en-US" sz="2400" b="1" dirty="0" err="1" smtClean="0"/>
              <a:t>Gutpela</a:t>
            </a:r>
            <a:r>
              <a:rPr lang="en-US" sz="2400" b="1" dirty="0" smtClean="0"/>
              <a:t> wok </a:t>
            </a:r>
            <a:r>
              <a:rPr lang="en-US" sz="2400" b="1" dirty="0" err="1" smtClean="0"/>
              <a:t>bolong</a:t>
            </a:r>
            <a:r>
              <a:rPr lang="en-US" sz="2400" b="1" dirty="0" smtClean="0"/>
              <a:t> </a:t>
            </a:r>
            <a:r>
              <a:rPr lang="en-US" sz="2400" b="1" dirty="0" err="1" smtClean="0"/>
              <a:t>i</a:t>
            </a:r>
            <a:r>
              <a:rPr lang="en-US" sz="2400" b="1" dirty="0" smtClean="0"/>
              <a:t> slip; </a:t>
            </a:r>
            <a:r>
              <a:rPr lang="en-US" sz="2400" b="1" dirty="0" err="1" smtClean="0"/>
              <a:t>i</a:t>
            </a:r>
            <a:r>
              <a:rPr lang="en-US" sz="2400" b="1" dirty="0" smtClean="0"/>
              <a:t> </a:t>
            </a:r>
            <a:r>
              <a:rPr lang="en-US" sz="2400" b="1" dirty="0" err="1" smtClean="0"/>
              <a:t>lus</a:t>
            </a:r>
            <a:r>
              <a:rPr lang="en-US" sz="2400" b="1" dirty="0" smtClean="0"/>
              <a:t> </a:t>
            </a:r>
            <a:r>
              <a:rPr lang="en-US" sz="2400" b="1" dirty="0" err="1" smtClean="0"/>
              <a:t>nating</a:t>
            </a:r>
            <a:r>
              <a:rPr lang="en-US" sz="2400" b="1" dirty="0" smtClean="0"/>
              <a:t> long </a:t>
            </a:r>
            <a:r>
              <a:rPr lang="en-US" sz="2400" b="1" dirty="0" err="1" smtClean="0"/>
              <a:t>giraun</a:t>
            </a:r>
            <a:r>
              <a:rPr lang="en-US" sz="2400" b="1" dirty="0" smtClean="0"/>
              <a:t> </a:t>
            </a:r>
            <a:r>
              <a:rPr lang="en-US" sz="2400" b="1" dirty="0" err="1" smtClean="0"/>
              <a:t>wantaim</a:t>
            </a:r>
            <a:r>
              <a:rPr lang="en-US" sz="2400" b="1" dirty="0" smtClean="0"/>
              <a:t> long </a:t>
            </a:r>
            <a:r>
              <a:rPr lang="en-US" sz="2400" b="1" dirty="0" err="1" smtClean="0"/>
              <a:t>Kalopa</a:t>
            </a:r>
            <a:r>
              <a:rPr lang="en-US" sz="2400" b="1" dirty="0" smtClean="0"/>
              <a:t>.  </a:t>
            </a:r>
            <a:r>
              <a:rPr lang="en-US" sz="2400" b="1" dirty="0" err="1" smtClean="0"/>
              <a:t>Fesin</a:t>
            </a:r>
            <a:r>
              <a:rPr lang="en-US" sz="2400" b="1" dirty="0" smtClean="0"/>
              <a:t> </a:t>
            </a:r>
            <a:r>
              <a:rPr lang="en-US" sz="2400" b="1" dirty="0" err="1" smtClean="0"/>
              <a:t>bolong</a:t>
            </a:r>
            <a:r>
              <a:rPr lang="en-US" sz="2400" b="1" dirty="0" smtClean="0"/>
              <a:t> </a:t>
            </a:r>
            <a:r>
              <a:rPr lang="en-US" sz="2400" b="1" dirty="0" err="1" smtClean="0"/>
              <a:t>yumi</a:t>
            </a:r>
            <a:r>
              <a:rPr lang="en-US" sz="2400" b="1" dirty="0" smtClean="0"/>
              <a:t> man.  </a:t>
            </a:r>
            <a:r>
              <a:rPr lang="en-US" sz="2400" b="1" dirty="0" err="1" smtClean="0"/>
              <a:t>Maski</a:t>
            </a:r>
            <a:r>
              <a:rPr lang="en-US" sz="2400" b="1" dirty="0" smtClean="0"/>
              <a:t> Caesar </a:t>
            </a:r>
            <a:r>
              <a:rPr lang="en-US" sz="2400" b="1" dirty="0" err="1" smtClean="0"/>
              <a:t>tu</a:t>
            </a:r>
            <a:r>
              <a:rPr lang="en-US" sz="2400" b="1" dirty="0" smtClean="0"/>
              <a:t>, </a:t>
            </a:r>
            <a:r>
              <a:rPr lang="en-US" sz="2400" b="1" dirty="0" err="1" smtClean="0"/>
              <a:t>gutpela</a:t>
            </a:r>
            <a:r>
              <a:rPr lang="en-US" sz="2400" b="1" dirty="0" smtClean="0"/>
              <a:t> wok </a:t>
            </a:r>
            <a:r>
              <a:rPr lang="en-US" sz="2400" b="1" dirty="0" err="1" smtClean="0"/>
              <a:t>i</a:t>
            </a:r>
            <a:r>
              <a:rPr lang="en-US" sz="2400" b="1" dirty="0" smtClean="0"/>
              <a:t> slip.  Brutus </a:t>
            </a:r>
            <a:r>
              <a:rPr lang="en-US" sz="2400" b="1" dirty="0" err="1" smtClean="0"/>
              <a:t>ia</a:t>
            </a:r>
            <a:r>
              <a:rPr lang="en-US" sz="2400" b="1" dirty="0" smtClean="0"/>
              <a:t> </a:t>
            </a:r>
            <a:r>
              <a:rPr lang="en-US" sz="2400" b="1" dirty="0" err="1" smtClean="0"/>
              <a:t>tokim</a:t>
            </a:r>
            <a:r>
              <a:rPr lang="en-US" sz="2400" b="1" dirty="0" smtClean="0"/>
              <a:t> </a:t>
            </a:r>
            <a:r>
              <a:rPr lang="en-US" sz="2400" b="1" dirty="0" err="1" smtClean="0"/>
              <a:t>yu</a:t>
            </a:r>
            <a:r>
              <a:rPr lang="en-US" sz="2400" b="1" dirty="0" smtClean="0"/>
              <a:t> long Caesar </a:t>
            </a:r>
            <a:r>
              <a:rPr lang="en-US" sz="2400" b="1" dirty="0" err="1" smtClean="0"/>
              <a:t>i</a:t>
            </a:r>
            <a:r>
              <a:rPr lang="en-US" sz="2400" b="1" dirty="0" smtClean="0"/>
              <a:t> </a:t>
            </a:r>
            <a:r>
              <a:rPr lang="en-US" sz="2400" b="1" dirty="0" err="1" smtClean="0"/>
              <a:t>mangal</a:t>
            </a:r>
            <a:r>
              <a:rPr lang="en-US" sz="2400" b="1" dirty="0" smtClean="0"/>
              <a:t>.  </a:t>
            </a:r>
            <a:r>
              <a:rPr lang="en-US" sz="2400" b="1" dirty="0" err="1" smtClean="0"/>
              <a:t>Sopos</a:t>
            </a:r>
            <a:r>
              <a:rPr lang="en-US" sz="2400" b="1" dirty="0" smtClean="0"/>
              <a:t>, </a:t>
            </a:r>
            <a:r>
              <a:rPr lang="en-US" sz="2400" b="1" dirty="0" err="1" smtClean="0"/>
              <a:t>olosem</a:t>
            </a:r>
            <a:r>
              <a:rPr lang="en-US" sz="2400" b="1" dirty="0" smtClean="0"/>
              <a:t>, </a:t>
            </a:r>
            <a:r>
              <a:rPr lang="en-US" sz="2400" b="1" dirty="0" err="1" smtClean="0"/>
              <a:t>bikpela</a:t>
            </a:r>
            <a:r>
              <a:rPr lang="en-US" sz="2400" b="1" dirty="0" smtClean="0"/>
              <a:t> </a:t>
            </a:r>
            <a:r>
              <a:rPr lang="en-US" sz="2400" b="1" dirty="0" err="1" smtClean="0"/>
              <a:t>pekato</a:t>
            </a:r>
            <a:r>
              <a:rPr lang="en-US" sz="2400" b="1" dirty="0" smtClean="0"/>
              <a:t> </a:t>
            </a:r>
            <a:r>
              <a:rPr lang="en-US" sz="2400" b="1" dirty="0" err="1" smtClean="0"/>
              <a:t>tru</a:t>
            </a:r>
            <a:r>
              <a:rPr lang="en-US" sz="2400" b="1" dirty="0" smtClean="0"/>
              <a:t>.  </a:t>
            </a:r>
            <a:r>
              <a:rPr lang="en-US" sz="2400" b="1" dirty="0" err="1" smtClean="0"/>
              <a:t>Tasol</a:t>
            </a:r>
            <a:r>
              <a:rPr lang="en-US" sz="2400" b="1" dirty="0" smtClean="0"/>
              <a:t> Caesar </a:t>
            </a:r>
            <a:r>
              <a:rPr lang="en-US" sz="2400" b="1" dirty="0" err="1" smtClean="0"/>
              <a:t>Kalopa</a:t>
            </a:r>
            <a:r>
              <a:rPr lang="en-US" sz="2400" b="1" dirty="0" smtClean="0"/>
              <a:t> </a:t>
            </a:r>
            <a:r>
              <a:rPr lang="en-US" sz="2400" b="1" dirty="0" err="1" smtClean="0"/>
              <a:t>bekim</a:t>
            </a:r>
            <a:r>
              <a:rPr lang="en-US" sz="2400" b="1" dirty="0" smtClean="0"/>
              <a:t> </a:t>
            </a:r>
            <a:r>
              <a:rPr lang="en-US" sz="2400" b="1" dirty="0" err="1" smtClean="0"/>
              <a:t>pinis</a:t>
            </a:r>
            <a:r>
              <a:rPr lang="en-US" sz="2400" b="1" dirty="0" smtClean="0"/>
              <a:t> long </a:t>
            </a:r>
            <a:r>
              <a:rPr lang="en-US" sz="2400" b="1" dirty="0" err="1" smtClean="0"/>
              <a:t>virua</a:t>
            </a:r>
            <a:r>
              <a:rPr lang="en-US" sz="2400" b="1" dirty="0" smtClean="0"/>
              <a:t> </a:t>
            </a:r>
            <a:r>
              <a:rPr lang="en-US" sz="2400" b="1" dirty="0" err="1" smtClean="0"/>
              <a:t>belongen</a:t>
            </a:r>
            <a:r>
              <a:rPr lang="en-US" sz="2400" b="1" dirty="0" smtClean="0"/>
              <a:t>.  </a:t>
            </a:r>
            <a:r>
              <a:rPr lang="en-US" sz="2400" b="1" dirty="0" err="1" smtClean="0"/>
              <a:t>Tru</a:t>
            </a:r>
            <a:r>
              <a:rPr lang="en-US" sz="2400" b="1" dirty="0" smtClean="0"/>
              <a:t>, Brutus, </a:t>
            </a:r>
            <a:r>
              <a:rPr lang="en-US" sz="2400" b="1" dirty="0" err="1" smtClean="0"/>
              <a:t>na</a:t>
            </a:r>
            <a:r>
              <a:rPr lang="en-US" sz="2400" b="1" dirty="0" smtClean="0"/>
              <a:t> </a:t>
            </a:r>
            <a:r>
              <a:rPr lang="en-US" sz="2400" b="1" dirty="0" err="1" smtClean="0"/>
              <a:t>ol</a:t>
            </a:r>
            <a:r>
              <a:rPr lang="en-US" sz="2400" b="1" dirty="0" smtClean="0"/>
              <a:t> </a:t>
            </a:r>
            <a:r>
              <a:rPr lang="en-US" sz="2400" b="1" dirty="0" err="1" smtClean="0"/>
              <a:t>pren</a:t>
            </a:r>
            <a:r>
              <a:rPr lang="en-US" sz="2400" b="1" dirty="0" smtClean="0"/>
              <a:t> </a:t>
            </a:r>
            <a:r>
              <a:rPr lang="en-US" sz="2400" b="1" dirty="0" err="1" smtClean="0"/>
              <a:t>bolongen</a:t>
            </a:r>
            <a:r>
              <a:rPr lang="en-US" sz="2400" b="1" dirty="0" smtClean="0"/>
              <a:t>, </a:t>
            </a:r>
            <a:r>
              <a:rPr lang="en-US" sz="2400" b="1" dirty="0" err="1" smtClean="0"/>
              <a:t>gutpela</a:t>
            </a:r>
            <a:r>
              <a:rPr lang="en-US" sz="2400" b="1" dirty="0" smtClean="0"/>
              <a:t> man.  I </a:t>
            </a:r>
            <a:r>
              <a:rPr lang="en-US" sz="2400" b="1" dirty="0" err="1" smtClean="0"/>
              <a:t>orait</a:t>
            </a:r>
            <a:r>
              <a:rPr lang="en-US" sz="2400" b="1" dirty="0" smtClean="0"/>
              <a:t>.  </a:t>
            </a:r>
            <a:r>
              <a:rPr lang="en-US" sz="2400" b="1" dirty="0" err="1" smtClean="0"/>
              <a:t>Ol</a:t>
            </a:r>
            <a:r>
              <a:rPr lang="en-US" sz="2400" b="1" dirty="0" smtClean="0"/>
              <a:t> </a:t>
            </a:r>
            <a:r>
              <a:rPr lang="en-US" sz="2400" b="1" dirty="0" err="1" smtClean="0"/>
              <a:t>i</a:t>
            </a:r>
            <a:r>
              <a:rPr lang="en-US" sz="2400" b="1" dirty="0" smtClean="0"/>
              <a:t> </a:t>
            </a:r>
            <a:r>
              <a:rPr lang="en-US" sz="2400" b="1" dirty="0" err="1" smtClean="0"/>
              <a:t>gipimmi</a:t>
            </a:r>
            <a:r>
              <a:rPr lang="en-US" sz="2400" b="1" dirty="0" smtClean="0"/>
              <a:t> </a:t>
            </a:r>
            <a:r>
              <a:rPr lang="en-US" sz="2400" b="1" dirty="0" err="1" smtClean="0"/>
              <a:t>orait</a:t>
            </a:r>
            <a:r>
              <a:rPr lang="en-US" sz="2400" b="1" dirty="0" smtClean="0"/>
              <a:t> long mi </a:t>
            </a:r>
            <a:r>
              <a:rPr lang="en-US" sz="2400" b="1" dirty="0" err="1" smtClean="0"/>
              <a:t>toktok</a:t>
            </a:r>
            <a:r>
              <a:rPr lang="en-US" sz="2400" b="1" dirty="0" smtClean="0"/>
              <a:t> sore </a:t>
            </a:r>
            <a:r>
              <a:rPr lang="en-US" sz="2400" b="1" dirty="0" err="1" smtClean="0"/>
              <a:t>hia</a:t>
            </a:r>
            <a:r>
              <a:rPr lang="en-US" sz="2400" b="1" dirty="0" smtClean="0"/>
              <a:t> long Caesar.</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5"/>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0DF251E9-84EA-4D1F-81BA-7552AD169A9A}" type="slidenum">
              <a:rPr lang="en-US" sz="1400" smtClean="0"/>
              <a:pPr eaLnBrk="1" hangingPunct="1"/>
              <a:t>44</a:t>
            </a:fld>
            <a:endParaRPr lang="en-US" sz="1400" smtClean="0"/>
          </a:p>
        </p:txBody>
      </p:sp>
      <p:sp>
        <p:nvSpPr>
          <p:cNvPr id="60419" name="Rectangle 2"/>
          <p:cNvSpPr>
            <a:spLocks noGrp="1" noChangeArrowheads="1"/>
          </p:cNvSpPr>
          <p:nvPr>
            <p:ph type="title"/>
          </p:nvPr>
        </p:nvSpPr>
        <p:spPr/>
        <p:txBody>
          <a:bodyPr/>
          <a:lstStyle/>
          <a:p>
            <a:pPr eaLnBrk="1" hangingPunct="1"/>
            <a:r>
              <a:rPr lang="en-US" smtClean="0"/>
              <a:t>Lingua franca</a:t>
            </a:r>
          </a:p>
        </p:txBody>
      </p:sp>
      <p:sp>
        <p:nvSpPr>
          <p:cNvPr id="60420" name="Rectangle 3"/>
          <p:cNvSpPr>
            <a:spLocks noGrp="1" noChangeArrowheads="1"/>
          </p:cNvSpPr>
          <p:nvPr>
            <p:ph type="body" idx="1"/>
          </p:nvPr>
        </p:nvSpPr>
        <p:spPr>
          <a:xfrm>
            <a:off x="457200" y="1283108"/>
            <a:ext cx="9372600" cy="5486400"/>
          </a:xfrm>
        </p:spPr>
        <p:txBody>
          <a:bodyPr>
            <a:normAutofit lnSpcReduction="10000"/>
          </a:bodyPr>
          <a:lstStyle/>
          <a:p>
            <a:pPr eaLnBrk="1" hangingPunct="1">
              <a:lnSpc>
                <a:spcPct val="90000"/>
              </a:lnSpc>
            </a:pPr>
            <a:r>
              <a:rPr lang="en-US" b="1" dirty="0" smtClean="0"/>
              <a:t>A “</a:t>
            </a:r>
            <a:r>
              <a:rPr lang="en-US" b="1" dirty="0" smtClean="0">
                <a:solidFill>
                  <a:schemeClr val="folHlink"/>
                </a:solidFill>
              </a:rPr>
              <a:t>lingua franca</a:t>
            </a:r>
            <a:r>
              <a:rPr lang="en-US" b="1" dirty="0" smtClean="0"/>
              <a:t>” (either from “</a:t>
            </a:r>
            <a:r>
              <a:rPr lang="en-US" b="1" i="1" dirty="0" smtClean="0"/>
              <a:t>language of the Franks</a:t>
            </a:r>
            <a:r>
              <a:rPr lang="en-US" b="1" dirty="0" smtClean="0"/>
              <a:t>” or from “</a:t>
            </a:r>
            <a:r>
              <a:rPr lang="en-US" b="1" i="1" dirty="0" smtClean="0"/>
              <a:t>free language</a:t>
            </a:r>
            <a:r>
              <a:rPr lang="en-US" b="1" dirty="0" smtClean="0"/>
              <a:t>”) is any widely-used language used for commerce, diplomacy, science and technology.</a:t>
            </a:r>
          </a:p>
          <a:p>
            <a:pPr eaLnBrk="1" hangingPunct="1">
              <a:lnSpc>
                <a:spcPct val="90000"/>
              </a:lnSpc>
            </a:pPr>
            <a:r>
              <a:rPr lang="en-US" b="1" dirty="0" smtClean="0"/>
              <a:t>Lingua </a:t>
            </a:r>
            <a:r>
              <a:rPr lang="en-US" b="1" dirty="0" err="1" smtClean="0"/>
              <a:t>francas</a:t>
            </a:r>
            <a:r>
              <a:rPr lang="en-US" b="1" dirty="0" smtClean="0"/>
              <a:t> are often second languages, and may be a mixture of several languages.</a:t>
            </a:r>
          </a:p>
          <a:p>
            <a:pPr eaLnBrk="1" hangingPunct="1">
              <a:lnSpc>
                <a:spcPct val="90000"/>
              </a:lnSpc>
            </a:pPr>
            <a:r>
              <a:rPr lang="en-US" b="1" dirty="0" smtClean="0"/>
              <a:t>Historically, a number of languages have served as lingua franca:</a:t>
            </a:r>
          </a:p>
          <a:p>
            <a:pPr lvl="1" eaLnBrk="1" hangingPunct="1">
              <a:lnSpc>
                <a:spcPct val="90000"/>
              </a:lnSpc>
            </a:pPr>
            <a:r>
              <a:rPr lang="en-US" b="1" dirty="0" err="1" smtClean="0"/>
              <a:t>Koine</a:t>
            </a:r>
            <a:r>
              <a:rPr lang="en-US" b="1" dirty="0" smtClean="0"/>
              <a:t> Greek (ancient Eastern Mediterranean)</a:t>
            </a:r>
          </a:p>
          <a:p>
            <a:pPr lvl="1" eaLnBrk="1" hangingPunct="1">
              <a:lnSpc>
                <a:spcPct val="90000"/>
              </a:lnSpc>
            </a:pPr>
            <a:r>
              <a:rPr lang="en-US" b="1" dirty="0" smtClean="0"/>
              <a:t>Swahili (Eastern Africa)</a:t>
            </a:r>
          </a:p>
          <a:p>
            <a:pPr lvl="1" eaLnBrk="1" hangingPunct="1">
              <a:lnSpc>
                <a:spcPct val="90000"/>
              </a:lnSpc>
            </a:pPr>
            <a:r>
              <a:rPr lang="en-US" b="1" dirty="0" smtClean="0"/>
              <a:t>French (international diplomacy)</a:t>
            </a:r>
          </a:p>
          <a:p>
            <a:pPr lvl="1" eaLnBrk="1" hangingPunct="1">
              <a:lnSpc>
                <a:spcPct val="90000"/>
              </a:lnSpc>
            </a:pPr>
            <a:r>
              <a:rPr lang="en-US" b="1" dirty="0" smtClean="0"/>
              <a:t>English (science, commerce, travel)</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5"/>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CDDE43B2-56CD-4233-BA8C-6FCEA12B07DD}" type="slidenum">
              <a:rPr lang="en-US" sz="1400" smtClean="0"/>
              <a:pPr eaLnBrk="1" hangingPunct="1"/>
              <a:t>45</a:t>
            </a:fld>
            <a:endParaRPr lang="en-US" sz="1400" smtClean="0"/>
          </a:p>
        </p:txBody>
      </p:sp>
      <p:sp>
        <p:nvSpPr>
          <p:cNvPr id="61443" name="Rectangle 2"/>
          <p:cNvSpPr>
            <a:spLocks noGrp="1" noChangeArrowheads="1"/>
          </p:cNvSpPr>
          <p:nvPr>
            <p:ph type="title"/>
          </p:nvPr>
        </p:nvSpPr>
        <p:spPr>
          <a:xfrm>
            <a:off x="762000" y="304800"/>
            <a:ext cx="8743950" cy="914400"/>
          </a:xfrm>
        </p:spPr>
        <p:txBody>
          <a:bodyPr/>
          <a:lstStyle/>
          <a:p>
            <a:pPr eaLnBrk="1" hangingPunct="1"/>
            <a:r>
              <a:rPr lang="en-US" smtClean="0"/>
              <a:t>Multilingualism</a:t>
            </a:r>
          </a:p>
        </p:txBody>
      </p:sp>
      <p:sp>
        <p:nvSpPr>
          <p:cNvPr id="61444" name="Rectangle 3"/>
          <p:cNvSpPr>
            <a:spLocks noGrp="1" noChangeArrowheads="1"/>
          </p:cNvSpPr>
          <p:nvPr>
            <p:ph type="body" idx="1"/>
          </p:nvPr>
        </p:nvSpPr>
        <p:spPr>
          <a:xfrm>
            <a:off x="3200400" y="1170036"/>
            <a:ext cx="7086600" cy="5410200"/>
          </a:xfrm>
        </p:spPr>
        <p:txBody>
          <a:bodyPr>
            <a:normAutofit lnSpcReduction="10000"/>
          </a:bodyPr>
          <a:lstStyle/>
          <a:p>
            <a:pPr eaLnBrk="1" hangingPunct="1">
              <a:lnSpc>
                <a:spcPct val="85000"/>
              </a:lnSpc>
            </a:pPr>
            <a:r>
              <a:rPr lang="en-US" dirty="0" smtClean="0"/>
              <a:t>Most of the world’s population is at least somewhat </a:t>
            </a:r>
            <a:r>
              <a:rPr lang="en-US" dirty="0" smtClean="0">
                <a:solidFill>
                  <a:schemeClr val="folHlink"/>
                </a:solidFill>
              </a:rPr>
              <a:t>multilingual</a:t>
            </a:r>
            <a:r>
              <a:rPr lang="en-US" dirty="0" smtClean="0"/>
              <a:t> – that is, most people have at least some knowledge of more than one language.</a:t>
            </a:r>
          </a:p>
          <a:p>
            <a:pPr eaLnBrk="1" hangingPunct="1">
              <a:lnSpc>
                <a:spcPct val="85000"/>
              </a:lnSpc>
            </a:pPr>
            <a:r>
              <a:rPr lang="en-US" dirty="0" smtClean="0"/>
              <a:t>Some nations are </a:t>
            </a:r>
            <a:r>
              <a:rPr lang="en-US" dirty="0" smtClean="0">
                <a:solidFill>
                  <a:schemeClr val="folHlink"/>
                </a:solidFill>
              </a:rPr>
              <a:t>officially</a:t>
            </a:r>
            <a:r>
              <a:rPr lang="en-US" dirty="0" smtClean="0"/>
              <a:t> multilingual:</a:t>
            </a:r>
          </a:p>
          <a:p>
            <a:pPr lvl="1" eaLnBrk="1" hangingPunct="1">
              <a:lnSpc>
                <a:spcPct val="85000"/>
              </a:lnSpc>
            </a:pPr>
            <a:r>
              <a:rPr lang="en-US" sz="2400" dirty="0" smtClean="0">
                <a:solidFill>
                  <a:schemeClr val="folHlink"/>
                </a:solidFill>
              </a:rPr>
              <a:t>Paraguay</a:t>
            </a:r>
            <a:r>
              <a:rPr lang="en-US" sz="2400" dirty="0" smtClean="0"/>
              <a:t> (Spanish, Guarani)</a:t>
            </a:r>
          </a:p>
          <a:p>
            <a:pPr lvl="1" eaLnBrk="1" hangingPunct="1">
              <a:lnSpc>
                <a:spcPct val="85000"/>
              </a:lnSpc>
            </a:pPr>
            <a:r>
              <a:rPr lang="en-US" sz="2400" dirty="0" smtClean="0">
                <a:solidFill>
                  <a:schemeClr val="folHlink"/>
                </a:solidFill>
              </a:rPr>
              <a:t>Switzerland</a:t>
            </a:r>
            <a:r>
              <a:rPr lang="en-US" sz="2400" dirty="0" smtClean="0"/>
              <a:t> (German, French, Italian, </a:t>
            </a:r>
            <a:r>
              <a:rPr lang="en-US" sz="2400" dirty="0" err="1" smtClean="0"/>
              <a:t>Romansch</a:t>
            </a:r>
            <a:r>
              <a:rPr lang="en-US" sz="2400" dirty="0" smtClean="0"/>
              <a:t>)</a:t>
            </a:r>
          </a:p>
          <a:p>
            <a:pPr lvl="1" eaLnBrk="1" hangingPunct="1">
              <a:lnSpc>
                <a:spcPct val="85000"/>
              </a:lnSpc>
            </a:pPr>
            <a:r>
              <a:rPr lang="en-US" sz="2400" dirty="0" smtClean="0">
                <a:solidFill>
                  <a:schemeClr val="folHlink"/>
                </a:solidFill>
              </a:rPr>
              <a:t>South Africa</a:t>
            </a:r>
            <a:r>
              <a:rPr lang="en-US" sz="2400" dirty="0" smtClean="0"/>
              <a:t> </a:t>
            </a:r>
            <a:r>
              <a:rPr lang="en-US" sz="2400" dirty="0"/>
              <a:t>(IsiZulu, IsiXhosa, Afrikaans, </a:t>
            </a:r>
            <a:r>
              <a:rPr lang="en-US" sz="2400" dirty="0" err="1"/>
              <a:t>Sepedi</a:t>
            </a:r>
            <a:r>
              <a:rPr lang="en-US" sz="2400" dirty="0"/>
              <a:t>, English, Setswana, Sesotho, Xitsonga, siSwati, Tshivenda, and isiNdebele.) </a:t>
            </a:r>
            <a:endParaRPr lang="en-US" sz="2400" dirty="0" smtClean="0"/>
          </a:p>
          <a:p>
            <a:pPr lvl="1" eaLnBrk="1" hangingPunct="1">
              <a:lnSpc>
                <a:spcPct val="85000"/>
              </a:lnSpc>
            </a:pPr>
            <a:r>
              <a:rPr lang="en-US" sz="2400" dirty="0" smtClean="0">
                <a:solidFill>
                  <a:schemeClr val="folHlink"/>
                </a:solidFill>
              </a:rPr>
              <a:t>India</a:t>
            </a:r>
            <a:r>
              <a:rPr lang="en-US" sz="2400" dirty="0" smtClean="0"/>
              <a:t> </a:t>
            </a:r>
            <a:r>
              <a:rPr lang="en-US" sz="2400" dirty="0"/>
              <a:t>(Hindi, Bengali, Telugu, Marathi, Tamil, Urdu, Gujarati, Malayalam, Kannada, Oriya, Punjabi, Assamese, Kashmiri, Sindhi, and </a:t>
            </a:r>
            <a:r>
              <a:rPr lang="en-US" sz="2400" dirty="0" smtClean="0"/>
              <a:t>Sanskrit; also English and Hindustani)</a:t>
            </a:r>
          </a:p>
        </p:txBody>
      </p:sp>
      <p:pic>
        <p:nvPicPr>
          <p:cNvPr id="61445" name="Picture 5" descr="City Map of Switzerl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09800"/>
            <a:ext cx="2819400" cy="2492375"/>
          </a:xfrm>
          <a:prstGeom prst="rect">
            <a:avLst/>
          </a:prstGeom>
          <a:noFill/>
          <a:ln w="28575" cap="sq">
            <a:solidFill>
              <a:srgbClr val="FF0000"/>
            </a:solidFill>
            <a:miter lim="800000"/>
            <a:headEnd type="none" w="sm" len="sm"/>
            <a:tailEnd type="none" w="sm" len="sm"/>
          </a:ln>
          <a:effectLst/>
          <a:extLst>
            <a:ext uri="{909E8E84-426E-40DD-AFC4-6F175D3DCCD1}">
              <a14:hiddenFill xmlns:a14="http://schemas.microsoft.com/office/drawing/2010/main">
                <a:solidFill>
                  <a:srgbClr val="FFFFFF"/>
                </a:solidFill>
              </a14:hiddenFill>
            </a:ext>
          </a:extLst>
        </p:spPr>
      </p:pic>
      <p:sp>
        <p:nvSpPr>
          <p:cNvPr id="61446" name="Rectangle 6"/>
          <p:cNvSpPr>
            <a:spLocks noChangeArrowheads="1"/>
          </p:cNvSpPr>
          <p:nvPr/>
        </p:nvSpPr>
        <p:spPr bwMode="auto">
          <a:xfrm>
            <a:off x="4740275" y="6340475"/>
            <a:ext cx="55467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i="1" dirty="0"/>
              <a:t>Sources: http://goeurope.about.com/library/bl_switzerland_resources.htm;</a:t>
            </a:r>
          </a:p>
          <a:p>
            <a:r>
              <a:rPr lang="en-US" sz="1400" i="1" dirty="0"/>
              <a:t> http://www.cia.gov/cia/publications/factbook/fields/2098.html</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5"/>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047B9C63-6200-4E8B-9E80-443D4F3EB3CF}" type="slidenum">
              <a:rPr lang="en-US" sz="1400" smtClean="0"/>
              <a:pPr eaLnBrk="1" hangingPunct="1"/>
              <a:t>46</a:t>
            </a:fld>
            <a:endParaRPr lang="en-US" sz="1400" smtClean="0"/>
          </a:p>
        </p:txBody>
      </p:sp>
      <p:sp>
        <p:nvSpPr>
          <p:cNvPr id="62467" name="Rectangle 2"/>
          <p:cNvSpPr>
            <a:spLocks noGrp="1" noChangeArrowheads="1"/>
          </p:cNvSpPr>
          <p:nvPr>
            <p:ph type="title"/>
          </p:nvPr>
        </p:nvSpPr>
        <p:spPr>
          <a:xfrm>
            <a:off x="762000" y="152400"/>
            <a:ext cx="8743950" cy="914400"/>
          </a:xfrm>
        </p:spPr>
        <p:txBody>
          <a:bodyPr/>
          <a:lstStyle/>
          <a:p>
            <a:pPr eaLnBrk="1" hangingPunct="1"/>
            <a:r>
              <a:rPr lang="en-US" smtClean="0"/>
              <a:t>Artificial languages</a:t>
            </a:r>
          </a:p>
        </p:txBody>
      </p:sp>
      <p:sp>
        <p:nvSpPr>
          <p:cNvPr id="62468" name="Rectangle 3"/>
          <p:cNvSpPr>
            <a:spLocks noGrp="1" noChangeArrowheads="1"/>
          </p:cNvSpPr>
          <p:nvPr>
            <p:ph type="body" idx="1"/>
          </p:nvPr>
        </p:nvSpPr>
        <p:spPr>
          <a:xfrm>
            <a:off x="304800" y="916859"/>
            <a:ext cx="9677400" cy="5749413"/>
          </a:xfrm>
        </p:spPr>
        <p:txBody>
          <a:bodyPr/>
          <a:lstStyle/>
          <a:p>
            <a:pPr eaLnBrk="1" hangingPunct="1">
              <a:lnSpc>
                <a:spcPct val="90000"/>
              </a:lnSpc>
            </a:pPr>
            <a:r>
              <a:rPr lang="en-US" dirty="0" smtClean="0">
                <a:solidFill>
                  <a:srgbClr val="FFFF00"/>
                </a:solidFill>
              </a:rPr>
              <a:t>English</a:t>
            </a:r>
            <a:endParaRPr lang="en-US" dirty="0" smtClean="0"/>
          </a:p>
          <a:p>
            <a:pPr lvl="1" eaLnBrk="1" hangingPunct="1">
              <a:lnSpc>
                <a:spcPct val="90000"/>
              </a:lnSpc>
            </a:pPr>
            <a:r>
              <a:rPr lang="en-US" dirty="0" smtClean="0"/>
              <a:t>For of the things that humanity possesses in common, nothing is so truly universal and international as science.</a:t>
            </a:r>
          </a:p>
          <a:p>
            <a:pPr eaLnBrk="1" hangingPunct="1">
              <a:lnSpc>
                <a:spcPct val="90000"/>
              </a:lnSpc>
            </a:pPr>
            <a:r>
              <a:rPr lang="en-US" dirty="0" smtClean="0">
                <a:solidFill>
                  <a:srgbClr val="FFFF00"/>
                </a:solidFill>
              </a:rPr>
              <a:t>Esperanto</a:t>
            </a:r>
          </a:p>
          <a:p>
            <a:pPr lvl="1" eaLnBrk="1" hangingPunct="1">
              <a:lnSpc>
                <a:spcPct val="90000"/>
              </a:lnSpc>
            </a:pPr>
            <a:r>
              <a:rPr lang="en-US" dirty="0" smtClean="0"/>
              <a:t>Char el la </a:t>
            </a:r>
            <a:r>
              <a:rPr lang="en-US" dirty="0" err="1" smtClean="0"/>
              <a:t>komunaj</a:t>
            </a:r>
            <a:r>
              <a:rPr lang="en-US" dirty="0" smtClean="0"/>
              <a:t> </a:t>
            </a:r>
            <a:r>
              <a:rPr lang="en-US" dirty="0" err="1" smtClean="0"/>
              <a:t>posedajhoj</a:t>
            </a:r>
            <a:r>
              <a:rPr lang="en-US" dirty="0" smtClean="0"/>
              <a:t> de la </a:t>
            </a:r>
            <a:r>
              <a:rPr lang="en-US" dirty="0" err="1" smtClean="0"/>
              <a:t>homaro</a:t>
            </a:r>
            <a:r>
              <a:rPr lang="en-US" dirty="0" smtClean="0"/>
              <a:t>, </a:t>
            </a:r>
            <a:r>
              <a:rPr lang="en-US" dirty="0" err="1" smtClean="0"/>
              <a:t>neniu</a:t>
            </a:r>
            <a:r>
              <a:rPr lang="en-US" dirty="0" smtClean="0"/>
              <a:t> </a:t>
            </a:r>
            <a:r>
              <a:rPr lang="en-US" dirty="0" err="1" smtClean="0"/>
              <a:t>estas</a:t>
            </a:r>
            <a:r>
              <a:rPr lang="en-US" dirty="0" smtClean="0"/>
              <a:t> </a:t>
            </a:r>
            <a:r>
              <a:rPr lang="en-US" dirty="0" err="1" smtClean="0"/>
              <a:t>tiel</a:t>
            </a:r>
            <a:r>
              <a:rPr lang="en-US" dirty="0" smtClean="0"/>
              <a:t> </a:t>
            </a:r>
            <a:r>
              <a:rPr lang="en-US" dirty="0" err="1" smtClean="0"/>
              <a:t>vere</a:t>
            </a:r>
            <a:r>
              <a:rPr lang="en-US" dirty="0" smtClean="0"/>
              <a:t> </a:t>
            </a:r>
            <a:r>
              <a:rPr lang="en-US" dirty="0" err="1" smtClean="0"/>
              <a:t>ghenerale</a:t>
            </a:r>
            <a:r>
              <a:rPr lang="en-US" dirty="0" smtClean="0"/>
              <a:t> </a:t>
            </a:r>
            <a:r>
              <a:rPr lang="en-US" dirty="0" err="1" smtClean="0"/>
              <a:t>kaj</a:t>
            </a:r>
            <a:r>
              <a:rPr lang="en-US" dirty="0" smtClean="0"/>
              <a:t> </a:t>
            </a:r>
            <a:r>
              <a:rPr lang="en-US" dirty="0" err="1" smtClean="0"/>
              <a:t>internacia</a:t>
            </a:r>
            <a:r>
              <a:rPr lang="en-US" dirty="0" smtClean="0"/>
              <a:t> </a:t>
            </a:r>
            <a:r>
              <a:rPr lang="en-US" dirty="0" err="1" smtClean="0"/>
              <a:t>kiel</a:t>
            </a:r>
            <a:r>
              <a:rPr lang="en-US" dirty="0" smtClean="0"/>
              <a:t> la </a:t>
            </a:r>
            <a:r>
              <a:rPr lang="en-US" dirty="0" err="1" smtClean="0"/>
              <a:t>sciencio</a:t>
            </a:r>
            <a:r>
              <a:rPr lang="en-US" dirty="0" smtClean="0"/>
              <a:t>.</a:t>
            </a:r>
          </a:p>
          <a:p>
            <a:pPr eaLnBrk="1" hangingPunct="1">
              <a:lnSpc>
                <a:spcPct val="90000"/>
              </a:lnSpc>
            </a:pPr>
            <a:r>
              <a:rPr lang="en-US" dirty="0" err="1" smtClean="0">
                <a:solidFill>
                  <a:srgbClr val="FFFF00"/>
                </a:solidFill>
              </a:rPr>
              <a:t>Ido</a:t>
            </a:r>
            <a:endParaRPr lang="en-US" dirty="0" smtClean="0">
              <a:solidFill>
                <a:srgbClr val="FFFF00"/>
              </a:solidFill>
            </a:endParaRPr>
          </a:p>
          <a:p>
            <a:pPr lvl="1" eaLnBrk="1" hangingPunct="1">
              <a:lnSpc>
                <a:spcPct val="90000"/>
              </a:lnSpc>
            </a:pPr>
            <a:r>
              <a:rPr lang="en-US" dirty="0" smtClean="0"/>
              <a:t>Nam del </a:t>
            </a:r>
            <a:r>
              <a:rPr lang="en-US" dirty="0" err="1" smtClean="0"/>
              <a:t>kozi</a:t>
            </a:r>
            <a:r>
              <a:rPr lang="en-US" dirty="0" smtClean="0"/>
              <a:t>, </a:t>
            </a:r>
            <a:r>
              <a:rPr lang="en-US" dirty="0" err="1" smtClean="0"/>
              <a:t>quin</a:t>
            </a:r>
            <a:r>
              <a:rPr lang="en-US" dirty="0" smtClean="0"/>
              <a:t> la </a:t>
            </a:r>
            <a:r>
              <a:rPr lang="en-US" dirty="0" err="1" smtClean="0"/>
              <a:t>homaro</a:t>
            </a:r>
            <a:r>
              <a:rPr lang="en-US" dirty="0" smtClean="0"/>
              <a:t> </a:t>
            </a:r>
            <a:r>
              <a:rPr lang="en-US" dirty="0" err="1" smtClean="0"/>
              <a:t>posedas</a:t>
            </a:r>
            <a:r>
              <a:rPr lang="en-US" dirty="0" smtClean="0"/>
              <a:t> </a:t>
            </a:r>
            <a:r>
              <a:rPr lang="en-US" dirty="0" err="1" smtClean="0"/>
              <a:t>komune</a:t>
            </a:r>
            <a:r>
              <a:rPr lang="en-US" dirty="0" smtClean="0"/>
              <a:t>, </a:t>
            </a:r>
            <a:r>
              <a:rPr lang="en-US" dirty="0" err="1" smtClean="0"/>
              <a:t>nula</a:t>
            </a:r>
            <a:r>
              <a:rPr lang="en-US" dirty="0" smtClean="0"/>
              <a:t> </a:t>
            </a:r>
            <a:r>
              <a:rPr lang="en-US" dirty="0" err="1" smtClean="0"/>
              <a:t>es</a:t>
            </a:r>
            <a:r>
              <a:rPr lang="en-US" dirty="0" smtClean="0"/>
              <a:t> tam </a:t>
            </a:r>
            <a:r>
              <a:rPr lang="en-US" dirty="0" err="1" smtClean="0"/>
              <a:t>vere</a:t>
            </a:r>
            <a:r>
              <a:rPr lang="en-US" dirty="0" smtClean="0"/>
              <a:t> </a:t>
            </a:r>
            <a:r>
              <a:rPr lang="en-US" dirty="0" err="1" smtClean="0"/>
              <a:t>universala</a:t>
            </a:r>
            <a:r>
              <a:rPr lang="en-US" dirty="0" smtClean="0"/>
              <a:t> </a:t>
            </a:r>
            <a:r>
              <a:rPr lang="en-US" dirty="0" err="1" smtClean="0"/>
              <a:t>ed</a:t>
            </a:r>
            <a:r>
              <a:rPr lang="en-US" dirty="0" smtClean="0"/>
              <a:t> </a:t>
            </a:r>
            <a:r>
              <a:rPr lang="en-US" dirty="0" err="1" smtClean="0"/>
              <a:t>internaciona</a:t>
            </a:r>
            <a:r>
              <a:rPr lang="en-US" dirty="0" smtClean="0"/>
              <a:t> </a:t>
            </a:r>
            <a:r>
              <a:rPr lang="en-US" dirty="0" err="1" smtClean="0"/>
              <a:t>kam</a:t>
            </a:r>
            <a:r>
              <a:rPr lang="en-US" dirty="0" smtClean="0"/>
              <a:t> la </a:t>
            </a:r>
            <a:r>
              <a:rPr lang="en-US" dirty="0" err="1" smtClean="0"/>
              <a:t>ciencio</a:t>
            </a:r>
            <a:r>
              <a:rPr lang="en-US" dirty="0" smtClean="0"/>
              <a:t>.</a:t>
            </a:r>
          </a:p>
          <a:p>
            <a:pPr eaLnBrk="1" hangingPunct="1">
              <a:lnSpc>
                <a:spcPct val="90000"/>
              </a:lnSpc>
            </a:pPr>
            <a:r>
              <a:rPr lang="en-US" dirty="0" smtClean="0">
                <a:solidFill>
                  <a:srgbClr val="FFFF00"/>
                </a:solidFill>
              </a:rPr>
              <a:t>Latino Sine </a:t>
            </a:r>
            <a:r>
              <a:rPr lang="en-US" dirty="0" err="1" smtClean="0">
                <a:solidFill>
                  <a:srgbClr val="FFFF00"/>
                </a:solidFill>
              </a:rPr>
              <a:t>Flexione</a:t>
            </a:r>
            <a:endParaRPr lang="en-US" dirty="0" smtClean="0">
              <a:solidFill>
                <a:srgbClr val="FFFF00"/>
              </a:solidFill>
            </a:endParaRPr>
          </a:p>
          <a:p>
            <a:pPr lvl="1" eaLnBrk="1" hangingPunct="1">
              <a:lnSpc>
                <a:spcPct val="90000"/>
              </a:lnSpc>
            </a:pPr>
            <a:r>
              <a:rPr lang="en-US" dirty="0" smtClean="0"/>
              <a:t>Nam, de commune </a:t>
            </a:r>
            <a:r>
              <a:rPr lang="en-US" dirty="0" err="1" smtClean="0"/>
              <a:t>possesiones</a:t>
            </a:r>
            <a:r>
              <a:rPr lang="en-US" dirty="0" smtClean="0"/>
              <a:t> de </a:t>
            </a:r>
            <a:r>
              <a:rPr lang="en-US" dirty="0" err="1" smtClean="0"/>
              <a:t>genere</a:t>
            </a:r>
            <a:r>
              <a:rPr lang="en-US" dirty="0" smtClean="0"/>
              <a:t> </a:t>
            </a:r>
            <a:r>
              <a:rPr lang="en-US" dirty="0" err="1" smtClean="0"/>
              <a:t>humano</a:t>
            </a:r>
            <a:r>
              <a:rPr lang="en-US" dirty="0" smtClean="0"/>
              <a:t>, </a:t>
            </a:r>
            <a:r>
              <a:rPr lang="en-US" dirty="0" err="1" smtClean="0"/>
              <a:t>nihil</a:t>
            </a:r>
            <a:r>
              <a:rPr lang="en-US" dirty="0" smtClean="0"/>
              <a:t> </a:t>
            </a:r>
            <a:r>
              <a:rPr lang="en-US" dirty="0" err="1" smtClean="0"/>
              <a:t>es</a:t>
            </a:r>
            <a:r>
              <a:rPr lang="en-US" dirty="0" smtClean="0"/>
              <a:t> tam </a:t>
            </a:r>
            <a:r>
              <a:rPr lang="en-US" dirty="0" err="1" smtClean="0"/>
              <a:t>generale</a:t>
            </a:r>
            <a:r>
              <a:rPr lang="en-US" dirty="0" smtClean="0"/>
              <a:t> et </a:t>
            </a:r>
            <a:r>
              <a:rPr lang="en-US" dirty="0" err="1" smtClean="0"/>
              <a:t>internationale</a:t>
            </a:r>
            <a:r>
              <a:rPr lang="en-US" dirty="0" smtClean="0"/>
              <a:t> quam </a:t>
            </a:r>
            <a:r>
              <a:rPr lang="en-US" dirty="0" err="1" smtClean="0"/>
              <a:t>scientia</a:t>
            </a:r>
            <a:r>
              <a:rPr lang="en-US" dirty="0" smtClean="0"/>
              <a:t>.</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506" y="304800"/>
            <a:ext cx="9151989" cy="1143000"/>
          </a:xfrm>
        </p:spPr>
        <p:txBody>
          <a:bodyPr/>
          <a:lstStyle/>
          <a:p>
            <a:pPr algn="l"/>
            <a:r>
              <a:rPr lang="en-US" u="sng" dirty="0" smtClean="0"/>
              <a:t>Incubus</a:t>
            </a:r>
            <a:r>
              <a:rPr lang="en-US" dirty="0" smtClean="0"/>
              <a:t> – an excerpt from the only full-length movie ever made in Esperanto</a:t>
            </a:r>
            <a:endParaRPr lang="en-US" dirty="0"/>
          </a:p>
        </p:txBody>
      </p:sp>
      <p:pic>
        <p:nvPicPr>
          <p:cNvPr id="5" name="Incubus pt6_WMV V9.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46300" y="1673940"/>
            <a:ext cx="5994400" cy="4495800"/>
          </a:xfrm>
        </p:spPr>
      </p:pic>
      <p:sp>
        <p:nvSpPr>
          <p:cNvPr id="4" name="Slide Number Placeholder 3"/>
          <p:cNvSpPr>
            <a:spLocks noGrp="1"/>
          </p:cNvSpPr>
          <p:nvPr>
            <p:ph type="sldNum" sz="quarter" idx="12"/>
          </p:nvPr>
        </p:nvSpPr>
        <p:spPr/>
        <p:txBody>
          <a:bodyPr/>
          <a:lstStyle/>
          <a:p>
            <a:pPr>
              <a:defRPr/>
            </a:pPr>
            <a:fld id="{57B33E23-AFCC-4ECB-AF75-7C937AABB85A}" type="slidenum">
              <a:rPr lang="en-US" smtClean="0"/>
              <a:pPr>
                <a:defRPr/>
              </a:pPr>
              <a:t>47</a:t>
            </a:fld>
            <a:endParaRPr lang="en-US"/>
          </a:p>
        </p:txBody>
      </p:sp>
      <p:sp>
        <p:nvSpPr>
          <p:cNvPr id="6" name="Rectangle 6"/>
          <p:cNvSpPr>
            <a:spLocks noChangeArrowheads="1"/>
          </p:cNvSpPr>
          <p:nvPr/>
        </p:nvSpPr>
        <p:spPr bwMode="auto">
          <a:xfrm>
            <a:off x="4740275" y="6537277"/>
            <a:ext cx="549252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i="1" dirty="0" smtClean="0"/>
              <a:t>Source: http://www.youtube.com/watch?v=xwp6B05JyyI&amp;feature=relmfu</a:t>
            </a:r>
            <a:endParaRPr lang="en-US" sz="1400" i="1" dirty="0"/>
          </a:p>
        </p:txBody>
      </p:sp>
    </p:spTree>
    <p:extLst>
      <p:ext uri="{BB962C8B-B14F-4D97-AF65-F5344CB8AC3E}">
        <p14:creationId xmlns:p14="http://schemas.microsoft.com/office/powerpoint/2010/main" val="32636004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Number Placeholder 5"/>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5A062F44-619D-4BE8-9FC7-2E867AC166B2}" type="slidenum">
              <a:rPr lang="en-US" sz="1400" smtClean="0"/>
              <a:pPr eaLnBrk="1" hangingPunct="1"/>
              <a:t>48</a:t>
            </a:fld>
            <a:endParaRPr lang="en-US" sz="1400" smtClean="0"/>
          </a:p>
        </p:txBody>
      </p:sp>
      <p:sp>
        <p:nvSpPr>
          <p:cNvPr id="63491" name="Rectangle 2"/>
          <p:cNvSpPr>
            <a:spLocks noGrp="1" noChangeArrowheads="1"/>
          </p:cNvSpPr>
          <p:nvPr>
            <p:ph type="title"/>
          </p:nvPr>
        </p:nvSpPr>
        <p:spPr>
          <a:xfrm>
            <a:off x="762000" y="112713"/>
            <a:ext cx="8743950" cy="882650"/>
          </a:xfrm>
        </p:spPr>
        <p:txBody>
          <a:bodyPr/>
          <a:lstStyle/>
          <a:p>
            <a:pPr eaLnBrk="1" hangingPunct="1"/>
            <a:r>
              <a:rPr lang="en-US" smtClean="0"/>
              <a:t>Translation</a:t>
            </a:r>
          </a:p>
        </p:txBody>
      </p:sp>
      <p:sp>
        <p:nvSpPr>
          <p:cNvPr id="63492" name="Rectangle 3"/>
          <p:cNvSpPr>
            <a:spLocks noGrp="1" noChangeArrowheads="1"/>
          </p:cNvSpPr>
          <p:nvPr>
            <p:ph type="body" idx="1"/>
          </p:nvPr>
        </p:nvSpPr>
        <p:spPr>
          <a:xfrm>
            <a:off x="266700" y="790575"/>
            <a:ext cx="9677400" cy="5830888"/>
          </a:xfrm>
        </p:spPr>
        <p:txBody>
          <a:bodyPr/>
          <a:lstStyle/>
          <a:p>
            <a:pPr eaLnBrk="1" hangingPunct="1"/>
            <a:r>
              <a:rPr lang="en-US" sz="2800" dirty="0" smtClean="0"/>
              <a:t>The problem: It usually </a:t>
            </a:r>
            <a:r>
              <a:rPr lang="en-US" sz="2800" b="1" dirty="0" smtClean="0">
                <a:solidFill>
                  <a:srgbClr val="FFFF00"/>
                </a:solidFill>
              </a:rPr>
              <a:t>isn’t possible</a:t>
            </a:r>
            <a:r>
              <a:rPr lang="en-US" sz="2800" dirty="0" smtClean="0"/>
              <a:t> to do a simple        “word-for-word” translation.</a:t>
            </a:r>
          </a:p>
          <a:p>
            <a:pPr eaLnBrk="1" hangingPunct="1"/>
            <a:r>
              <a:rPr lang="en-US" sz="2800" dirty="0" smtClean="0"/>
              <a:t>The translator must </a:t>
            </a:r>
            <a:r>
              <a:rPr lang="en-US" sz="2800" b="1" dirty="0" smtClean="0">
                <a:solidFill>
                  <a:srgbClr val="FFFF00"/>
                </a:solidFill>
              </a:rPr>
              <a:t>interpret</a:t>
            </a:r>
            <a:r>
              <a:rPr lang="en-US" sz="2800" dirty="0" smtClean="0">
                <a:solidFill>
                  <a:srgbClr val="FFFF00"/>
                </a:solidFill>
              </a:rPr>
              <a:t> </a:t>
            </a:r>
            <a:r>
              <a:rPr lang="en-US" sz="2800" dirty="0" smtClean="0"/>
              <a:t>and take into account context and meaning – which means that this is a subjective </a:t>
            </a:r>
            <a:r>
              <a:rPr lang="en-US" sz="2800" b="1" dirty="0" smtClean="0">
                <a:solidFill>
                  <a:schemeClr val="folHlink"/>
                </a:solidFill>
              </a:rPr>
              <a:t>art</a:t>
            </a:r>
            <a:r>
              <a:rPr lang="en-US" sz="2800" dirty="0" smtClean="0"/>
              <a:t>.</a:t>
            </a:r>
          </a:p>
          <a:p>
            <a:pPr eaLnBrk="1" hangingPunct="1"/>
            <a:r>
              <a:rPr lang="en-US" sz="2800" dirty="0" smtClean="0"/>
              <a:t>Some words or concepts are almost </a:t>
            </a:r>
            <a:r>
              <a:rPr lang="en-US" sz="2800" b="1" dirty="0" smtClean="0">
                <a:solidFill>
                  <a:srgbClr val="FFFF00"/>
                </a:solidFill>
              </a:rPr>
              <a:t>untranslatable</a:t>
            </a:r>
            <a:r>
              <a:rPr lang="en-US" sz="2800" dirty="0" smtClean="0"/>
              <a:t>:</a:t>
            </a:r>
          </a:p>
          <a:p>
            <a:pPr lvl="1" eaLnBrk="1" hangingPunct="1"/>
            <a:r>
              <a:rPr lang="en-US" sz="2400" b="1" dirty="0" err="1" smtClean="0">
                <a:solidFill>
                  <a:schemeClr val="folHlink"/>
                </a:solidFill>
              </a:rPr>
              <a:t>Saudade</a:t>
            </a:r>
            <a:r>
              <a:rPr lang="en-US" sz="2400" dirty="0" smtClean="0"/>
              <a:t> (Brazil): </a:t>
            </a:r>
            <a:r>
              <a:rPr lang="en-US" sz="2400" i="1" dirty="0" smtClean="0"/>
              <a:t>the feeling of missing a person who is gone</a:t>
            </a:r>
            <a:r>
              <a:rPr lang="en-US" sz="2400" dirty="0" smtClean="0"/>
              <a:t>.</a:t>
            </a:r>
          </a:p>
          <a:p>
            <a:pPr lvl="1" eaLnBrk="1" hangingPunct="1"/>
            <a:r>
              <a:rPr lang="en-US" sz="2400" b="1" dirty="0" err="1" smtClean="0">
                <a:solidFill>
                  <a:schemeClr val="folHlink"/>
                </a:solidFill>
              </a:rPr>
              <a:t>Mamihlapinatapei</a:t>
            </a:r>
            <a:r>
              <a:rPr lang="en-US" sz="2400" b="1" dirty="0" smtClean="0"/>
              <a:t> </a:t>
            </a:r>
            <a:r>
              <a:rPr lang="en-US" sz="2400" dirty="0" smtClean="0"/>
              <a:t>(Tierra del Fuego): </a:t>
            </a:r>
            <a:r>
              <a:rPr lang="en-US" sz="2400" i="1" dirty="0" smtClean="0"/>
              <a:t>a look shared by two people with each wishing that the other will initiate something that both desire but which neither one wants to start</a:t>
            </a:r>
            <a:r>
              <a:rPr lang="en-US" sz="2400" dirty="0" smtClean="0"/>
              <a:t>. </a:t>
            </a:r>
          </a:p>
          <a:p>
            <a:pPr eaLnBrk="1" hangingPunct="1"/>
            <a:r>
              <a:rPr lang="en-US" sz="2800" dirty="0" smtClean="0"/>
              <a:t>Some common English words are very difficult to translate – the verb “</a:t>
            </a:r>
            <a:r>
              <a:rPr lang="en-US" sz="2800" b="1" dirty="0" smtClean="0">
                <a:solidFill>
                  <a:srgbClr val="FFFF00"/>
                </a:solidFill>
              </a:rPr>
              <a:t>to be</a:t>
            </a:r>
            <a:r>
              <a:rPr lang="en-US" sz="2800" dirty="0" smtClean="0"/>
              <a:t>” has no real equivalent in Chinese; “</a:t>
            </a:r>
            <a:r>
              <a:rPr lang="en-US" sz="2800" b="1" dirty="0" smtClean="0">
                <a:solidFill>
                  <a:srgbClr val="FFFF00"/>
                </a:solidFill>
              </a:rPr>
              <a:t>to have</a:t>
            </a:r>
            <a:r>
              <a:rPr lang="en-US" sz="2800" dirty="0" smtClean="0"/>
              <a:t>” has no real equivalent in Arabic; “</a:t>
            </a:r>
            <a:r>
              <a:rPr lang="en-US" sz="2800" b="1" dirty="0" smtClean="0">
                <a:solidFill>
                  <a:srgbClr val="FFFF00"/>
                </a:solidFill>
              </a:rPr>
              <a:t>trade-off</a:t>
            </a:r>
            <a:r>
              <a:rPr lang="en-US" sz="2800" dirty="0" smtClean="0"/>
              <a:t>” takes at least a paragraph to explain, etc.</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5"/>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316231D7-5305-44E5-9B4D-3CB6F3F07E5A}" type="slidenum">
              <a:rPr lang="en-US" sz="1400" smtClean="0"/>
              <a:pPr eaLnBrk="1" hangingPunct="1"/>
              <a:t>49</a:t>
            </a:fld>
            <a:endParaRPr lang="en-US" sz="1400" smtClean="0"/>
          </a:p>
        </p:txBody>
      </p:sp>
      <p:sp>
        <p:nvSpPr>
          <p:cNvPr id="64515" name="Rectangle 2"/>
          <p:cNvSpPr>
            <a:spLocks noGrp="1" noChangeArrowheads="1"/>
          </p:cNvSpPr>
          <p:nvPr>
            <p:ph type="title"/>
          </p:nvPr>
        </p:nvSpPr>
        <p:spPr/>
        <p:txBody>
          <a:bodyPr/>
          <a:lstStyle/>
          <a:p>
            <a:pPr eaLnBrk="1" hangingPunct="1"/>
            <a:r>
              <a:rPr lang="en-US" sz="4000" dirty="0" smtClean="0"/>
              <a:t>Machine translation</a:t>
            </a:r>
            <a:br>
              <a:rPr lang="en-US" sz="4000" dirty="0" smtClean="0"/>
            </a:br>
            <a:r>
              <a:rPr lang="en-US" sz="4000" dirty="0" smtClean="0"/>
              <a:t>(</a:t>
            </a:r>
            <a:r>
              <a:rPr lang="en-US" sz="4000" i="1" dirty="0" smtClean="0"/>
              <a:t>English &gt;&gt; Japanese &gt;&gt; English</a:t>
            </a:r>
            <a:r>
              <a:rPr lang="en-US" sz="4000" dirty="0" smtClean="0"/>
              <a:t>)</a:t>
            </a:r>
          </a:p>
        </p:txBody>
      </p:sp>
      <p:sp>
        <p:nvSpPr>
          <p:cNvPr id="64516" name="Rectangle 3"/>
          <p:cNvSpPr>
            <a:spLocks noGrp="1" noChangeArrowheads="1"/>
          </p:cNvSpPr>
          <p:nvPr>
            <p:ph type="body" idx="1"/>
          </p:nvPr>
        </p:nvSpPr>
        <p:spPr>
          <a:xfrm>
            <a:off x="117987" y="1673940"/>
            <a:ext cx="10058400" cy="4800600"/>
          </a:xfrm>
        </p:spPr>
        <p:txBody>
          <a:bodyPr>
            <a:normAutofit/>
          </a:bodyPr>
          <a:lstStyle/>
          <a:p>
            <a:pPr eaLnBrk="1" hangingPunct="1">
              <a:lnSpc>
                <a:spcPct val="80000"/>
              </a:lnSpc>
              <a:spcAft>
                <a:spcPts val="1200"/>
              </a:spcAft>
            </a:pPr>
            <a:r>
              <a:rPr lang="en-US" sz="4000" dirty="0"/>
              <a:t>Four score and seven years ago our fathers brought forth on this continent a new nation, conceived in liberty, and dedicated to the proposition that all men are created </a:t>
            </a:r>
            <a:r>
              <a:rPr lang="en-US" sz="4000" dirty="0" smtClean="0"/>
              <a:t>equal</a:t>
            </a:r>
          </a:p>
          <a:p>
            <a:pPr eaLnBrk="1" hangingPunct="1">
              <a:lnSpc>
                <a:spcPct val="80000"/>
              </a:lnSpc>
            </a:pPr>
            <a:r>
              <a:rPr lang="en-US" sz="4000" dirty="0"/>
              <a:t>Devise freely that they are created equal, dedicated to the proposition, 87 years ago, and our ancestors for the score, everyone has created a new nation on this </a:t>
            </a:r>
            <a:r>
              <a:rPr lang="en-US" sz="4000" dirty="0" smtClean="0"/>
              <a:t>continent.</a:t>
            </a:r>
          </a:p>
        </p:txBody>
      </p:sp>
      <p:sp>
        <p:nvSpPr>
          <p:cNvPr id="64517" name="Rectangle 4"/>
          <p:cNvSpPr>
            <a:spLocks noChangeArrowheads="1"/>
          </p:cNvSpPr>
          <p:nvPr/>
        </p:nvSpPr>
        <p:spPr bwMode="auto">
          <a:xfrm>
            <a:off x="0" y="6553200"/>
            <a:ext cx="46609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i="1"/>
              <a:t>Translation via Google Translate: http://translate.google.com/</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4"/>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C08A7AED-5DAE-4C97-9EA7-DD9AEA8690EC}" type="slidenum">
              <a:rPr lang="en-US" sz="1400" smtClean="0"/>
              <a:pPr eaLnBrk="1" hangingPunct="1"/>
              <a:t>5</a:t>
            </a:fld>
            <a:endParaRPr lang="en-US" sz="1400" smtClean="0"/>
          </a:p>
        </p:txBody>
      </p:sp>
      <p:sp>
        <p:nvSpPr>
          <p:cNvPr id="20483" name="Rectangle 2"/>
          <p:cNvSpPr>
            <a:spLocks noGrp="1" noChangeArrowheads="1"/>
          </p:cNvSpPr>
          <p:nvPr>
            <p:ph type="title"/>
          </p:nvPr>
        </p:nvSpPr>
        <p:spPr/>
        <p:txBody>
          <a:bodyPr/>
          <a:lstStyle/>
          <a:p>
            <a:pPr eaLnBrk="1" hangingPunct="1"/>
            <a:r>
              <a:rPr lang="en-US" smtClean="0"/>
              <a:t>The Indo-European </a:t>
            </a:r>
            <a:r>
              <a:rPr lang="en-US" u="sng" smtClean="0"/>
              <a:t>family</a:t>
            </a:r>
            <a:endParaRPr lang="en-US" smtClean="0"/>
          </a:p>
        </p:txBody>
      </p:sp>
      <p:pic>
        <p:nvPicPr>
          <p:cNvPr id="2048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3187"/>
          <a:stretch/>
        </p:blipFill>
        <p:spPr bwMode="auto">
          <a:xfrm>
            <a:off x="1333500" y="1241426"/>
            <a:ext cx="7315200" cy="529000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5"/>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55BD63CC-6454-469B-A6AD-F4F4AA62F9ED}" type="slidenum">
              <a:rPr lang="en-US" sz="1400" smtClean="0"/>
              <a:pPr eaLnBrk="1" hangingPunct="1"/>
              <a:t>50</a:t>
            </a:fld>
            <a:endParaRPr lang="en-US" sz="1400" smtClean="0"/>
          </a:p>
        </p:txBody>
      </p:sp>
      <p:sp>
        <p:nvSpPr>
          <p:cNvPr id="65539" name="Rectangle 2"/>
          <p:cNvSpPr>
            <a:spLocks noGrp="1" noChangeArrowheads="1"/>
          </p:cNvSpPr>
          <p:nvPr>
            <p:ph type="title"/>
          </p:nvPr>
        </p:nvSpPr>
        <p:spPr>
          <a:xfrm>
            <a:off x="762000" y="0"/>
            <a:ext cx="8743950" cy="914400"/>
          </a:xfrm>
        </p:spPr>
        <p:txBody>
          <a:bodyPr/>
          <a:lstStyle/>
          <a:p>
            <a:pPr eaLnBrk="1" hangingPunct="1"/>
            <a:r>
              <a:rPr lang="en-US" sz="3600" smtClean="0"/>
              <a:t>Specialized and restricted languages</a:t>
            </a:r>
            <a:endParaRPr lang="en-US" smtClean="0"/>
          </a:p>
        </p:txBody>
      </p:sp>
      <p:sp>
        <p:nvSpPr>
          <p:cNvPr id="65540" name="Rectangle 3"/>
          <p:cNvSpPr>
            <a:spLocks noGrp="1" noChangeArrowheads="1"/>
          </p:cNvSpPr>
          <p:nvPr>
            <p:ph type="body" idx="1"/>
          </p:nvPr>
        </p:nvSpPr>
        <p:spPr>
          <a:xfrm>
            <a:off x="0" y="762000"/>
            <a:ext cx="10287000" cy="5715000"/>
          </a:xfrm>
        </p:spPr>
        <p:txBody>
          <a:bodyPr/>
          <a:lstStyle/>
          <a:p>
            <a:pPr eaLnBrk="1" hangingPunct="1">
              <a:lnSpc>
                <a:spcPct val="90000"/>
              </a:lnSpc>
            </a:pPr>
            <a:r>
              <a:rPr lang="en-US" sz="2400" b="1" smtClean="0">
                <a:solidFill>
                  <a:srgbClr val="FFFF00"/>
                </a:solidFill>
              </a:rPr>
              <a:t>Occupational languages </a:t>
            </a:r>
            <a:r>
              <a:rPr lang="en-US" sz="2400" b="1" smtClean="0"/>
              <a:t>(professional jargon, etc.)</a:t>
            </a:r>
            <a:endParaRPr lang="en-US" sz="2400" b="1" smtClean="0">
              <a:solidFill>
                <a:srgbClr val="FFFF00"/>
              </a:solidFill>
            </a:endParaRPr>
          </a:p>
          <a:p>
            <a:pPr eaLnBrk="1" hangingPunct="1">
              <a:lnSpc>
                <a:spcPct val="90000"/>
              </a:lnSpc>
            </a:pPr>
            <a:r>
              <a:rPr lang="en-US" sz="2400" b="1" smtClean="0">
                <a:solidFill>
                  <a:srgbClr val="FFFF00"/>
                </a:solidFill>
              </a:rPr>
              <a:t>Hidden &amp; secret languages </a:t>
            </a:r>
            <a:r>
              <a:rPr lang="en-US" sz="2400" b="1" smtClean="0"/>
              <a:t>(criminal codes, cryptography, cryptolects, etc)</a:t>
            </a:r>
          </a:p>
          <a:p>
            <a:pPr eaLnBrk="1" hangingPunct="1">
              <a:lnSpc>
                <a:spcPct val="90000"/>
              </a:lnSpc>
            </a:pPr>
            <a:r>
              <a:rPr lang="en-US" sz="2400" b="1" smtClean="0">
                <a:solidFill>
                  <a:srgbClr val="FFFF00"/>
                </a:solidFill>
              </a:rPr>
              <a:t>Slang</a:t>
            </a:r>
          </a:p>
          <a:p>
            <a:pPr lvl="1" eaLnBrk="1" hangingPunct="1">
              <a:lnSpc>
                <a:spcPct val="90000"/>
              </a:lnSpc>
            </a:pPr>
            <a:r>
              <a:rPr lang="en-US" sz="2000" b="1" smtClean="0"/>
              <a:t>Primary use of slang is to </a:t>
            </a:r>
            <a:r>
              <a:rPr lang="en-US" sz="2000" b="1" smtClean="0">
                <a:solidFill>
                  <a:srgbClr val="FFFF00"/>
                </a:solidFill>
              </a:rPr>
              <a:t>mark identity</a:t>
            </a:r>
            <a:r>
              <a:rPr lang="en-US" sz="2000" b="1" smtClean="0"/>
              <a:t> (and exclude others).</a:t>
            </a:r>
          </a:p>
          <a:p>
            <a:pPr lvl="1" eaLnBrk="1" hangingPunct="1">
              <a:lnSpc>
                <a:spcPct val="90000"/>
              </a:lnSpc>
            </a:pPr>
            <a:r>
              <a:rPr lang="en-US" sz="2000" b="1" smtClean="0"/>
              <a:t>Other reasons (after Eric Partridge (1894-1979)): Fun; Demonstrate ingenuity; Shock value; Escape clichés; Reduce seriousness.</a:t>
            </a:r>
          </a:p>
          <a:p>
            <a:pPr eaLnBrk="1" hangingPunct="1">
              <a:lnSpc>
                <a:spcPct val="90000"/>
              </a:lnSpc>
            </a:pPr>
            <a:r>
              <a:rPr lang="en-US" sz="2400" b="1" smtClean="0">
                <a:solidFill>
                  <a:srgbClr val="FFFF00"/>
                </a:solidFill>
              </a:rPr>
              <a:t>Cursing and swearing</a:t>
            </a:r>
            <a:endParaRPr lang="en-US" sz="2400" b="1" smtClean="0"/>
          </a:p>
          <a:p>
            <a:pPr lvl="1" eaLnBrk="1" hangingPunct="1">
              <a:lnSpc>
                <a:spcPct val="90000"/>
              </a:lnSpc>
            </a:pPr>
            <a:r>
              <a:rPr lang="en-US" sz="2000" b="1" smtClean="0"/>
              <a:t>Primary use is to </a:t>
            </a:r>
            <a:r>
              <a:rPr lang="en-US" sz="2000" b="1" smtClean="0">
                <a:solidFill>
                  <a:srgbClr val="FFFF00"/>
                </a:solidFill>
              </a:rPr>
              <a:t>express frustration and emotion</a:t>
            </a:r>
            <a:r>
              <a:rPr lang="en-US" sz="2000" b="1" smtClean="0"/>
              <a:t> (frequently intended to shock).</a:t>
            </a:r>
          </a:p>
          <a:p>
            <a:pPr lvl="1" eaLnBrk="1" hangingPunct="1">
              <a:lnSpc>
                <a:spcPct val="90000"/>
              </a:lnSpc>
            </a:pPr>
            <a:r>
              <a:rPr lang="en-US" sz="2000" b="1" smtClean="0"/>
              <a:t>Usually refer to sex, excretion and the supernatural.</a:t>
            </a:r>
          </a:p>
          <a:p>
            <a:pPr lvl="1" eaLnBrk="1" hangingPunct="1">
              <a:lnSpc>
                <a:spcPct val="90000"/>
              </a:lnSpc>
            </a:pPr>
            <a:r>
              <a:rPr lang="en-US" sz="2000" b="1" smtClean="0"/>
              <a:t>Frequency varies among languages</a:t>
            </a:r>
          </a:p>
          <a:p>
            <a:pPr lvl="2" eaLnBrk="1" hangingPunct="1">
              <a:lnSpc>
                <a:spcPct val="90000"/>
              </a:lnSpc>
            </a:pPr>
            <a:r>
              <a:rPr lang="en-US" sz="1800" b="1" smtClean="0"/>
              <a:t>Arabic and Turkish are </a:t>
            </a:r>
            <a:r>
              <a:rPr lang="en-US" sz="1800" b="1" u="sng" smtClean="0"/>
              <a:t>famous</a:t>
            </a:r>
            <a:r>
              <a:rPr lang="en-US" sz="1800" b="1" smtClean="0"/>
              <a:t> for range and imagination.</a:t>
            </a:r>
          </a:p>
          <a:p>
            <a:pPr lvl="2" eaLnBrk="1" hangingPunct="1">
              <a:lnSpc>
                <a:spcPct val="90000"/>
              </a:lnSpc>
            </a:pPr>
            <a:r>
              <a:rPr lang="en-US" sz="1800" b="1" smtClean="0"/>
              <a:t>Swearing is almost absent from Japanese, Inuit (Eskimo).</a:t>
            </a:r>
          </a:p>
          <a:p>
            <a:pPr eaLnBrk="1" hangingPunct="1">
              <a:lnSpc>
                <a:spcPct val="90000"/>
              </a:lnSpc>
            </a:pPr>
            <a:r>
              <a:rPr lang="en-US" sz="2400" b="1" smtClean="0">
                <a:solidFill>
                  <a:schemeClr val="folHlink"/>
                </a:solidFill>
              </a:rPr>
              <a:t>Euphemism</a:t>
            </a:r>
          </a:p>
          <a:p>
            <a:pPr lvl="1" eaLnBrk="1" hangingPunct="1">
              <a:lnSpc>
                <a:spcPct val="90000"/>
              </a:lnSpc>
            </a:pPr>
            <a:r>
              <a:rPr lang="en-US" sz="2000" b="1" smtClean="0"/>
              <a:t>Literally “</a:t>
            </a:r>
            <a:r>
              <a:rPr lang="en-US" sz="2000" b="1" smtClean="0">
                <a:solidFill>
                  <a:schemeClr val="folHlink"/>
                </a:solidFill>
              </a:rPr>
              <a:t>good speech</a:t>
            </a:r>
            <a:r>
              <a:rPr lang="en-US" sz="2000" b="1" smtClean="0"/>
              <a:t>” – substitute terms for things we don’t (or can’t, or don’t want to) talk about openly.</a:t>
            </a:r>
          </a:p>
          <a:p>
            <a:pPr lvl="1" eaLnBrk="1" hangingPunct="1">
              <a:lnSpc>
                <a:spcPct val="90000"/>
              </a:lnSpc>
            </a:pPr>
            <a:r>
              <a:rPr lang="en-US" sz="2000" b="1" smtClean="0">
                <a:cs typeface="Times New Roman" pitchFamily="18" charset="0"/>
              </a:rPr>
              <a:t>In general, euphemisms are used to refer the same things we use when we curse – things too awful or too important to talk about directly.</a:t>
            </a:r>
            <a:r>
              <a:rPr lang="en-US" sz="2000" b="1" smtClean="0"/>
              <a:t> </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5"/>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B16A83E9-0851-4260-B4A7-7293D62AE11F}" type="slidenum">
              <a:rPr lang="en-US" sz="1400" smtClean="0"/>
              <a:pPr eaLnBrk="1" hangingPunct="1"/>
              <a:t>51</a:t>
            </a:fld>
            <a:endParaRPr lang="en-US" sz="1400" smtClean="0"/>
          </a:p>
        </p:txBody>
      </p:sp>
      <p:sp>
        <p:nvSpPr>
          <p:cNvPr id="66563" name="Rectangle 2"/>
          <p:cNvSpPr>
            <a:spLocks noGrp="1" noChangeArrowheads="1"/>
          </p:cNvSpPr>
          <p:nvPr>
            <p:ph type="title"/>
          </p:nvPr>
        </p:nvSpPr>
        <p:spPr>
          <a:xfrm>
            <a:off x="762000" y="0"/>
            <a:ext cx="8743950" cy="990600"/>
          </a:xfrm>
        </p:spPr>
        <p:txBody>
          <a:bodyPr/>
          <a:lstStyle/>
          <a:p>
            <a:pPr eaLnBrk="1" hangingPunct="1"/>
            <a:r>
              <a:rPr lang="en-US" sz="4000" smtClean="0"/>
              <a:t>Occupational language: SEASPEAK </a:t>
            </a:r>
            <a:endParaRPr lang="en-US" sz="2400" i="1" smtClean="0"/>
          </a:p>
        </p:txBody>
      </p:sp>
      <p:sp>
        <p:nvSpPr>
          <p:cNvPr id="66564" name="Rectangle 3"/>
          <p:cNvSpPr>
            <a:spLocks noGrp="1" noChangeArrowheads="1"/>
          </p:cNvSpPr>
          <p:nvPr>
            <p:ph type="body" idx="1"/>
          </p:nvPr>
        </p:nvSpPr>
        <p:spPr>
          <a:xfrm>
            <a:off x="152400" y="914400"/>
            <a:ext cx="10058400" cy="5867400"/>
          </a:xfrm>
        </p:spPr>
        <p:txBody>
          <a:bodyPr/>
          <a:lstStyle/>
          <a:p>
            <a:pPr eaLnBrk="1" hangingPunct="1">
              <a:lnSpc>
                <a:spcPct val="75000"/>
              </a:lnSpc>
            </a:pPr>
            <a:r>
              <a:rPr lang="en-US" sz="2800" smtClean="0"/>
              <a:t>Some of the rules of </a:t>
            </a:r>
            <a:r>
              <a:rPr lang="en-US" sz="2800" smtClean="0">
                <a:solidFill>
                  <a:srgbClr val="FFFF00"/>
                </a:solidFill>
              </a:rPr>
              <a:t>SEASPEAK </a:t>
            </a:r>
            <a:r>
              <a:rPr lang="en-US" sz="2800" smtClean="0"/>
              <a:t>(used by the Merchant Marine):</a:t>
            </a:r>
            <a:endParaRPr lang="en-US" sz="2800" smtClean="0">
              <a:solidFill>
                <a:srgbClr val="FFFF00"/>
              </a:solidFill>
            </a:endParaRPr>
          </a:p>
          <a:p>
            <a:pPr lvl="1" eaLnBrk="1" hangingPunct="1">
              <a:lnSpc>
                <a:spcPct val="75000"/>
              </a:lnSpc>
            </a:pPr>
            <a:r>
              <a:rPr lang="en-US" sz="2400" smtClean="0"/>
              <a:t>Standard phrases; avoid alternatives.</a:t>
            </a:r>
          </a:p>
          <a:p>
            <a:pPr lvl="1" eaLnBrk="1" hangingPunct="1">
              <a:lnSpc>
                <a:spcPct val="75000"/>
              </a:lnSpc>
            </a:pPr>
            <a:r>
              <a:rPr lang="en-US" sz="2400" smtClean="0"/>
              <a:t>Fixed syntax:</a:t>
            </a:r>
          </a:p>
          <a:p>
            <a:pPr lvl="2" eaLnBrk="1" hangingPunct="1">
              <a:lnSpc>
                <a:spcPct val="75000"/>
              </a:lnSpc>
            </a:pPr>
            <a:r>
              <a:rPr lang="en-US" sz="2000" smtClean="0"/>
              <a:t>The word </a:t>
            </a:r>
            <a:r>
              <a:rPr lang="en-US" sz="2000" smtClean="0">
                <a:solidFill>
                  <a:srgbClr val="FFFF00"/>
                </a:solidFill>
              </a:rPr>
              <a:t>“reason”</a:t>
            </a:r>
            <a:r>
              <a:rPr lang="en-US" sz="2000" smtClean="0"/>
              <a:t> is the only connective allowed.</a:t>
            </a:r>
          </a:p>
          <a:p>
            <a:pPr lvl="2" eaLnBrk="1" hangingPunct="1">
              <a:lnSpc>
                <a:spcPct val="75000"/>
              </a:lnSpc>
            </a:pPr>
            <a:r>
              <a:rPr lang="en-US" sz="2000" smtClean="0"/>
              <a:t>Days of the week never used, dattes always in fixed format: </a:t>
            </a:r>
            <a:r>
              <a:rPr lang="en-US" sz="2000" smtClean="0">
                <a:solidFill>
                  <a:srgbClr val="FFFF00"/>
                </a:solidFill>
              </a:rPr>
              <a:t>“Day 04 Month 02.”</a:t>
            </a:r>
            <a:endParaRPr lang="en-US" sz="2000" smtClean="0"/>
          </a:p>
          <a:p>
            <a:pPr lvl="2" eaLnBrk="1" hangingPunct="1">
              <a:lnSpc>
                <a:spcPct val="75000"/>
              </a:lnSpc>
            </a:pPr>
            <a:r>
              <a:rPr lang="en-US" sz="2000" smtClean="0"/>
              <a:t>Compass bearings always given in 3-digit form: </a:t>
            </a:r>
            <a:r>
              <a:rPr lang="en-US" sz="2000" smtClean="0">
                <a:solidFill>
                  <a:srgbClr val="FFFF00"/>
                </a:solidFill>
              </a:rPr>
              <a:t>“zero-zero-nine degrees.”</a:t>
            </a:r>
          </a:p>
          <a:p>
            <a:pPr lvl="1" eaLnBrk="1" hangingPunct="1">
              <a:lnSpc>
                <a:spcPct val="75000"/>
              </a:lnSpc>
            </a:pPr>
            <a:r>
              <a:rPr lang="en-US" sz="2400" smtClean="0"/>
              <a:t>Special marker words indicate message type and responses:</a:t>
            </a:r>
          </a:p>
          <a:p>
            <a:pPr lvl="2" eaLnBrk="1" hangingPunct="1">
              <a:lnSpc>
                <a:spcPct val="75000"/>
              </a:lnSpc>
            </a:pPr>
            <a:r>
              <a:rPr lang="en-US" sz="2000" smtClean="0">
                <a:solidFill>
                  <a:srgbClr val="FFFF00"/>
                </a:solidFill>
              </a:rPr>
              <a:t>“Question”</a:t>
            </a:r>
            <a:r>
              <a:rPr lang="en-US" sz="2000" smtClean="0"/>
              <a:t> is always followed by </a:t>
            </a:r>
            <a:r>
              <a:rPr lang="en-US" sz="2000" smtClean="0">
                <a:solidFill>
                  <a:srgbClr val="FFFF00"/>
                </a:solidFill>
              </a:rPr>
              <a:t>“Answer.”</a:t>
            </a:r>
          </a:p>
          <a:p>
            <a:pPr lvl="2" eaLnBrk="1" hangingPunct="1">
              <a:lnSpc>
                <a:spcPct val="75000"/>
              </a:lnSpc>
            </a:pPr>
            <a:r>
              <a:rPr lang="en-US" sz="2000" smtClean="0">
                <a:solidFill>
                  <a:srgbClr val="FFFF00"/>
                </a:solidFill>
              </a:rPr>
              <a:t>“Instruction”</a:t>
            </a:r>
            <a:r>
              <a:rPr lang="en-US" sz="2000" smtClean="0"/>
              <a:t> is always followed by </a:t>
            </a:r>
            <a:r>
              <a:rPr lang="en-US" sz="2000" smtClean="0">
                <a:solidFill>
                  <a:srgbClr val="FFFF00"/>
                </a:solidFill>
              </a:rPr>
              <a:t>“Instruction-received.”</a:t>
            </a:r>
          </a:p>
          <a:p>
            <a:pPr eaLnBrk="1" hangingPunct="1">
              <a:lnSpc>
                <a:spcPct val="75000"/>
              </a:lnSpc>
            </a:pPr>
            <a:r>
              <a:rPr lang="en-US" sz="2800" smtClean="0"/>
              <a:t>A sample </a:t>
            </a:r>
            <a:r>
              <a:rPr lang="en-US" sz="2800" smtClean="0">
                <a:solidFill>
                  <a:srgbClr val="FFFF00"/>
                </a:solidFill>
              </a:rPr>
              <a:t>SEASPEAK </a:t>
            </a:r>
            <a:r>
              <a:rPr lang="en-US" sz="2800" smtClean="0"/>
              <a:t>conversation (from The Cambridge Encyclopedia of Language):</a:t>
            </a:r>
          </a:p>
          <a:p>
            <a:pPr lvl="1" eaLnBrk="1" hangingPunct="1">
              <a:lnSpc>
                <a:spcPct val="75000"/>
              </a:lnSpc>
            </a:pPr>
            <a:r>
              <a:rPr lang="en-US" sz="2400" smtClean="0">
                <a:solidFill>
                  <a:srgbClr val="FFFF00"/>
                </a:solidFill>
              </a:rPr>
              <a:t>“Singapore Port Operations.  This is Western Sky.  Information: My ETA position: East Johore pilot station is time: one-three-four-five UTC.  Over.”</a:t>
            </a:r>
          </a:p>
          <a:p>
            <a:pPr lvl="1" eaLnBrk="1" hangingPunct="1">
              <a:lnSpc>
                <a:spcPct val="75000"/>
              </a:lnSpc>
            </a:pPr>
            <a:r>
              <a:rPr lang="en-US" sz="2400" smtClean="0">
                <a:solidFill>
                  <a:srgbClr val="FFFF00"/>
                </a:solidFill>
              </a:rPr>
              <a:t>“Western Sky.  This is Singapore Port Operations.  Mistake.  Time is: one-four-three-zero UTC now.  Over.”</a:t>
            </a:r>
          </a:p>
          <a:p>
            <a:pPr lvl="1" eaLnBrk="1" hangingPunct="1">
              <a:lnSpc>
                <a:spcPct val="75000"/>
              </a:lnSpc>
            </a:pPr>
            <a:r>
              <a:rPr lang="en-US" sz="2400" smtClean="0">
                <a:solidFill>
                  <a:srgbClr val="FFFF00"/>
                </a:solidFill>
              </a:rPr>
              <a:t>Singapore Port Operations.  This is Western Sky.  Correction.  My ETA is one-five-four-five UTC.  Over.”</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6"/>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C70CF45C-443D-40E1-B6D6-DDC4E7A34A09}" type="slidenum">
              <a:rPr lang="en-US" sz="1400" smtClean="0"/>
              <a:pPr eaLnBrk="1" hangingPunct="1"/>
              <a:t>52</a:t>
            </a:fld>
            <a:endParaRPr lang="en-US" sz="1400" smtClean="0"/>
          </a:p>
        </p:txBody>
      </p:sp>
      <p:sp>
        <p:nvSpPr>
          <p:cNvPr id="68611" name="Rectangle 2"/>
          <p:cNvSpPr>
            <a:spLocks noGrp="1" noChangeArrowheads="1"/>
          </p:cNvSpPr>
          <p:nvPr>
            <p:ph type="title"/>
          </p:nvPr>
        </p:nvSpPr>
        <p:spPr/>
        <p:txBody>
          <a:bodyPr/>
          <a:lstStyle/>
          <a:p>
            <a:pPr eaLnBrk="1" hangingPunct="1"/>
            <a:r>
              <a:rPr lang="en-US" smtClean="0"/>
              <a:t>1337 5p34(h</a:t>
            </a:r>
          </a:p>
        </p:txBody>
      </p:sp>
      <p:sp>
        <p:nvSpPr>
          <p:cNvPr id="68612" name="Rectangle 3"/>
          <p:cNvSpPr>
            <a:spLocks noGrp="1" noChangeArrowheads="1"/>
          </p:cNvSpPr>
          <p:nvPr>
            <p:ph type="body" sz="half" idx="1"/>
          </p:nvPr>
        </p:nvSpPr>
        <p:spPr>
          <a:xfrm>
            <a:off x="228600" y="1295400"/>
            <a:ext cx="9753600" cy="5181600"/>
          </a:xfrm>
        </p:spPr>
        <p:txBody>
          <a:bodyPr/>
          <a:lstStyle/>
          <a:p>
            <a:pPr eaLnBrk="1" hangingPunct="1"/>
            <a:r>
              <a:rPr lang="en-US" smtClean="0"/>
              <a:t>1337 (0r "31337") 5p34(h pr08481y d4735 84(k 70 teh 19805 0r 34r1y 19905.  !7 d3v310p3d 45 4 k!nd 0f "!n 9r0up" 514n9 4m0n9 h4(k3r5 4nd 94m3r5. </a:t>
            </a:r>
          </a:p>
          <a:p>
            <a:pPr eaLnBrk="1" hangingPunct="1"/>
            <a:r>
              <a:rPr lang="en-US" smtClean="0"/>
              <a:t>(0mm0n phr4535</a:t>
            </a:r>
          </a:p>
          <a:p>
            <a:pPr lvl="1" eaLnBrk="1" hangingPunct="1"/>
            <a:r>
              <a:rPr lang="en-US" smtClean="0"/>
              <a:t>"WHeRE @Re J00" (0r "Wh3re aer j00?")</a:t>
            </a:r>
          </a:p>
          <a:p>
            <a:pPr lvl="1" eaLnBrk="1" hangingPunct="1"/>
            <a:r>
              <a:rPr lang="en-US" smtClean="0"/>
              <a:t>"wH4+'S j00R nAME" </a:t>
            </a:r>
          </a:p>
          <a:p>
            <a:pPr lvl="1" eaLnBrk="1" hangingPunct="1"/>
            <a:r>
              <a:rPr lang="en-US" smtClean="0"/>
              <a:t>"1 4t3 j00r r4m3n n00d135"</a:t>
            </a:r>
          </a:p>
          <a:p>
            <a:pPr lvl="1" eaLnBrk="1" hangingPunct="1"/>
            <a:r>
              <a:rPr lang="en-US" smtClean="0"/>
              <a:t>"j00 suX0rz!" (0r "j00 i5 t3h sux0rz")</a:t>
            </a:r>
          </a:p>
          <a:p>
            <a:pPr lvl="1" eaLnBrk="1" hangingPunct="1"/>
            <a:r>
              <a:rPr lang="en-US" smtClean="0"/>
              <a:t>"PH34R MEH!!!" </a:t>
            </a:r>
          </a:p>
          <a:p>
            <a:pPr lvl="1" eaLnBrk="1" hangingPunct="1"/>
            <a:r>
              <a:rPr lang="en-US" smtClean="0"/>
              <a:t>"ph33r teh 1337 h4x0r5"</a:t>
            </a:r>
          </a:p>
          <a:p>
            <a:pPr lvl="1" eaLnBrk="1" hangingPunct="1"/>
            <a:r>
              <a:rPr lang="en-US" smtClean="0"/>
              <a:t>"n00b" (0r "noob" 0r "nubcake" 0r "nubcaek")</a:t>
            </a:r>
          </a:p>
        </p:txBody>
      </p:sp>
      <p:sp>
        <p:nvSpPr>
          <p:cNvPr id="68613" name="Rectangle 6"/>
          <p:cNvSpPr>
            <a:spLocks noChangeArrowheads="1"/>
          </p:cNvSpPr>
          <p:nvPr/>
        </p:nvSpPr>
        <p:spPr bwMode="auto">
          <a:xfrm>
            <a:off x="5951538" y="6324600"/>
            <a:ext cx="4259262"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i="1"/>
              <a:t>Adapted from : http://en.wikipedia.org/wiki/Leet; </a:t>
            </a:r>
          </a:p>
          <a:p>
            <a:r>
              <a:rPr lang="en-US" sz="1400" i="1"/>
              <a:t>see also the 1337 Converter from http://molotov.b0x.com</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Number Placeholder 5"/>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A12143B5-77F1-4027-B45A-13B1BB80A315}" type="slidenum">
              <a:rPr lang="en-US" sz="1400" smtClean="0"/>
              <a:pPr eaLnBrk="1" hangingPunct="1"/>
              <a:t>53</a:t>
            </a:fld>
            <a:endParaRPr lang="en-US" sz="1400" smtClean="0"/>
          </a:p>
        </p:txBody>
      </p:sp>
      <p:sp>
        <p:nvSpPr>
          <p:cNvPr id="69635" name="Rectangle 2"/>
          <p:cNvSpPr>
            <a:spLocks noGrp="1" noChangeArrowheads="1"/>
          </p:cNvSpPr>
          <p:nvPr>
            <p:ph type="title"/>
          </p:nvPr>
        </p:nvSpPr>
        <p:spPr>
          <a:xfrm>
            <a:off x="762000" y="304800"/>
            <a:ext cx="8743950" cy="838200"/>
          </a:xfrm>
        </p:spPr>
        <p:txBody>
          <a:bodyPr/>
          <a:lstStyle/>
          <a:p>
            <a:pPr eaLnBrk="1" hangingPunct="1"/>
            <a:r>
              <a:rPr lang="en-US" sz="3200" dirty="0" smtClean="0"/>
              <a:t>Cursing and swearing: </a:t>
            </a:r>
            <a:r>
              <a:rPr lang="en-US" sz="3200" dirty="0"/>
              <a:t>a</a:t>
            </a:r>
            <a:r>
              <a:rPr lang="en-US" sz="3200" dirty="0" smtClean="0"/>
              <a:t> classic examples</a:t>
            </a:r>
            <a:endParaRPr lang="en-US" dirty="0" smtClean="0"/>
          </a:p>
        </p:txBody>
      </p:sp>
      <p:sp>
        <p:nvSpPr>
          <p:cNvPr id="69636" name="Rectangle 3"/>
          <p:cNvSpPr>
            <a:spLocks noGrp="1" noChangeArrowheads="1"/>
          </p:cNvSpPr>
          <p:nvPr>
            <p:ph type="body" idx="1"/>
          </p:nvPr>
        </p:nvSpPr>
        <p:spPr>
          <a:xfrm>
            <a:off x="257175" y="1143000"/>
            <a:ext cx="9772650" cy="5486400"/>
          </a:xfrm>
        </p:spPr>
        <p:txBody>
          <a:bodyPr>
            <a:normAutofit/>
          </a:bodyPr>
          <a:lstStyle/>
          <a:p>
            <a:pPr marL="0" indent="0" eaLnBrk="1" hangingPunct="1">
              <a:buNone/>
            </a:pPr>
            <a:r>
              <a:rPr lang="en-US" dirty="0" smtClean="0">
                <a:solidFill>
                  <a:srgbClr val="FFFF00"/>
                </a:solidFill>
              </a:rPr>
              <a:t>“… [thou art] a knave, a rascal, an eater of broken meats; a base, proud, shallow, beggarly, three-suited, hundred-pound, filthy, worsted-stocking knave; a lily-livered, action-taking knave; a whoreson, glass-gazing, super-serviceable finical rogue; a one-trunk inheriting slave; one that wouldst be a bawd in way of good service, and art nothing but the composition of a knave, beggar, coward, </a:t>
            </a:r>
            <a:r>
              <a:rPr lang="en-US" dirty="0" err="1" smtClean="0">
                <a:solidFill>
                  <a:srgbClr val="FFFF00"/>
                </a:solidFill>
              </a:rPr>
              <a:t>pandar</a:t>
            </a:r>
            <a:r>
              <a:rPr lang="en-US" dirty="0" smtClean="0">
                <a:solidFill>
                  <a:srgbClr val="FFFF00"/>
                </a:solidFill>
              </a:rPr>
              <a:t>, and the son and heir of a mongrel bitch; one whom I will beat into clamorous whining if thou </a:t>
            </a:r>
            <a:r>
              <a:rPr lang="en-US" dirty="0" err="1" smtClean="0">
                <a:solidFill>
                  <a:srgbClr val="FFFF00"/>
                </a:solidFill>
              </a:rPr>
              <a:t>deniest</a:t>
            </a:r>
            <a:r>
              <a:rPr lang="en-US" dirty="0" smtClean="0">
                <a:solidFill>
                  <a:srgbClr val="FFFF00"/>
                </a:solidFill>
              </a:rPr>
              <a:t> the least syllable of thy addition.”  </a:t>
            </a:r>
            <a:r>
              <a:rPr lang="en-US" i="1" dirty="0" smtClean="0"/>
              <a:t>William Shakespeare, (c. 1608) King Lear (Act 2, scene 2)</a:t>
            </a:r>
            <a:endParaRPr lang="en-US" dirty="0" smtClean="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5"/>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EE2CE759-E9B3-4ECC-B32F-7636AF03210B}" type="slidenum">
              <a:rPr lang="en-US" sz="1400" smtClean="0"/>
              <a:pPr eaLnBrk="1" hangingPunct="1"/>
              <a:t>54</a:t>
            </a:fld>
            <a:endParaRPr lang="en-US" sz="1400" smtClean="0"/>
          </a:p>
        </p:txBody>
      </p:sp>
      <p:sp>
        <p:nvSpPr>
          <p:cNvPr id="70659" name="Rectangle 2"/>
          <p:cNvSpPr>
            <a:spLocks noGrp="1" noChangeArrowheads="1"/>
          </p:cNvSpPr>
          <p:nvPr>
            <p:ph type="title"/>
          </p:nvPr>
        </p:nvSpPr>
        <p:spPr>
          <a:xfrm>
            <a:off x="762000" y="152400"/>
            <a:ext cx="8743950" cy="1143000"/>
          </a:xfrm>
        </p:spPr>
        <p:txBody>
          <a:bodyPr/>
          <a:lstStyle/>
          <a:p>
            <a:pPr eaLnBrk="1" hangingPunct="1"/>
            <a:r>
              <a:rPr lang="en-US" sz="4000" smtClean="0"/>
              <a:t>Euphemism</a:t>
            </a:r>
          </a:p>
        </p:txBody>
      </p:sp>
      <p:sp>
        <p:nvSpPr>
          <p:cNvPr id="70660" name="Rectangle 3"/>
          <p:cNvSpPr>
            <a:spLocks noGrp="1" noChangeArrowheads="1"/>
          </p:cNvSpPr>
          <p:nvPr>
            <p:ph type="body" idx="1"/>
          </p:nvPr>
        </p:nvSpPr>
        <p:spPr>
          <a:xfrm>
            <a:off x="304800" y="1143000"/>
            <a:ext cx="9601200" cy="5410200"/>
          </a:xfrm>
        </p:spPr>
        <p:txBody>
          <a:bodyPr/>
          <a:lstStyle/>
          <a:p>
            <a:pPr eaLnBrk="1" hangingPunct="1"/>
            <a:r>
              <a:rPr lang="en-US" sz="2800" dirty="0" smtClean="0"/>
              <a:t>The use of euphemisms (“good speech”) is ancient - the ancient Greeks called the Furies, their spirits of vengeance, “the kindly ones”; Eric the Red called the land he discovered (which is about </a:t>
            </a:r>
            <a:r>
              <a:rPr lang="en-US" sz="2800" baseline="30000" dirty="0" smtClean="0"/>
              <a:t>2</a:t>
            </a:r>
            <a:r>
              <a:rPr lang="en-US" sz="2800" dirty="0" smtClean="0"/>
              <a:t>/</a:t>
            </a:r>
            <a:r>
              <a:rPr lang="en-US" sz="2800" baseline="-25000" dirty="0" smtClean="0"/>
              <a:t>3</a:t>
            </a:r>
            <a:r>
              <a:rPr lang="en-US" sz="2800" dirty="0" smtClean="0"/>
              <a:t> glacier-covered) “Greenland.”</a:t>
            </a:r>
          </a:p>
          <a:p>
            <a:pPr eaLnBrk="1" hangingPunct="1"/>
            <a:r>
              <a:rPr lang="en-US" sz="2800" dirty="0" smtClean="0"/>
              <a:t>There are two basic categories of euphemism:</a:t>
            </a:r>
          </a:p>
          <a:p>
            <a:pPr lvl="1" eaLnBrk="1" hangingPunct="1"/>
            <a:r>
              <a:rPr lang="en-US" sz="2600" b="1" dirty="0" smtClean="0">
                <a:solidFill>
                  <a:schemeClr val="folHlink"/>
                </a:solidFill>
              </a:rPr>
              <a:t>Positive euphemisms</a:t>
            </a:r>
            <a:r>
              <a:rPr lang="en-US" sz="2600" b="1" dirty="0" smtClean="0"/>
              <a:t>:</a:t>
            </a:r>
            <a:r>
              <a:rPr lang="en-US" sz="2600" dirty="0" smtClean="0"/>
              <a:t> make the euphemized subject seem bigger or more important (such as job titles like "chief senior personal assistant" instead of “clerk.").</a:t>
            </a:r>
          </a:p>
          <a:p>
            <a:pPr lvl="1" eaLnBrk="1" hangingPunct="1"/>
            <a:r>
              <a:rPr lang="en-US" sz="2600" b="1" dirty="0" smtClean="0">
                <a:solidFill>
                  <a:schemeClr val="folHlink"/>
                </a:solidFill>
              </a:rPr>
              <a:t>Negative euphemisms</a:t>
            </a:r>
            <a:r>
              <a:rPr lang="en-US" sz="2600" b="1" dirty="0" smtClean="0"/>
              <a:t>:</a:t>
            </a:r>
            <a:r>
              <a:rPr lang="en-US" sz="2600" dirty="0" smtClean="0"/>
              <a:t> make the euphemized subject seem less important or dangerous (such as "the facility experienced a transient </a:t>
            </a:r>
            <a:r>
              <a:rPr lang="en-US" sz="2600" dirty="0" err="1" smtClean="0"/>
              <a:t>superprompt</a:t>
            </a:r>
            <a:r>
              <a:rPr lang="en-US" sz="2600" dirty="0" smtClean="0"/>
              <a:t> critical power excursion" instead of "the nuclear reactor started to melt down.")</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Number Placeholder 5"/>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2FF8B8C2-4210-46D7-A73D-B4BE6729653B}" type="slidenum">
              <a:rPr lang="en-US" sz="1400" smtClean="0"/>
              <a:pPr eaLnBrk="1" hangingPunct="1"/>
              <a:t>55</a:t>
            </a:fld>
            <a:endParaRPr lang="en-US" sz="1400" smtClean="0"/>
          </a:p>
        </p:txBody>
      </p:sp>
      <p:sp>
        <p:nvSpPr>
          <p:cNvPr id="71683" name="Rectangle 2"/>
          <p:cNvSpPr>
            <a:spLocks noGrp="1" noChangeArrowheads="1"/>
          </p:cNvSpPr>
          <p:nvPr>
            <p:ph type="title"/>
          </p:nvPr>
        </p:nvSpPr>
        <p:spPr/>
        <p:txBody>
          <a:bodyPr/>
          <a:lstStyle/>
          <a:p>
            <a:pPr eaLnBrk="1" hangingPunct="1"/>
            <a:r>
              <a:rPr lang="en-US" dirty="0" smtClean="0"/>
              <a:t>Making euphemisms</a:t>
            </a:r>
          </a:p>
        </p:txBody>
      </p:sp>
      <p:sp>
        <p:nvSpPr>
          <p:cNvPr id="71684" name="Rectangle 3"/>
          <p:cNvSpPr>
            <a:spLocks noGrp="1" noChangeArrowheads="1"/>
          </p:cNvSpPr>
          <p:nvPr>
            <p:ph type="body" idx="1"/>
          </p:nvPr>
        </p:nvSpPr>
        <p:spPr>
          <a:xfrm>
            <a:off x="304800" y="1371600"/>
            <a:ext cx="9753600" cy="5029200"/>
          </a:xfrm>
        </p:spPr>
        <p:txBody>
          <a:bodyPr/>
          <a:lstStyle/>
          <a:p>
            <a:pPr eaLnBrk="1" hangingPunct="1"/>
            <a:r>
              <a:rPr lang="en-US" smtClean="0"/>
              <a:t>There are several different forms of euphemism:</a:t>
            </a:r>
          </a:p>
          <a:p>
            <a:pPr lvl="1" eaLnBrk="1" hangingPunct="1"/>
            <a:r>
              <a:rPr lang="en-US" sz="2600" b="1" smtClean="0">
                <a:solidFill>
                  <a:schemeClr val="folHlink"/>
                </a:solidFill>
              </a:rPr>
              <a:t>Foreign words</a:t>
            </a:r>
            <a:r>
              <a:rPr lang="en-US" sz="2600" smtClean="0">
                <a:solidFill>
                  <a:schemeClr val="folHlink"/>
                </a:solidFill>
              </a:rPr>
              <a:t> </a:t>
            </a:r>
            <a:r>
              <a:rPr lang="en-US" sz="2600" smtClean="0"/>
              <a:t>(“schmuck,” “merde,” “triage,” “lingerie”)</a:t>
            </a:r>
          </a:p>
          <a:p>
            <a:pPr lvl="1" eaLnBrk="1" hangingPunct="1"/>
            <a:r>
              <a:rPr lang="en-US" sz="2600" b="1" smtClean="0">
                <a:solidFill>
                  <a:schemeClr val="folHlink"/>
                </a:solidFill>
              </a:rPr>
              <a:t>Abbreviations</a:t>
            </a:r>
            <a:r>
              <a:rPr lang="en-US" sz="2600" smtClean="0"/>
              <a:t> (“TB,” “SOB,” “BS,” “CYA,” even “the f-word”)</a:t>
            </a:r>
          </a:p>
          <a:p>
            <a:pPr lvl="1" eaLnBrk="1" hangingPunct="1"/>
            <a:r>
              <a:rPr lang="en-US" sz="2600" b="1" smtClean="0">
                <a:solidFill>
                  <a:schemeClr val="folHlink"/>
                </a:solidFill>
              </a:rPr>
              <a:t>Abstractions</a:t>
            </a:r>
            <a:r>
              <a:rPr lang="en-US" sz="2600" smtClean="0"/>
              <a:t> (terms “the situation” or “the unfortunate event”)</a:t>
            </a:r>
          </a:p>
          <a:p>
            <a:pPr lvl="1" eaLnBrk="1" hangingPunct="1"/>
            <a:r>
              <a:rPr lang="en-US" sz="2600" b="1" smtClean="0">
                <a:solidFill>
                  <a:schemeClr val="folHlink"/>
                </a:solidFill>
              </a:rPr>
              <a:t>Indirections</a:t>
            </a:r>
            <a:r>
              <a:rPr lang="en-US" sz="2600" smtClean="0"/>
              <a:t> (“bite the dust” instead of “died,” “clean up” instead of “destroy evidence,” “separate but equal” instead of “racist”)</a:t>
            </a:r>
          </a:p>
          <a:p>
            <a:pPr lvl="1" eaLnBrk="1" hangingPunct="1"/>
            <a:r>
              <a:rPr lang="en-US" sz="2600" b="1" smtClean="0">
                <a:solidFill>
                  <a:schemeClr val="folHlink"/>
                </a:solidFill>
              </a:rPr>
              <a:t>Understatements</a:t>
            </a:r>
            <a:r>
              <a:rPr lang="en-US" sz="2600" smtClean="0"/>
              <a:t> (“collateral damage,” “friendly fire,” “ethnic cleansing,” “final solution,” “non-operative personnel”)</a:t>
            </a:r>
          </a:p>
          <a:p>
            <a:pPr lvl="1" eaLnBrk="1" hangingPunct="1"/>
            <a:r>
              <a:rPr lang="en-US" sz="2600" b="1" smtClean="0">
                <a:solidFill>
                  <a:schemeClr val="folHlink"/>
                </a:solidFill>
              </a:rPr>
              <a:t>Lengthening</a:t>
            </a:r>
            <a:r>
              <a:rPr lang="en-US" sz="2600" smtClean="0"/>
              <a:t> (“post traumatic stress disorder” instead of “shell shock”; “normal involuntary attrition” instead of “fired”)</a:t>
            </a:r>
          </a:p>
        </p:txBody>
      </p:sp>
      <p:sp>
        <p:nvSpPr>
          <p:cNvPr id="71685" name="Text Box 4"/>
          <p:cNvSpPr txBox="1">
            <a:spLocks noChangeArrowheads="1"/>
          </p:cNvSpPr>
          <p:nvPr/>
        </p:nvSpPr>
        <p:spPr bwMode="auto">
          <a:xfrm>
            <a:off x="1485900" y="6264275"/>
            <a:ext cx="87804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r>
              <a:rPr lang="en-US" sz="1400"/>
              <a:t>(Much of the above after Hugh Rawson's </a:t>
            </a:r>
            <a:r>
              <a:rPr lang="en-US" sz="1400" i="1"/>
              <a:t>A Dictionary of Euphemisms and Other Doubletalk</a:t>
            </a:r>
            <a:r>
              <a:rPr lang="en-US" sz="1400"/>
              <a:t>, New York: Crown 1981); </a:t>
            </a:r>
          </a:p>
          <a:p>
            <a:pPr eaLnBrk="1" hangingPunct="1"/>
            <a:r>
              <a:rPr lang="en-US" sz="1400"/>
              <a:t>See also http://www.cracked.com/article_16884_p2.html.</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5"/>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302BD89D-2A3A-421E-92F1-9AE5C74D1352}" type="slidenum">
              <a:rPr lang="en-US" sz="1400" smtClean="0"/>
              <a:pPr eaLnBrk="1" hangingPunct="1"/>
              <a:t>56</a:t>
            </a:fld>
            <a:endParaRPr lang="en-US" sz="1400" smtClean="0"/>
          </a:p>
        </p:txBody>
      </p:sp>
      <p:sp>
        <p:nvSpPr>
          <p:cNvPr id="72707" name="Rectangle 2"/>
          <p:cNvSpPr>
            <a:spLocks noGrp="1" noChangeArrowheads="1"/>
          </p:cNvSpPr>
          <p:nvPr>
            <p:ph type="title"/>
          </p:nvPr>
        </p:nvSpPr>
        <p:spPr/>
        <p:txBody>
          <a:bodyPr/>
          <a:lstStyle/>
          <a:p>
            <a:pPr eaLnBrk="1" hangingPunct="1"/>
            <a:r>
              <a:rPr lang="en-US" smtClean="0"/>
              <a:t>Preserving language diversity</a:t>
            </a:r>
          </a:p>
        </p:txBody>
      </p:sp>
      <p:sp>
        <p:nvSpPr>
          <p:cNvPr id="72708" name="Rectangle 3"/>
          <p:cNvSpPr>
            <a:spLocks noGrp="1" noChangeArrowheads="1"/>
          </p:cNvSpPr>
          <p:nvPr>
            <p:ph type="body" idx="1"/>
          </p:nvPr>
        </p:nvSpPr>
        <p:spPr>
          <a:xfrm>
            <a:off x="381000" y="1295400"/>
            <a:ext cx="9372600" cy="5181600"/>
          </a:xfrm>
        </p:spPr>
        <p:txBody>
          <a:bodyPr/>
          <a:lstStyle/>
          <a:p>
            <a:pPr eaLnBrk="1" hangingPunct="1">
              <a:lnSpc>
                <a:spcPct val="90000"/>
              </a:lnSpc>
            </a:pPr>
            <a:r>
              <a:rPr lang="en-US" smtClean="0"/>
              <a:t>Languages can </a:t>
            </a:r>
            <a:r>
              <a:rPr lang="en-US" smtClean="0">
                <a:solidFill>
                  <a:schemeClr val="folHlink"/>
                </a:solidFill>
              </a:rPr>
              <a:t>die</a:t>
            </a:r>
            <a:r>
              <a:rPr lang="en-US" smtClean="0"/>
              <a:t>.  Today, in the face of the global dominance of English and other “world languages,” some people are trying to preserve and even revive languages.</a:t>
            </a:r>
          </a:p>
          <a:p>
            <a:pPr lvl="1" eaLnBrk="1" hangingPunct="1">
              <a:lnSpc>
                <a:spcPct val="90000"/>
              </a:lnSpc>
            </a:pPr>
            <a:r>
              <a:rPr lang="en-US" smtClean="0"/>
              <a:t>Maintaining survivors:</a:t>
            </a:r>
            <a:r>
              <a:rPr lang="en-US" smtClean="0">
                <a:solidFill>
                  <a:schemeClr val="folHlink"/>
                </a:solidFill>
              </a:rPr>
              <a:t> Celtic languages (Scottish Gaelic, Irish Gaelic, Welsh (Cymru), Breton.</a:t>
            </a:r>
          </a:p>
          <a:p>
            <a:pPr lvl="1" eaLnBrk="1" hangingPunct="1">
              <a:lnSpc>
                <a:spcPct val="90000"/>
              </a:lnSpc>
            </a:pPr>
            <a:r>
              <a:rPr lang="en-US" smtClean="0"/>
              <a:t>Bringing back the dead:</a:t>
            </a:r>
            <a:r>
              <a:rPr lang="en-US" smtClean="0">
                <a:solidFill>
                  <a:schemeClr val="folHlink"/>
                </a:solidFill>
              </a:rPr>
              <a:t> Hebrew.</a:t>
            </a:r>
          </a:p>
          <a:p>
            <a:pPr eaLnBrk="1" hangingPunct="1">
              <a:lnSpc>
                <a:spcPct val="90000"/>
              </a:lnSpc>
            </a:pPr>
            <a:r>
              <a:rPr lang="en-US" smtClean="0"/>
              <a:t>Why bother?  Because language is about more than just “communicating facts.”  Language is about identity, history, continuity – language is a fundamental part of who you are.</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4"/>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68EA0C0F-26A0-4909-9F1B-967F5D1EA581}" type="slidenum">
              <a:rPr lang="en-US" sz="1400" smtClean="0"/>
              <a:pPr eaLnBrk="1" hangingPunct="1"/>
              <a:t>57</a:t>
            </a:fld>
            <a:endParaRPr lang="en-US" sz="1400" smtClean="0"/>
          </a:p>
        </p:txBody>
      </p:sp>
      <p:sp>
        <p:nvSpPr>
          <p:cNvPr id="73731" name="Rectangle 4"/>
          <p:cNvSpPr>
            <a:spLocks noGrp="1" noChangeArrowheads="1"/>
          </p:cNvSpPr>
          <p:nvPr>
            <p:ph type="title"/>
          </p:nvPr>
        </p:nvSpPr>
        <p:spPr/>
        <p:txBody>
          <a:bodyPr/>
          <a:lstStyle/>
          <a:p>
            <a:pPr algn="l" eaLnBrk="1" hangingPunct="1"/>
            <a:r>
              <a:rPr lang="en-US" dirty="0" smtClean="0"/>
              <a:t>The dying … </a:t>
            </a:r>
          </a:p>
        </p:txBody>
      </p:sp>
      <p:pic>
        <p:nvPicPr>
          <p:cNvPr id="73732" name="Picture 5"/>
          <p:cNvPicPr>
            <a:picLocks noChangeAspect="1" noChangeArrowheads="1"/>
          </p:cNvPicPr>
          <p:nvPr/>
        </p:nvPicPr>
        <p:blipFill>
          <a:blip r:embed="rId2">
            <a:extLst>
              <a:ext uri="{28A0092B-C50C-407E-A947-70E740481C1C}">
                <a14:useLocalDpi xmlns:a14="http://schemas.microsoft.com/office/drawing/2010/main" val="0"/>
              </a:ext>
            </a:extLst>
          </a:blip>
          <a:srcRect t="15591" r="46094" b="12366"/>
          <a:stretch>
            <a:fillRect/>
          </a:stretch>
        </p:blipFill>
        <p:spPr bwMode="auto">
          <a:xfrm>
            <a:off x="190500" y="1295400"/>
            <a:ext cx="4953000" cy="4810125"/>
          </a:xfrm>
          <a:prstGeom prst="rect">
            <a:avLst/>
          </a:prstGeom>
          <a:noFill/>
          <a:ln w="28575" cap="sq">
            <a:solidFill>
              <a:srgbClr val="FF0000"/>
            </a:solidFill>
            <a:miter lim="800000"/>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73733" name="Group 14"/>
          <p:cNvGrpSpPr>
            <a:grpSpLocks/>
          </p:cNvGrpSpPr>
          <p:nvPr/>
        </p:nvGrpSpPr>
        <p:grpSpPr bwMode="auto">
          <a:xfrm>
            <a:off x="5267325" y="838200"/>
            <a:ext cx="4981575" cy="5791200"/>
            <a:chOff x="3318" y="240"/>
            <a:chExt cx="3138" cy="3648"/>
          </a:xfrm>
        </p:grpSpPr>
        <p:sp>
          <p:nvSpPr>
            <p:cNvPr id="73736" name="Rectangle 11"/>
            <p:cNvSpPr>
              <a:spLocks noChangeArrowheads="1"/>
            </p:cNvSpPr>
            <p:nvPr/>
          </p:nvSpPr>
          <p:spPr bwMode="auto">
            <a:xfrm>
              <a:off x="3318" y="240"/>
              <a:ext cx="1602" cy="3600"/>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80000"/>
                </a:lnSpc>
                <a:spcBef>
                  <a:spcPct val="20000"/>
                </a:spcBef>
                <a:buFontTx/>
                <a:buChar char="•"/>
              </a:pPr>
              <a:r>
                <a:rPr lang="en-US" sz="1800"/>
                <a:t>Achumawi</a:t>
              </a:r>
            </a:p>
            <a:p>
              <a:pPr marL="342900" indent="-342900">
                <a:lnSpc>
                  <a:spcPct val="80000"/>
                </a:lnSpc>
                <a:spcBef>
                  <a:spcPct val="20000"/>
                </a:spcBef>
                <a:buFontTx/>
                <a:buChar char="•"/>
              </a:pPr>
              <a:r>
                <a:rPr lang="en-US" sz="1800"/>
                <a:t>Ahtena.</a:t>
              </a:r>
            </a:p>
            <a:p>
              <a:pPr marL="342900" indent="-342900">
                <a:lnSpc>
                  <a:spcPct val="80000"/>
                </a:lnSpc>
                <a:spcBef>
                  <a:spcPct val="20000"/>
                </a:spcBef>
                <a:buFontTx/>
                <a:buChar char="•"/>
              </a:pPr>
              <a:r>
                <a:rPr lang="en-US" sz="1800"/>
                <a:t>Kiowa. </a:t>
              </a:r>
            </a:p>
            <a:p>
              <a:pPr marL="342900" indent="-342900">
                <a:lnSpc>
                  <a:spcPct val="80000"/>
                </a:lnSpc>
                <a:spcBef>
                  <a:spcPct val="20000"/>
                </a:spcBef>
                <a:buFontTx/>
                <a:buChar char="•"/>
              </a:pPr>
              <a:r>
                <a:rPr lang="en-US" sz="1800"/>
                <a:t>Lipan. </a:t>
              </a:r>
            </a:p>
            <a:p>
              <a:pPr marL="342900" indent="-342900">
                <a:lnSpc>
                  <a:spcPct val="80000"/>
                </a:lnSpc>
                <a:spcBef>
                  <a:spcPct val="20000"/>
                </a:spcBef>
                <a:buFontTx/>
                <a:buChar char="•"/>
              </a:pPr>
              <a:r>
                <a:rPr lang="en-US" sz="1800"/>
                <a:t>Arikara. </a:t>
              </a:r>
            </a:p>
            <a:p>
              <a:pPr marL="342900" indent="-342900">
                <a:lnSpc>
                  <a:spcPct val="80000"/>
                </a:lnSpc>
                <a:spcBef>
                  <a:spcPct val="20000"/>
                </a:spcBef>
                <a:buFontTx/>
                <a:buChar char="•"/>
              </a:pPr>
              <a:r>
                <a:rPr lang="en-US" sz="1800"/>
                <a:t>Atsugewi. </a:t>
              </a:r>
            </a:p>
            <a:p>
              <a:pPr marL="342900" indent="-342900">
                <a:lnSpc>
                  <a:spcPct val="80000"/>
                </a:lnSpc>
                <a:spcBef>
                  <a:spcPct val="20000"/>
                </a:spcBef>
                <a:buFontTx/>
                <a:buChar char="•"/>
              </a:pPr>
              <a:r>
                <a:rPr lang="en-US" sz="1800"/>
                <a:t>Caddo. </a:t>
              </a:r>
            </a:p>
            <a:p>
              <a:pPr marL="342900" indent="-342900">
                <a:lnSpc>
                  <a:spcPct val="80000"/>
                </a:lnSpc>
                <a:spcBef>
                  <a:spcPct val="20000"/>
                </a:spcBef>
                <a:buFontTx/>
                <a:buChar char="•"/>
              </a:pPr>
              <a:r>
                <a:rPr lang="en-US" sz="1800"/>
                <a:t>Cahuilla.</a:t>
              </a:r>
            </a:p>
            <a:p>
              <a:pPr marL="342900" indent="-342900">
                <a:lnSpc>
                  <a:spcPct val="80000"/>
                </a:lnSpc>
                <a:spcBef>
                  <a:spcPct val="20000"/>
                </a:spcBef>
                <a:buFontTx/>
                <a:buChar char="•"/>
              </a:pPr>
              <a:r>
                <a:rPr lang="en-US" sz="1800"/>
                <a:t>Chetco. </a:t>
              </a:r>
            </a:p>
            <a:p>
              <a:pPr marL="342900" indent="-342900">
                <a:lnSpc>
                  <a:spcPct val="80000"/>
                </a:lnSpc>
                <a:spcBef>
                  <a:spcPct val="20000"/>
                </a:spcBef>
                <a:buFontTx/>
                <a:buChar char="•"/>
              </a:pPr>
              <a:r>
                <a:rPr lang="en-US" sz="1800"/>
                <a:t>Chinook. </a:t>
              </a:r>
            </a:p>
            <a:p>
              <a:pPr marL="342900" indent="-342900">
                <a:lnSpc>
                  <a:spcPct val="80000"/>
                </a:lnSpc>
                <a:spcBef>
                  <a:spcPct val="20000"/>
                </a:spcBef>
                <a:buFontTx/>
                <a:buChar char="•"/>
              </a:pPr>
              <a:r>
                <a:rPr lang="en-US" sz="1800"/>
                <a:t>Clallam. </a:t>
              </a:r>
            </a:p>
            <a:p>
              <a:pPr marL="342900" indent="-342900">
                <a:lnSpc>
                  <a:spcPct val="80000"/>
                </a:lnSpc>
                <a:spcBef>
                  <a:spcPct val="20000"/>
                </a:spcBef>
                <a:buFontTx/>
                <a:buChar char="•"/>
              </a:pPr>
              <a:r>
                <a:rPr lang="en-US" sz="1800"/>
                <a:t>Coeur d'Alene. </a:t>
              </a:r>
            </a:p>
            <a:p>
              <a:pPr marL="342900" indent="-342900">
                <a:lnSpc>
                  <a:spcPct val="80000"/>
                </a:lnSpc>
                <a:spcBef>
                  <a:spcPct val="20000"/>
                </a:spcBef>
                <a:buFontTx/>
                <a:buChar char="•"/>
              </a:pPr>
              <a:r>
                <a:rPr lang="en-US" sz="1800"/>
                <a:t>Coos. </a:t>
              </a:r>
            </a:p>
            <a:p>
              <a:pPr marL="342900" indent="-342900">
                <a:lnSpc>
                  <a:spcPct val="80000"/>
                </a:lnSpc>
                <a:spcBef>
                  <a:spcPct val="20000"/>
                </a:spcBef>
                <a:buFontTx/>
                <a:buChar char="•"/>
              </a:pPr>
              <a:r>
                <a:rPr lang="en-US" sz="1800"/>
                <a:t>Degexit'an. </a:t>
              </a:r>
            </a:p>
            <a:p>
              <a:pPr marL="342900" indent="-342900">
                <a:lnSpc>
                  <a:spcPct val="80000"/>
                </a:lnSpc>
                <a:spcBef>
                  <a:spcPct val="20000"/>
                </a:spcBef>
                <a:buFontTx/>
                <a:buChar char="•"/>
              </a:pPr>
              <a:r>
                <a:rPr lang="en-US" sz="1800"/>
                <a:t>Eyak. </a:t>
              </a:r>
            </a:p>
            <a:p>
              <a:pPr marL="342900" indent="-342900">
                <a:lnSpc>
                  <a:spcPct val="80000"/>
                </a:lnSpc>
                <a:spcBef>
                  <a:spcPct val="20000"/>
                </a:spcBef>
                <a:buFontTx/>
                <a:buChar char="•"/>
              </a:pPr>
              <a:r>
                <a:rPr lang="en-US" sz="1800"/>
                <a:t>Gros Ventre. </a:t>
              </a:r>
            </a:p>
            <a:p>
              <a:pPr marL="342900" indent="-342900">
                <a:lnSpc>
                  <a:spcPct val="80000"/>
                </a:lnSpc>
                <a:spcBef>
                  <a:spcPct val="20000"/>
                </a:spcBef>
                <a:buFontTx/>
                <a:buChar char="•"/>
              </a:pPr>
              <a:r>
                <a:rPr lang="en-US" sz="1800"/>
                <a:t>Haida. </a:t>
              </a:r>
            </a:p>
            <a:p>
              <a:pPr marL="342900" indent="-342900">
                <a:lnSpc>
                  <a:spcPct val="80000"/>
                </a:lnSpc>
                <a:spcBef>
                  <a:spcPct val="20000"/>
                </a:spcBef>
                <a:buFontTx/>
                <a:buChar char="•"/>
              </a:pPr>
              <a:r>
                <a:rPr lang="en-US" sz="1800"/>
                <a:t>Han. </a:t>
              </a:r>
            </a:p>
            <a:p>
              <a:pPr marL="342900" indent="-342900">
                <a:lnSpc>
                  <a:spcPct val="80000"/>
                </a:lnSpc>
                <a:spcBef>
                  <a:spcPct val="20000"/>
                </a:spcBef>
                <a:buFontTx/>
                <a:buChar char="•"/>
              </a:pPr>
              <a:r>
                <a:rPr lang="en-US" sz="1800"/>
                <a:t>Holikachuk.</a:t>
              </a:r>
            </a:p>
            <a:p>
              <a:pPr marL="342900" indent="-342900">
                <a:lnSpc>
                  <a:spcPct val="80000"/>
                </a:lnSpc>
                <a:spcBef>
                  <a:spcPct val="20000"/>
                </a:spcBef>
                <a:buFontTx/>
                <a:buChar char="•"/>
              </a:pPr>
              <a:r>
                <a:rPr lang="en-US" sz="1800"/>
                <a:t>Hupa. </a:t>
              </a:r>
            </a:p>
          </p:txBody>
        </p:sp>
        <p:sp>
          <p:nvSpPr>
            <p:cNvPr id="73737" name="Rectangle 12"/>
            <p:cNvSpPr>
              <a:spLocks noChangeArrowheads="1"/>
            </p:cNvSpPr>
            <p:nvPr/>
          </p:nvSpPr>
          <p:spPr bwMode="auto">
            <a:xfrm>
              <a:off x="4440" y="240"/>
              <a:ext cx="1488" cy="3648"/>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80000"/>
                </a:lnSpc>
                <a:spcBef>
                  <a:spcPct val="20000"/>
                </a:spcBef>
                <a:buFontTx/>
                <a:buChar char="•"/>
              </a:pPr>
              <a:r>
                <a:rPr lang="en-US" sz="1800"/>
                <a:t>Kalapuya. </a:t>
              </a:r>
            </a:p>
            <a:p>
              <a:pPr marL="342900" indent="-342900">
                <a:lnSpc>
                  <a:spcPct val="80000"/>
                </a:lnSpc>
                <a:spcBef>
                  <a:spcPct val="20000"/>
                </a:spcBef>
                <a:buFontTx/>
                <a:buChar char="•"/>
              </a:pPr>
              <a:r>
                <a:rPr lang="en-US" sz="1800"/>
                <a:t>Kansa. </a:t>
              </a:r>
            </a:p>
            <a:p>
              <a:pPr marL="342900" indent="-342900">
                <a:lnSpc>
                  <a:spcPct val="80000"/>
                </a:lnSpc>
                <a:spcBef>
                  <a:spcPct val="20000"/>
                </a:spcBef>
                <a:buFontTx/>
                <a:buChar char="•"/>
              </a:pPr>
              <a:r>
                <a:rPr lang="en-US" sz="1800"/>
                <a:t>Karok. </a:t>
              </a:r>
            </a:p>
            <a:p>
              <a:pPr marL="342900" indent="-342900">
                <a:lnSpc>
                  <a:spcPct val="80000"/>
                </a:lnSpc>
                <a:spcBef>
                  <a:spcPct val="20000"/>
                </a:spcBef>
                <a:buFontTx/>
                <a:buChar char="•"/>
              </a:pPr>
              <a:r>
                <a:rPr lang="en-US" sz="1800"/>
                <a:t>Kashaya. </a:t>
              </a:r>
            </a:p>
            <a:p>
              <a:pPr marL="342900" indent="-342900">
                <a:lnSpc>
                  <a:spcPct val="80000"/>
                </a:lnSpc>
                <a:spcBef>
                  <a:spcPct val="20000"/>
                </a:spcBef>
                <a:buFontTx/>
                <a:buChar char="•"/>
              </a:pPr>
              <a:r>
                <a:rPr lang="en-US" sz="1800"/>
                <a:t>Kawaiisu.</a:t>
              </a:r>
            </a:p>
            <a:p>
              <a:pPr marL="342900" indent="-342900">
                <a:lnSpc>
                  <a:spcPct val="80000"/>
                </a:lnSpc>
                <a:spcBef>
                  <a:spcPct val="20000"/>
                </a:spcBef>
                <a:buFontTx/>
                <a:buChar char="•"/>
              </a:pPr>
              <a:r>
                <a:rPr lang="en-US" sz="1800"/>
                <a:t>Klamath. </a:t>
              </a:r>
            </a:p>
            <a:p>
              <a:pPr marL="342900" indent="-342900">
                <a:lnSpc>
                  <a:spcPct val="80000"/>
                </a:lnSpc>
                <a:spcBef>
                  <a:spcPct val="20000"/>
                </a:spcBef>
                <a:buFontTx/>
                <a:buChar char="•"/>
              </a:pPr>
              <a:r>
                <a:rPr lang="en-US" sz="1800"/>
                <a:t>Kuskokwim. </a:t>
              </a:r>
            </a:p>
            <a:p>
              <a:pPr marL="342900" indent="-342900">
                <a:lnSpc>
                  <a:spcPct val="80000"/>
                </a:lnSpc>
                <a:spcBef>
                  <a:spcPct val="20000"/>
                </a:spcBef>
                <a:buFontTx/>
                <a:buChar char="•"/>
              </a:pPr>
              <a:r>
                <a:rPr lang="en-US" sz="1800"/>
                <a:t>Kutenai. </a:t>
              </a:r>
            </a:p>
            <a:p>
              <a:pPr marL="342900" indent="-342900">
                <a:lnSpc>
                  <a:spcPct val="80000"/>
                </a:lnSpc>
                <a:spcBef>
                  <a:spcPct val="20000"/>
                </a:spcBef>
                <a:buFontTx/>
                <a:buChar char="•"/>
              </a:pPr>
              <a:r>
                <a:rPr lang="en-US" sz="1800"/>
                <a:t>Luiseño. </a:t>
              </a:r>
            </a:p>
            <a:p>
              <a:pPr marL="342900" indent="-342900">
                <a:lnSpc>
                  <a:spcPct val="80000"/>
                </a:lnSpc>
                <a:spcBef>
                  <a:spcPct val="20000"/>
                </a:spcBef>
                <a:buFontTx/>
                <a:buChar char="•"/>
              </a:pPr>
              <a:r>
                <a:rPr lang="en-US" sz="1800"/>
                <a:t>Lushootsed.</a:t>
              </a:r>
            </a:p>
            <a:p>
              <a:pPr marL="342900" indent="-342900">
                <a:lnSpc>
                  <a:spcPct val="80000"/>
                </a:lnSpc>
                <a:spcBef>
                  <a:spcPct val="20000"/>
                </a:spcBef>
                <a:buFontTx/>
                <a:buChar char="•"/>
              </a:pPr>
              <a:r>
                <a:rPr lang="en-US" sz="1800"/>
                <a:t>Maidu.</a:t>
              </a:r>
            </a:p>
            <a:p>
              <a:pPr marL="342900" indent="-342900">
                <a:lnSpc>
                  <a:spcPct val="80000"/>
                </a:lnSpc>
                <a:spcBef>
                  <a:spcPct val="20000"/>
                </a:spcBef>
                <a:buFontTx/>
                <a:buChar char="•"/>
              </a:pPr>
              <a:r>
                <a:rPr lang="en-US" sz="1800"/>
                <a:t>Mandan. </a:t>
              </a:r>
            </a:p>
            <a:p>
              <a:pPr marL="342900" indent="-342900">
                <a:lnSpc>
                  <a:spcPct val="80000"/>
                </a:lnSpc>
                <a:spcBef>
                  <a:spcPct val="20000"/>
                </a:spcBef>
                <a:buFontTx/>
                <a:buChar char="•"/>
              </a:pPr>
              <a:r>
                <a:rPr lang="en-US" sz="1800"/>
                <a:t>Menominee. </a:t>
              </a:r>
            </a:p>
            <a:p>
              <a:pPr marL="342900" indent="-342900">
                <a:lnSpc>
                  <a:spcPct val="80000"/>
                </a:lnSpc>
                <a:spcBef>
                  <a:spcPct val="20000"/>
                </a:spcBef>
                <a:buFontTx/>
                <a:buChar char="•"/>
              </a:pPr>
              <a:r>
                <a:rPr lang="en-US" sz="1800"/>
                <a:t>Miwok.</a:t>
              </a:r>
            </a:p>
            <a:p>
              <a:pPr marL="342900" indent="-342900">
                <a:lnSpc>
                  <a:spcPct val="80000"/>
                </a:lnSpc>
                <a:spcBef>
                  <a:spcPct val="20000"/>
                </a:spcBef>
                <a:buFontTx/>
                <a:buChar char="•"/>
              </a:pPr>
              <a:r>
                <a:rPr lang="en-US" sz="1800"/>
                <a:t>Mono. </a:t>
              </a:r>
            </a:p>
            <a:p>
              <a:pPr marL="342900" indent="-342900">
                <a:lnSpc>
                  <a:spcPct val="80000"/>
                </a:lnSpc>
                <a:spcBef>
                  <a:spcPct val="20000"/>
                </a:spcBef>
                <a:buFontTx/>
                <a:buChar char="•"/>
              </a:pPr>
              <a:r>
                <a:rPr lang="en-US" sz="1800"/>
                <a:t>Nisenan.</a:t>
              </a:r>
            </a:p>
            <a:p>
              <a:pPr marL="342900" indent="-342900">
                <a:lnSpc>
                  <a:spcPct val="80000"/>
                </a:lnSpc>
                <a:spcBef>
                  <a:spcPct val="20000"/>
                </a:spcBef>
                <a:buFontTx/>
                <a:buChar char="•"/>
              </a:pPr>
              <a:r>
                <a:rPr lang="en-US" sz="1800"/>
                <a:t>Osage. </a:t>
              </a:r>
            </a:p>
            <a:p>
              <a:pPr marL="342900" indent="-342900">
                <a:lnSpc>
                  <a:spcPct val="80000"/>
                </a:lnSpc>
                <a:spcBef>
                  <a:spcPct val="20000"/>
                </a:spcBef>
                <a:buFontTx/>
                <a:buChar char="•"/>
              </a:pPr>
              <a:r>
                <a:rPr lang="en-US" sz="1800"/>
                <a:t>Panamint. </a:t>
              </a:r>
            </a:p>
            <a:p>
              <a:pPr marL="342900" indent="-342900">
                <a:lnSpc>
                  <a:spcPct val="80000"/>
                </a:lnSpc>
                <a:spcBef>
                  <a:spcPct val="20000"/>
                </a:spcBef>
                <a:buFontTx/>
                <a:buChar char="•"/>
              </a:pPr>
              <a:r>
                <a:rPr lang="en-US" sz="1800"/>
                <a:t>Pawnee. </a:t>
              </a:r>
            </a:p>
            <a:p>
              <a:pPr marL="342900" indent="-342900">
                <a:lnSpc>
                  <a:spcPct val="80000"/>
                </a:lnSpc>
                <a:spcBef>
                  <a:spcPct val="20000"/>
                </a:spcBef>
                <a:buFontTx/>
                <a:buChar char="•"/>
              </a:pPr>
              <a:r>
                <a:rPr lang="en-US" sz="1800"/>
                <a:t>Pomo.</a:t>
              </a:r>
            </a:p>
          </p:txBody>
        </p:sp>
        <p:sp>
          <p:nvSpPr>
            <p:cNvPr id="73738" name="Rectangle 13"/>
            <p:cNvSpPr>
              <a:spLocks noChangeArrowheads="1"/>
            </p:cNvSpPr>
            <p:nvPr/>
          </p:nvSpPr>
          <p:spPr bwMode="auto">
            <a:xfrm>
              <a:off x="5400" y="240"/>
              <a:ext cx="1056" cy="3504"/>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80000"/>
                </a:lnSpc>
                <a:spcBef>
                  <a:spcPct val="20000"/>
                </a:spcBef>
                <a:buFontTx/>
                <a:buChar char="•"/>
              </a:pPr>
              <a:r>
                <a:rPr lang="en-US" sz="1800"/>
                <a:t>Quapaw. </a:t>
              </a:r>
            </a:p>
            <a:p>
              <a:pPr marL="342900" indent="-342900">
                <a:lnSpc>
                  <a:spcPct val="80000"/>
                </a:lnSpc>
                <a:spcBef>
                  <a:spcPct val="20000"/>
                </a:spcBef>
                <a:buFontTx/>
                <a:buChar char="•"/>
              </a:pPr>
              <a:r>
                <a:rPr lang="en-US" sz="1800"/>
                <a:t>Quileute. </a:t>
              </a:r>
            </a:p>
            <a:p>
              <a:pPr marL="342900" indent="-342900">
                <a:lnSpc>
                  <a:spcPct val="80000"/>
                </a:lnSpc>
                <a:spcBef>
                  <a:spcPct val="20000"/>
                </a:spcBef>
                <a:buFontTx/>
                <a:buChar char="•"/>
              </a:pPr>
              <a:r>
                <a:rPr lang="en-US" sz="1800"/>
                <a:t>Salish. </a:t>
              </a:r>
            </a:p>
            <a:p>
              <a:pPr marL="342900" indent="-342900">
                <a:lnSpc>
                  <a:spcPct val="80000"/>
                </a:lnSpc>
                <a:spcBef>
                  <a:spcPct val="20000"/>
                </a:spcBef>
                <a:buFontTx/>
                <a:buChar char="•"/>
              </a:pPr>
              <a:r>
                <a:rPr lang="en-US" sz="1800"/>
                <a:t>Serrano. </a:t>
              </a:r>
            </a:p>
            <a:p>
              <a:pPr marL="342900" indent="-342900">
                <a:lnSpc>
                  <a:spcPct val="80000"/>
                </a:lnSpc>
                <a:spcBef>
                  <a:spcPct val="20000"/>
                </a:spcBef>
                <a:buFontTx/>
                <a:buChar char="•"/>
              </a:pPr>
              <a:r>
                <a:rPr lang="en-US" sz="1800"/>
                <a:t>Snohomish. </a:t>
              </a:r>
            </a:p>
            <a:p>
              <a:pPr marL="342900" indent="-342900">
                <a:lnSpc>
                  <a:spcPct val="80000"/>
                </a:lnSpc>
                <a:spcBef>
                  <a:spcPct val="20000"/>
                </a:spcBef>
                <a:buFontTx/>
                <a:buChar char="•"/>
              </a:pPr>
              <a:r>
                <a:rPr lang="en-US" sz="1800"/>
                <a:t>Tanacross. </a:t>
              </a:r>
            </a:p>
            <a:p>
              <a:pPr marL="342900" indent="-342900">
                <a:lnSpc>
                  <a:spcPct val="80000"/>
                </a:lnSpc>
                <a:spcBef>
                  <a:spcPct val="20000"/>
                </a:spcBef>
                <a:buFontTx/>
                <a:buChar char="•"/>
              </a:pPr>
              <a:r>
                <a:rPr lang="en-US" sz="1800"/>
                <a:t>Tanaina. </a:t>
              </a:r>
            </a:p>
            <a:p>
              <a:pPr marL="342900" indent="-342900">
                <a:lnSpc>
                  <a:spcPct val="80000"/>
                </a:lnSpc>
                <a:spcBef>
                  <a:spcPct val="20000"/>
                </a:spcBef>
                <a:buFontTx/>
                <a:buChar char="•"/>
              </a:pPr>
              <a:r>
                <a:rPr lang="en-US" sz="1800"/>
                <a:t>Tanana. </a:t>
              </a:r>
            </a:p>
            <a:p>
              <a:pPr marL="342900" indent="-342900">
                <a:lnSpc>
                  <a:spcPct val="80000"/>
                </a:lnSpc>
                <a:spcBef>
                  <a:spcPct val="20000"/>
                </a:spcBef>
                <a:buFontTx/>
                <a:buChar char="•"/>
              </a:pPr>
              <a:r>
                <a:rPr lang="en-US" sz="1800"/>
                <a:t>Tolowa.</a:t>
              </a:r>
            </a:p>
            <a:p>
              <a:pPr marL="342900" indent="-342900">
                <a:lnSpc>
                  <a:spcPct val="80000"/>
                </a:lnSpc>
                <a:spcBef>
                  <a:spcPct val="20000"/>
                </a:spcBef>
                <a:buFontTx/>
                <a:buChar char="•"/>
              </a:pPr>
              <a:r>
                <a:rPr lang="en-US" sz="1800"/>
                <a:t>Tübatulabal.</a:t>
              </a:r>
            </a:p>
            <a:p>
              <a:pPr marL="342900" indent="-342900">
                <a:lnSpc>
                  <a:spcPct val="80000"/>
                </a:lnSpc>
                <a:spcBef>
                  <a:spcPct val="20000"/>
                </a:spcBef>
                <a:buFontTx/>
                <a:buChar char="•"/>
              </a:pPr>
              <a:r>
                <a:rPr lang="en-US" sz="1800"/>
                <a:t>Tuscarora. </a:t>
              </a:r>
            </a:p>
            <a:p>
              <a:pPr marL="342900" indent="-342900">
                <a:lnSpc>
                  <a:spcPct val="80000"/>
                </a:lnSpc>
                <a:spcBef>
                  <a:spcPct val="20000"/>
                </a:spcBef>
                <a:buFontTx/>
                <a:buChar char="•"/>
              </a:pPr>
              <a:r>
                <a:rPr lang="en-US" sz="1800"/>
                <a:t>Tututni. </a:t>
              </a:r>
            </a:p>
            <a:p>
              <a:pPr marL="342900" indent="-342900">
                <a:lnSpc>
                  <a:spcPct val="80000"/>
                </a:lnSpc>
                <a:spcBef>
                  <a:spcPct val="20000"/>
                </a:spcBef>
                <a:buFontTx/>
                <a:buChar char="•"/>
              </a:pPr>
              <a:r>
                <a:rPr lang="en-US" sz="1800"/>
                <a:t>Wasco-Wishram. </a:t>
              </a:r>
            </a:p>
            <a:p>
              <a:pPr marL="342900" indent="-342900">
                <a:lnSpc>
                  <a:spcPct val="80000"/>
                </a:lnSpc>
                <a:spcBef>
                  <a:spcPct val="20000"/>
                </a:spcBef>
                <a:buFontTx/>
                <a:buChar char="•"/>
              </a:pPr>
              <a:r>
                <a:rPr lang="en-US" sz="1800"/>
                <a:t>Washo. </a:t>
              </a:r>
            </a:p>
            <a:p>
              <a:pPr marL="342900" indent="-342900">
                <a:lnSpc>
                  <a:spcPct val="80000"/>
                </a:lnSpc>
                <a:spcBef>
                  <a:spcPct val="20000"/>
                </a:spcBef>
                <a:buFontTx/>
                <a:buChar char="•"/>
              </a:pPr>
              <a:r>
                <a:rPr lang="en-US" sz="1800"/>
                <a:t>Wichita. </a:t>
              </a:r>
            </a:p>
            <a:p>
              <a:pPr marL="342900" indent="-342900">
                <a:lnSpc>
                  <a:spcPct val="80000"/>
                </a:lnSpc>
                <a:spcBef>
                  <a:spcPct val="20000"/>
                </a:spcBef>
                <a:buFontTx/>
                <a:buChar char="•"/>
              </a:pPr>
              <a:r>
                <a:rPr lang="en-US" sz="1800"/>
                <a:t>Wintu. </a:t>
              </a:r>
            </a:p>
            <a:p>
              <a:pPr marL="342900" indent="-342900">
                <a:lnSpc>
                  <a:spcPct val="80000"/>
                </a:lnSpc>
                <a:spcBef>
                  <a:spcPct val="20000"/>
                </a:spcBef>
                <a:buFontTx/>
                <a:buChar char="•"/>
              </a:pPr>
              <a:r>
                <a:rPr lang="en-US" sz="1800"/>
                <a:t>Yokuts. </a:t>
              </a:r>
            </a:p>
            <a:p>
              <a:pPr marL="342900" indent="-342900">
                <a:lnSpc>
                  <a:spcPct val="80000"/>
                </a:lnSpc>
                <a:spcBef>
                  <a:spcPct val="20000"/>
                </a:spcBef>
                <a:buFontTx/>
                <a:buChar char="•"/>
              </a:pPr>
              <a:r>
                <a:rPr lang="en-US" sz="1800"/>
                <a:t>Yuchi. </a:t>
              </a:r>
            </a:p>
            <a:p>
              <a:pPr marL="342900" indent="-342900">
                <a:lnSpc>
                  <a:spcPct val="80000"/>
                </a:lnSpc>
                <a:spcBef>
                  <a:spcPct val="20000"/>
                </a:spcBef>
                <a:buFontTx/>
                <a:buChar char="•"/>
              </a:pPr>
              <a:r>
                <a:rPr lang="en-US" sz="1800"/>
                <a:t>Yurok. </a:t>
              </a:r>
            </a:p>
          </p:txBody>
        </p:sp>
      </p:grpSp>
      <p:sp>
        <p:nvSpPr>
          <p:cNvPr id="73734" name="Text Box 15"/>
          <p:cNvSpPr txBox="1">
            <a:spLocks noChangeArrowheads="1"/>
          </p:cNvSpPr>
          <p:nvPr/>
        </p:nvSpPr>
        <p:spPr bwMode="auto">
          <a:xfrm>
            <a:off x="5815013" y="0"/>
            <a:ext cx="3886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lgn="ctr" eaLnBrk="1" hangingPunct="1">
              <a:lnSpc>
                <a:spcPct val="75000"/>
              </a:lnSpc>
              <a:spcBef>
                <a:spcPct val="50000"/>
              </a:spcBef>
            </a:pPr>
            <a:r>
              <a:rPr lang="en-US" sz="2400" b="1">
                <a:solidFill>
                  <a:schemeClr val="tx2"/>
                </a:solidFill>
              </a:rPr>
              <a:t>US Languages with fewer than 100 speakers today</a:t>
            </a:r>
          </a:p>
        </p:txBody>
      </p:sp>
      <p:sp>
        <p:nvSpPr>
          <p:cNvPr id="73735" name="Text Box 16"/>
          <p:cNvSpPr txBox="1">
            <a:spLocks noChangeArrowheads="1"/>
          </p:cNvSpPr>
          <p:nvPr/>
        </p:nvSpPr>
        <p:spPr bwMode="auto">
          <a:xfrm>
            <a:off x="1555750" y="6553200"/>
            <a:ext cx="85550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r>
              <a:rPr lang="fr-FR" sz="1400" i="1"/>
              <a:t>Sources: http://news.bbc.co.uk/2/hi/americas/7206411.stm; http://www.ethnologue.com/nearly_extinct.asp#Americas</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5"/>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FD0A64FE-7BC0-4231-824C-B109B2B4EB87}" type="slidenum">
              <a:rPr lang="en-US" sz="1400" smtClean="0"/>
              <a:pPr eaLnBrk="1" hangingPunct="1"/>
              <a:t>58</a:t>
            </a:fld>
            <a:endParaRPr lang="en-US" sz="1400" smtClean="0"/>
          </a:p>
        </p:txBody>
      </p:sp>
      <p:sp>
        <p:nvSpPr>
          <p:cNvPr id="74755" name="Rectangle 3"/>
          <p:cNvSpPr>
            <a:spLocks noGrp="1" noChangeArrowheads="1"/>
          </p:cNvSpPr>
          <p:nvPr>
            <p:ph type="body" idx="1"/>
          </p:nvPr>
        </p:nvSpPr>
        <p:spPr>
          <a:xfrm>
            <a:off x="0" y="1219200"/>
            <a:ext cx="5410200" cy="5410200"/>
          </a:xfrm>
        </p:spPr>
        <p:txBody>
          <a:bodyPr/>
          <a:lstStyle/>
          <a:p>
            <a:pPr eaLnBrk="1" hangingPunct="1">
              <a:lnSpc>
                <a:spcPct val="85000"/>
              </a:lnSpc>
            </a:pPr>
            <a:r>
              <a:rPr lang="en-US" dirty="0" smtClean="0"/>
              <a:t>Languages and dialects survive in some areas because they are </a:t>
            </a:r>
            <a:r>
              <a:rPr lang="en-US" dirty="0" smtClean="0">
                <a:solidFill>
                  <a:srgbClr val="FFFF00"/>
                </a:solidFill>
              </a:rPr>
              <a:t>isolated</a:t>
            </a:r>
            <a:r>
              <a:rPr lang="en-US" dirty="0" smtClean="0"/>
              <a:t> </a:t>
            </a:r>
            <a:r>
              <a:rPr lang="en-US" dirty="0" smtClean="0">
                <a:solidFill>
                  <a:srgbClr val="FFFF00"/>
                </a:solidFill>
              </a:rPr>
              <a:t>and</a:t>
            </a:r>
            <a:r>
              <a:rPr lang="en-US" dirty="0" smtClean="0"/>
              <a:t> </a:t>
            </a:r>
            <a:r>
              <a:rPr lang="en-US" dirty="0" smtClean="0">
                <a:solidFill>
                  <a:srgbClr val="FFFF00"/>
                </a:solidFill>
              </a:rPr>
              <a:t>protected</a:t>
            </a:r>
            <a:r>
              <a:rPr lang="en-US" dirty="0" smtClean="0"/>
              <a:t> by inhospitable terrain.</a:t>
            </a:r>
          </a:p>
          <a:p>
            <a:pPr lvl="1" eaLnBrk="1" hangingPunct="1">
              <a:lnSpc>
                <a:spcPct val="85000"/>
              </a:lnSpc>
            </a:pPr>
            <a:r>
              <a:rPr lang="en-US" dirty="0" smtClean="0"/>
              <a:t>Example: </a:t>
            </a:r>
            <a:r>
              <a:rPr lang="en-US" dirty="0" smtClean="0">
                <a:solidFill>
                  <a:srgbClr val="FFFF00"/>
                </a:solidFill>
              </a:rPr>
              <a:t>Cajun,</a:t>
            </a:r>
            <a:r>
              <a:rPr lang="en-US" dirty="0" smtClean="0"/>
              <a:t> a form of French which survives in Louisiana’s bayou country.</a:t>
            </a:r>
          </a:p>
          <a:p>
            <a:pPr lvl="1" eaLnBrk="1" hangingPunct="1">
              <a:lnSpc>
                <a:spcPct val="85000"/>
              </a:lnSpc>
            </a:pPr>
            <a:r>
              <a:rPr lang="en-US" dirty="0" smtClean="0"/>
              <a:t>Example: </a:t>
            </a:r>
            <a:r>
              <a:rPr lang="en-US" dirty="0" err="1" smtClean="0">
                <a:solidFill>
                  <a:srgbClr val="FFFF00"/>
                </a:solidFill>
              </a:rPr>
              <a:t>Abaza</a:t>
            </a:r>
            <a:r>
              <a:rPr lang="en-US" dirty="0" smtClean="0">
                <a:solidFill>
                  <a:srgbClr val="FFFF00"/>
                </a:solidFill>
              </a:rPr>
              <a:t>, </a:t>
            </a:r>
            <a:r>
              <a:rPr lang="en-US" dirty="0" err="1" smtClean="0">
                <a:solidFill>
                  <a:srgbClr val="FFFF00"/>
                </a:solidFill>
              </a:rPr>
              <a:t>Avar</a:t>
            </a:r>
            <a:r>
              <a:rPr lang="en-US" dirty="0" smtClean="0">
                <a:solidFill>
                  <a:srgbClr val="FFFF00"/>
                </a:solidFill>
              </a:rPr>
              <a:t>, Bats, Chechen</a:t>
            </a:r>
            <a:r>
              <a:rPr lang="en-US" dirty="0" smtClean="0"/>
              <a:t>, and perhaps 36 other languages that survive in the Caucasus Mountains between the Black and Caspian Seas.</a:t>
            </a:r>
          </a:p>
        </p:txBody>
      </p:sp>
      <p:pic>
        <p:nvPicPr>
          <p:cNvPr id="747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524000"/>
            <a:ext cx="4495800" cy="4013200"/>
          </a:xfrm>
          <a:prstGeom prst="rect">
            <a:avLst/>
          </a:prstGeom>
          <a:noFill/>
          <a:ln w="28575" cap="sq">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61" name="Text Box 5"/>
          <p:cNvSpPr txBox="1">
            <a:spLocks noChangeArrowheads="1"/>
          </p:cNvSpPr>
          <p:nvPr/>
        </p:nvSpPr>
        <p:spPr bwMode="auto">
          <a:xfrm>
            <a:off x="6007100" y="5662613"/>
            <a:ext cx="360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kumimoji="1" lang="en-US" sz="2400" b="1">
                <a:effectLst>
                  <a:outerShdw blurRad="38100" dist="38100" dir="2700000" algn="tl">
                    <a:srgbClr val="000000"/>
                  </a:outerShdw>
                </a:effectLst>
              </a:rPr>
              <a:t>The Caucasian patchwork</a:t>
            </a:r>
          </a:p>
        </p:txBody>
      </p:sp>
      <p:sp>
        <p:nvSpPr>
          <p:cNvPr id="74758" name="Rectangle 6"/>
          <p:cNvSpPr>
            <a:spLocks noGrp="1" noChangeArrowheads="1"/>
          </p:cNvSpPr>
          <p:nvPr>
            <p:ph type="title"/>
          </p:nvPr>
        </p:nvSpPr>
        <p:spPr>
          <a:xfrm>
            <a:off x="762000" y="228600"/>
            <a:ext cx="8743950" cy="838200"/>
          </a:xfrm>
        </p:spPr>
        <p:txBody>
          <a:bodyPr/>
          <a:lstStyle/>
          <a:p>
            <a:pPr eaLnBrk="1" hangingPunct="1"/>
            <a:r>
              <a:rPr lang="en-US" smtClean="0"/>
              <a:t>Linguistic refuge areas</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6"/>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7CF25805-B595-46E9-B306-DF3908C491C0}" type="slidenum">
              <a:rPr lang="en-US" sz="1400" smtClean="0"/>
              <a:pPr eaLnBrk="1" hangingPunct="1"/>
              <a:t>59</a:t>
            </a:fld>
            <a:endParaRPr lang="en-US" sz="1400" smtClean="0"/>
          </a:p>
        </p:txBody>
      </p:sp>
      <p:sp>
        <p:nvSpPr>
          <p:cNvPr id="75779" name="Rectangle 2"/>
          <p:cNvSpPr>
            <a:spLocks noGrp="1" noChangeArrowheads="1"/>
          </p:cNvSpPr>
          <p:nvPr>
            <p:ph type="title"/>
          </p:nvPr>
        </p:nvSpPr>
        <p:spPr>
          <a:xfrm>
            <a:off x="609600" y="0"/>
            <a:ext cx="9144000" cy="1143000"/>
          </a:xfrm>
        </p:spPr>
        <p:txBody>
          <a:bodyPr/>
          <a:lstStyle/>
          <a:p>
            <a:pPr eaLnBrk="1" hangingPunct="1"/>
            <a:r>
              <a:rPr lang="en-US" smtClean="0"/>
              <a:t>Language and the physical environment</a:t>
            </a:r>
          </a:p>
        </p:txBody>
      </p:sp>
      <p:sp>
        <p:nvSpPr>
          <p:cNvPr id="75780" name="Rectangle 3"/>
          <p:cNvSpPr>
            <a:spLocks noGrp="1" noChangeArrowheads="1"/>
          </p:cNvSpPr>
          <p:nvPr>
            <p:ph type="body" sz="half" idx="1"/>
          </p:nvPr>
        </p:nvSpPr>
        <p:spPr>
          <a:xfrm>
            <a:off x="733425" y="2209800"/>
            <a:ext cx="4295775" cy="4495800"/>
          </a:xfrm>
        </p:spPr>
        <p:txBody>
          <a:bodyPr/>
          <a:lstStyle/>
          <a:p>
            <a:pPr eaLnBrk="1" hangingPunct="1"/>
            <a:r>
              <a:rPr lang="en-US" sz="2400" b="1" smtClean="0"/>
              <a:t>Selected Spanish Words for </a:t>
            </a:r>
            <a:r>
              <a:rPr lang="en-US" sz="2400" b="1" smtClean="0">
                <a:solidFill>
                  <a:srgbClr val="FFFF00"/>
                </a:solidFill>
              </a:rPr>
              <a:t>Hills and Mountains</a:t>
            </a:r>
          </a:p>
          <a:p>
            <a:pPr lvl="1" eaLnBrk="1" hangingPunct="1"/>
            <a:r>
              <a:rPr lang="en-US" b="1" smtClean="0">
                <a:solidFill>
                  <a:srgbClr val="FFFF00"/>
                </a:solidFill>
              </a:rPr>
              <a:t>Peña </a:t>
            </a:r>
            <a:r>
              <a:rPr lang="en-US" b="1" smtClean="0"/>
              <a:t>(needle-like peak)</a:t>
            </a:r>
            <a:endParaRPr lang="en-US" b="1" smtClean="0">
              <a:solidFill>
                <a:srgbClr val="FFFF00"/>
              </a:solidFill>
            </a:endParaRPr>
          </a:p>
          <a:p>
            <a:pPr lvl="1" eaLnBrk="1" hangingPunct="1"/>
            <a:r>
              <a:rPr lang="en-US" b="1" smtClean="0">
                <a:solidFill>
                  <a:srgbClr val="FFFF00"/>
                </a:solidFill>
              </a:rPr>
              <a:t>Candelas</a:t>
            </a:r>
            <a:r>
              <a:rPr lang="en-US" b="1" smtClean="0"/>
              <a:t> (collection of peñas)</a:t>
            </a:r>
          </a:p>
          <a:p>
            <a:pPr lvl="1" eaLnBrk="1" hangingPunct="1"/>
            <a:r>
              <a:rPr lang="en-US" b="1" smtClean="0">
                <a:solidFill>
                  <a:srgbClr val="FFFF00"/>
                </a:solidFill>
              </a:rPr>
              <a:t>Cejita </a:t>
            </a:r>
            <a:r>
              <a:rPr lang="en-US" b="1" smtClean="0"/>
              <a:t>(low escarpment)</a:t>
            </a:r>
          </a:p>
          <a:p>
            <a:pPr lvl="1" eaLnBrk="1" hangingPunct="1"/>
            <a:r>
              <a:rPr lang="en-US" b="1" smtClean="0">
                <a:solidFill>
                  <a:srgbClr val="FFFF00"/>
                </a:solidFill>
              </a:rPr>
              <a:t>Cordillera </a:t>
            </a:r>
            <a:r>
              <a:rPr lang="en-US" b="1" smtClean="0"/>
              <a:t>(rope; mass of mountains)</a:t>
            </a:r>
          </a:p>
          <a:p>
            <a:pPr lvl="1" eaLnBrk="1" hangingPunct="1"/>
            <a:r>
              <a:rPr lang="en-US" b="1" smtClean="0">
                <a:solidFill>
                  <a:srgbClr val="FFFF00"/>
                </a:solidFill>
              </a:rPr>
              <a:t>Mesa </a:t>
            </a:r>
            <a:r>
              <a:rPr lang="en-US" b="1" smtClean="0"/>
              <a:t>(table; flat-topped eminence)</a:t>
            </a:r>
          </a:p>
        </p:txBody>
      </p:sp>
      <p:sp>
        <p:nvSpPr>
          <p:cNvPr id="75781" name="Rectangle 4"/>
          <p:cNvSpPr>
            <a:spLocks noGrp="1" noChangeArrowheads="1"/>
          </p:cNvSpPr>
          <p:nvPr>
            <p:ph type="body" sz="half" idx="2"/>
          </p:nvPr>
        </p:nvSpPr>
        <p:spPr>
          <a:xfrm>
            <a:off x="5181600" y="2209800"/>
            <a:ext cx="4495800" cy="4495800"/>
          </a:xfrm>
        </p:spPr>
        <p:txBody>
          <a:bodyPr/>
          <a:lstStyle/>
          <a:p>
            <a:pPr eaLnBrk="1" hangingPunct="1"/>
            <a:r>
              <a:rPr lang="en-US" sz="2400" b="1" smtClean="0"/>
              <a:t>Selected English Words for </a:t>
            </a:r>
            <a:r>
              <a:rPr lang="en-US" sz="2400" b="1" smtClean="0">
                <a:solidFill>
                  <a:srgbClr val="FFFF00"/>
                </a:solidFill>
              </a:rPr>
              <a:t>Rivers and Streams</a:t>
            </a:r>
            <a:endParaRPr lang="en-US" sz="2400" b="1" smtClean="0"/>
          </a:p>
          <a:p>
            <a:pPr lvl="1" eaLnBrk="1" hangingPunct="1"/>
            <a:r>
              <a:rPr lang="en-US" b="1" smtClean="0">
                <a:solidFill>
                  <a:srgbClr val="FFFF00"/>
                </a:solidFill>
              </a:rPr>
              <a:t>Branch </a:t>
            </a:r>
            <a:r>
              <a:rPr lang="en-US" b="1" smtClean="0"/>
              <a:t>(stream that flows into another stream)</a:t>
            </a:r>
          </a:p>
          <a:p>
            <a:pPr lvl="1" eaLnBrk="1" hangingPunct="1"/>
            <a:r>
              <a:rPr lang="en-US" b="1" smtClean="0">
                <a:solidFill>
                  <a:srgbClr val="FFFF00"/>
                </a:solidFill>
              </a:rPr>
              <a:t>Creek </a:t>
            </a:r>
            <a:r>
              <a:rPr lang="en-US" b="1" smtClean="0"/>
              <a:t>(small stream)</a:t>
            </a:r>
          </a:p>
          <a:p>
            <a:pPr lvl="1" eaLnBrk="1" hangingPunct="1"/>
            <a:r>
              <a:rPr lang="en-US" b="1" smtClean="0">
                <a:solidFill>
                  <a:srgbClr val="FFFF00"/>
                </a:solidFill>
              </a:rPr>
              <a:t>Fork </a:t>
            </a:r>
            <a:r>
              <a:rPr lang="en-US" b="1" smtClean="0"/>
              <a:t>(confluence of streams)</a:t>
            </a:r>
          </a:p>
          <a:p>
            <a:pPr lvl="1" eaLnBrk="1" hangingPunct="1"/>
            <a:r>
              <a:rPr lang="en-US" b="1" smtClean="0">
                <a:solidFill>
                  <a:srgbClr val="FFFF00"/>
                </a:solidFill>
              </a:rPr>
              <a:t>Prong </a:t>
            </a:r>
            <a:r>
              <a:rPr lang="en-US" b="1" smtClean="0"/>
              <a:t>(small fork)</a:t>
            </a:r>
          </a:p>
          <a:p>
            <a:pPr lvl="1" eaLnBrk="1" hangingPunct="1"/>
            <a:r>
              <a:rPr lang="en-US" b="1" smtClean="0">
                <a:solidFill>
                  <a:srgbClr val="FFFF00"/>
                </a:solidFill>
              </a:rPr>
              <a:t>Slough </a:t>
            </a:r>
            <a:r>
              <a:rPr lang="en-US" b="1" smtClean="0"/>
              <a:t>(swamp, river inlet)</a:t>
            </a:r>
            <a:endParaRPr lang="en-US" sz="3200" smtClean="0"/>
          </a:p>
        </p:txBody>
      </p:sp>
      <p:sp>
        <p:nvSpPr>
          <p:cNvPr id="75782" name="Text Box 5"/>
          <p:cNvSpPr txBox="1">
            <a:spLocks noChangeArrowheads="1"/>
          </p:cNvSpPr>
          <p:nvPr/>
        </p:nvSpPr>
        <p:spPr bwMode="auto">
          <a:xfrm>
            <a:off x="304800" y="1143000"/>
            <a:ext cx="9686925"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rgbClr val="FFFF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spcBef>
                <a:spcPct val="50000"/>
              </a:spcBef>
            </a:pPr>
            <a:r>
              <a:rPr lang="en-US" sz="2600"/>
              <a:t>Some languages have developed extensive vocabularies that let them easily and concisely describe certain kinds of </a:t>
            </a:r>
            <a:r>
              <a:rPr lang="en-US" sz="2600">
                <a:solidFill>
                  <a:srgbClr val="FFFF00"/>
                </a:solidFill>
              </a:rPr>
              <a:t>terrain</a:t>
            </a:r>
            <a:r>
              <a:rPr lang="en-US" sz="2600"/>
              <a:t>.</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5"/>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D1A88ED9-1D59-41D2-96A6-793271FEFB70}" type="slidenum">
              <a:rPr lang="en-US" sz="1400" smtClean="0"/>
              <a:pPr eaLnBrk="1" hangingPunct="1"/>
              <a:t>6</a:t>
            </a:fld>
            <a:endParaRPr lang="en-US" sz="1400" smtClean="0"/>
          </a:p>
        </p:txBody>
      </p:sp>
      <p:sp>
        <p:nvSpPr>
          <p:cNvPr id="21507" name="Rectangle 2"/>
          <p:cNvSpPr>
            <a:spLocks noGrp="1" noChangeArrowheads="1"/>
          </p:cNvSpPr>
          <p:nvPr>
            <p:ph type="title"/>
          </p:nvPr>
        </p:nvSpPr>
        <p:spPr/>
        <p:txBody>
          <a:bodyPr/>
          <a:lstStyle/>
          <a:p>
            <a:pPr eaLnBrk="1" hangingPunct="1"/>
            <a:r>
              <a:rPr lang="en-US" dirty="0" smtClean="0"/>
              <a:t>Language families contain…</a:t>
            </a:r>
          </a:p>
        </p:txBody>
      </p:sp>
      <p:sp>
        <p:nvSpPr>
          <p:cNvPr id="21508" name="Rectangle 3"/>
          <p:cNvSpPr>
            <a:spLocks noGrp="1" noChangeArrowheads="1"/>
          </p:cNvSpPr>
          <p:nvPr>
            <p:ph type="body" idx="1"/>
          </p:nvPr>
        </p:nvSpPr>
        <p:spPr>
          <a:xfrm>
            <a:off x="304800" y="1162668"/>
            <a:ext cx="9525000" cy="5562600"/>
          </a:xfrm>
        </p:spPr>
        <p:txBody>
          <a:bodyPr>
            <a:normAutofit fontScale="92500"/>
          </a:bodyPr>
          <a:lstStyle/>
          <a:p>
            <a:pPr eaLnBrk="1" hangingPunct="1"/>
            <a:r>
              <a:rPr lang="en-US" b="1" dirty="0" smtClean="0">
                <a:solidFill>
                  <a:srgbClr val="FFFF00"/>
                </a:solidFill>
              </a:rPr>
              <a:t>Branches</a:t>
            </a:r>
          </a:p>
          <a:p>
            <a:pPr lvl="1" eaLnBrk="1" hangingPunct="1"/>
            <a:r>
              <a:rPr lang="en-US" dirty="0" smtClean="0"/>
              <a:t>“a collection of languages related through a common ancestor </a:t>
            </a:r>
            <a:r>
              <a:rPr lang="en-US" b="1" dirty="0" smtClean="0">
                <a:solidFill>
                  <a:schemeClr val="folHlink"/>
                </a:solidFill>
              </a:rPr>
              <a:t>several thousand years ago</a:t>
            </a:r>
            <a:r>
              <a:rPr lang="en-US" dirty="0" smtClean="0"/>
              <a:t>.  Differences are not as extensive or as old as with language families.”</a:t>
            </a:r>
          </a:p>
          <a:p>
            <a:pPr lvl="1" eaLnBrk="1" hangingPunct="1"/>
            <a:r>
              <a:rPr lang="en-US" dirty="0" smtClean="0"/>
              <a:t>Example: Indo-European has eight (surviving) branches: Germanic, Romance, Balto-Slavic, Indo-Iranian, Greek, Albanian, Armenian, and Celtic.</a:t>
            </a:r>
          </a:p>
          <a:p>
            <a:pPr eaLnBrk="1" hangingPunct="1"/>
            <a:r>
              <a:rPr lang="en-US" b="1" dirty="0" smtClean="0">
                <a:solidFill>
                  <a:srgbClr val="FFFF00"/>
                </a:solidFill>
              </a:rPr>
              <a:t>Groups</a:t>
            </a:r>
          </a:p>
          <a:p>
            <a:pPr lvl="1" eaLnBrk="1" hangingPunct="1"/>
            <a:r>
              <a:rPr lang="en-US" dirty="0" smtClean="0"/>
              <a:t>“a collection of languages within a branch that share a common origin in the </a:t>
            </a:r>
            <a:r>
              <a:rPr lang="en-US" b="1" dirty="0" smtClean="0">
                <a:solidFill>
                  <a:schemeClr val="folHlink"/>
                </a:solidFill>
              </a:rPr>
              <a:t>relatively recent past</a:t>
            </a:r>
            <a:r>
              <a:rPr lang="en-US" dirty="0" smtClean="0"/>
              <a:t> and display relatively few differences in grammar and vocabulary”</a:t>
            </a:r>
          </a:p>
          <a:p>
            <a:pPr lvl="1" eaLnBrk="1" hangingPunct="1"/>
            <a:r>
              <a:rPr lang="en-US" dirty="0" smtClean="0"/>
              <a:t>Example: English is a language in the West Germanic Group.</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5"/>
          <p:cNvSpPr>
            <a:spLocks noGrp="1"/>
          </p:cNvSpPr>
          <p:nvPr>
            <p:ph type="title"/>
          </p:nvPr>
        </p:nvSpPr>
        <p:spPr>
          <a:xfrm>
            <a:off x="0" y="-4763"/>
            <a:ext cx="10287000" cy="911226"/>
          </a:xfrm>
        </p:spPr>
        <p:txBody>
          <a:bodyPr/>
          <a:lstStyle/>
          <a:p>
            <a:r>
              <a:rPr lang="en-US" sz="3600" dirty="0" smtClean="0"/>
              <a:t>Language and the physical environment: US streams</a:t>
            </a:r>
          </a:p>
        </p:txBody>
      </p:sp>
      <p:sp>
        <p:nvSpPr>
          <p:cNvPr id="76803" name="Slide Number Placeholder 4"/>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92239B8A-806D-4332-AAAE-3B2A055F4113}" type="slidenum">
              <a:rPr lang="en-US" sz="1400" smtClean="0"/>
              <a:pPr eaLnBrk="1" hangingPunct="1"/>
              <a:t>60</a:t>
            </a:fld>
            <a:endParaRPr lang="en-US" sz="1400" smtClean="0"/>
          </a:p>
        </p:txBody>
      </p:sp>
      <p:pic>
        <p:nvPicPr>
          <p:cNvPr id="768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2588" y="906463"/>
            <a:ext cx="6913562" cy="5611812"/>
          </a:xfrm>
          <a:prstGeom prst="rect">
            <a:avLst/>
          </a:prstGeom>
          <a:noFill/>
          <a:ln w="28575" cap="sq">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805" name="Text Box 16"/>
          <p:cNvSpPr txBox="1">
            <a:spLocks noChangeArrowheads="1"/>
          </p:cNvSpPr>
          <p:nvPr/>
        </p:nvSpPr>
        <p:spPr bwMode="auto">
          <a:xfrm>
            <a:off x="3757613" y="6553200"/>
            <a:ext cx="6529387"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r>
              <a:rPr lang="fr-FR" sz="1400" i="1"/>
              <a:t>Source: http://derekwatkins.files.wordpress.com/2011/07/dwatkins_usstreamnames.png</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Number Placeholder 5"/>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A18A9E49-B63A-49ED-AA2F-4E0DE3673362}" type="slidenum">
              <a:rPr lang="en-US" sz="1400" smtClean="0"/>
              <a:pPr eaLnBrk="1" hangingPunct="1"/>
              <a:t>61</a:t>
            </a:fld>
            <a:endParaRPr lang="en-US" sz="1400" smtClean="0"/>
          </a:p>
        </p:txBody>
      </p:sp>
      <p:sp>
        <p:nvSpPr>
          <p:cNvPr id="77827" name="Rectangle 2"/>
          <p:cNvSpPr>
            <a:spLocks noGrp="1" noChangeArrowheads="1"/>
          </p:cNvSpPr>
          <p:nvPr>
            <p:ph type="title"/>
          </p:nvPr>
        </p:nvSpPr>
        <p:spPr>
          <a:xfrm>
            <a:off x="457200" y="228600"/>
            <a:ext cx="9372600" cy="1066800"/>
          </a:xfrm>
        </p:spPr>
        <p:txBody>
          <a:bodyPr/>
          <a:lstStyle/>
          <a:p>
            <a:pPr eaLnBrk="1" hangingPunct="1"/>
            <a:r>
              <a:rPr lang="en-US" sz="3600" smtClean="0"/>
              <a:t>Language and the physical environment: </a:t>
            </a:r>
            <a:r>
              <a:rPr lang="en-US" sz="3600" smtClean="0">
                <a:solidFill>
                  <a:srgbClr val="FF00FF"/>
                </a:solidFill>
              </a:rPr>
              <a:t>c</a:t>
            </a:r>
            <a:r>
              <a:rPr lang="en-US" sz="3600" smtClean="0"/>
              <a:t>o</a:t>
            </a:r>
            <a:r>
              <a:rPr lang="en-US" sz="3600" smtClean="0">
                <a:solidFill>
                  <a:srgbClr val="00FFFF"/>
                </a:solidFill>
              </a:rPr>
              <a:t>l</a:t>
            </a:r>
            <a:r>
              <a:rPr lang="en-US" sz="3600" smtClean="0">
                <a:solidFill>
                  <a:schemeClr val="tx1"/>
                </a:solidFill>
              </a:rPr>
              <a:t>o</a:t>
            </a:r>
            <a:r>
              <a:rPr lang="en-US" sz="3600" smtClean="0">
                <a:solidFill>
                  <a:srgbClr val="FF0000"/>
                </a:solidFill>
              </a:rPr>
              <a:t>r</a:t>
            </a:r>
            <a:r>
              <a:rPr lang="en-US" sz="3600" smtClean="0">
                <a:solidFill>
                  <a:schemeClr val="folHlink"/>
                </a:solidFill>
              </a:rPr>
              <a:t>s</a:t>
            </a:r>
            <a:r>
              <a:rPr lang="en-US" sz="3600" smtClean="0">
                <a:solidFill>
                  <a:srgbClr val="FFFFFF"/>
                </a:solidFill>
              </a:rPr>
              <a:t>!</a:t>
            </a:r>
          </a:p>
        </p:txBody>
      </p:sp>
      <p:sp>
        <p:nvSpPr>
          <p:cNvPr id="77828" name="Rectangle 3"/>
          <p:cNvSpPr>
            <a:spLocks noGrp="1" noChangeArrowheads="1"/>
          </p:cNvSpPr>
          <p:nvPr>
            <p:ph type="body" idx="1"/>
          </p:nvPr>
        </p:nvSpPr>
        <p:spPr>
          <a:xfrm>
            <a:off x="0" y="1219200"/>
            <a:ext cx="10287000" cy="4827639"/>
          </a:xfrm>
          <a:solidFill>
            <a:schemeClr val="tx1"/>
          </a:solidFill>
          <a:ln>
            <a:solidFill>
              <a:srgbClr val="FF0000"/>
            </a:solidFill>
            <a:miter lim="800000"/>
            <a:headEnd/>
            <a:tailEnd/>
          </a:ln>
        </p:spPr>
        <p:txBody>
          <a:bodyPr/>
          <a:lstStyle/>
          <a:p>
            <a:pPr eaLnBrk="1" hangingPunct="1">
              <a:lnSpc>
                <a:spcPct val="95000"/>
              </a:lnSpc>
            </a:pPr>
            <a:r>
              <a:rPr lang="en-US" sz="2400" dirty="0" smtClean="0">
                <a:solidFill>
                  <a:schemeClr val="bg1"/>
                </a:solidFill>
              </a:rPr>
              <a:t>Some languages have words for</a:t>
            </a:r>
            <a:r>
              <a:rPr lang="en-US" sz="2400" dirty="0" smtClean="0"/>
              <a:t> </a:t>
            </a:r>
            <a:r>
              <a:rPr lang="en-US" sz="2400" dirty="0" smtClean="0">
                <a:solidFill>
                  <a:srgbClr val="FF0000"/>
                </a:solidFill>
              </a:rPr>
              <a:t>c</a:t>
            </a:r>
            <a:r>
              <a:rPr lang="en-US" sz="2400" dirty="0" smtClean="0">
                <a:solidFill>
                  <a:schemeClr val="bg2"/>
                </a:solidFill>
              </a:rPr>
              <a:t>o</a:t>
            </a:r>
            <a:r>
              <a:rPr lang="en-US" sz="2400" dirty="0" smtClean="0">
                <a:solidFill>
                  <a:schemeClr val="bg1"/>
                </a:solidFill>
              </a:rPr>
              <a:t>l</a:t>
            </a:r>
            <a:r>
              <a:rPr lang="en-US" sz="2400" dirty="0" smtClean="0">
                <a:solidFill>
                  <a:srgbClr val="FF00FF"/>
                </a:solidFill>
              </a:rPr>
              <a:t>o</a:t>
            </a:r>
            <a:r>
              <a:rPr lang="en-US" sz="2400" dirty="0" smtClean="0">
                <a:solidFill>
                  <a:srgbClr val="0000FF"/>
                </a:solidFill>
              </a:rPr>
              <a:t>r</a:t>
            </a:r>
            <a:r>
              <a:rPr lang="en-US" sz="2400" dirty="0" smtClean="0">
                <a:solidFill>
                  <a:srgbClr val="FF00FF"/>
                </a:solidFill>
              </a:rPr>
              <a:t>s</a:t>
            </a:r>
            <a:r>
              <a:rPr lang="en-US" sz="2400" dirty="0" smtClean="0"/>
              <a:t> </a:t>
            </a:r>
            <a:r>
              <a:rPr lang="en-US" sz="2400" dirty="0" smtClean="0">
                <a:solidFill>
                  <a:schemeClr val="bg1"/>
                </a:solidFill>
              </a:rPr>
              <a:t>that can’t be described </a:t>
            </a:r>
            <a:r>
              <a:rPr lang="en-US" sz="2400" dirty="0">
                <a:solidFill>
                  <a:schemeClr val="bg1"/>
                </a:solidFill>
              </a:rPr>
              <a:t>concisely in </a:t>
            </a:r>
            <a:r>
              <a:rPr lang="en-US" sz="2400" dirty="0" smtClean="0">
                <a:solidFill>
                  <a:schemeClr val="bg1"/>
                </a:solidFill>
              </a:rPr>
              <a:t>English — and English has words for</a:t>
            </a:r>
            <a:r>
              <a:rPr lang="en-US" sz="2400" dirty="0" smtClean="0"/>
              <a:t> </a:t>
            </a:r>
            <a:r>
              <a:rPr lang="en-US" sz="2400" dirty="0" smtClean="0">
                <a:solidFill>
                  <a:srgbClr val="FF0000"/>
                </a:solidFill>
              </a:rPr>
              <a:t>c</a:t>
            </a:r>
            <a:r>
              <a:rPr lang="en-US" sz="2400" dirty="0" smtClean="0">
                <a:solidFill>
                  <a:schemeClr val="bg2"/>
                </a:solidFill>
              </a:rPr>
              <a:t>o</a:t>
            </a:r>
            <a:r>
              <a:rPr lang="en-US" sz="2400" dirty="0" smtClean="0">
                <a:solidFill>
                  <a:schemeClr val="bg1"/>
                </a:solidFill>
              </a:rPr>
              <a:t>l</a:t>
            </a:r>
            <a:r>
              <a:rPr lang="en-US" sz="2400" dirty="0" smtClean="0">
                <a:solidFill>
                  <a:srgbClr val="FF00FF"/>
                </a:solidFill>
              </a:rPr>
              <a:t>o</a:t>
            </a:r>
            <a:r>
              <a:rPr lang="en-US" sz="2400" dirty="0" smtClean="0">
                <a:solidFill>
                  <a:srgbClr val="0000FF"/>
                </a:solidFill>
              </a:rPr>
              <a:t>r</a:t>
            </a:r>
            <a:r>
              <a:rPr lang="en-US" sz="2400" dirty="0" smtClean="0">
                <a:solidFill>
                  <a:srgbClr val="FF00FF"/>
                </a:solidFill>
              </a:rPr>
              <a:t>s</a:t>
            </a:r>
            <a:r>
              <a:rPr lang="en-US" sz="2400" dirty="0" smtClean="0"/>
              <a:t> </a:t>
            </a:r>
            <a:r>
              <a:rPr lang="en-US" sz="2400" dirty="0" smtClean="0">
                <a:solidFill>
                  <a:schemeClr val="bg1"/>
                </a:solidFill>
              </a:rPr>
              <a:t>that can’t be easily described in other languages.</a:t>
            </a:r>
          </a:p>
          <a:p>
            <a:pPr eaLnBrk="1" hangingPunct="1">
              <a:lnSpc>
                <a:spcPct val="95000"/>
              </a:lnSpc>
            </a:pPr>
            <a:r>
              <a:rPr lang="en-US" sz="2400" dirty="0" smtClean="0">
                <a:solidFill>
                  <a:schemeClr val="bg1"/>
                </a:solidFill>
              </a:rPr>
              <a:t>Latin	</a:t>
            </a:r>
            <a:r>
              <a:rPr lang="en-US" sz="2000" dirty="0" smtClean="0">
                <a:solidFill>
                  <a:schemeClr val="bg1"/>
                </a:solidFill>
              </a:rPr>
              <a:t>- Originally had no words for</a:t>
            </a:r>
            <a:r>
              <a:rPr lang="en-US" sz="2000" dirty="0" smtClean="0"/>
              <a:t> </a:t>
            </a:r>
            <a:r>
              <a:rPr lang="en-US" sz="2800" b="1" dirty="0" smtClean="0">
                <a:solidFill>
                  <a:srgbClr val="808080"/>
                </a:solidFill>
              </a:rPr>
              <a:t>gray</a:t>
            </a:r>
            <a:r>
              <a:rPr lang="en-US" sz="2000" dirty="0" smtClean="0"/>
              <a:t> </a:t>
            </a:r>
            <a:r>
              <a:rPr lang="en-US" sz="2000" dirty="0" smtClean="0">
                <a:solidFill>
                  <a:schemeClr val="bg1"/>
                </a:solidFill>
              </a:rPr>
              <a:t>or</a:t>
            </a:r>
            <a:r>
              <a:rPr lang="en-US" sz="2000" dirty="0" smtClean="0"/>
              <a:t> </a:t>
            </a:r>
            <a:r>
              <a:rPr lang="en-US" sz="2800" b="1" dirty="0" smtClean="0">
                <a:solidFill>
                  <a:srgbClr val="663300"/>
                </a:solidFill>
              </a:rPr>
              <a:t>brown</a:t>
            </a:r>
            <a:r>
              <a:rPr lang="en-US" sz="2000" dirty="0" smtClean="0"/>
              <a:t> </a:t>
            </a:r>
            <a:r>
              <a:rPr lang="en-US" sz="2000" dirty="0" smtClean="0">
                <a:solidFill>
                  <a:schemeClr val="bg1"/>
                </a:solidFill>
              </a:rPr>
              <a:t>(borrowed from Germanic)</a:t>
            </a:r>
          </a:p>
          <a:p>
            <a:pPr eaLnBrk="1" hangingPunct="1">
              <a:lnSpc>
                <a:spcPct val="95000"/>
              </a:lnSpc>
            </a:pPr>
            <a:r>
              <a:rPr lang="en-US" sz="2400" dirty="0" smtClean="0">
                <a:solidFill>
                  <a:schemeClr val="bg1"/>
                </a:solidFill>
              </a:rPr>
              <a:t>Navajo</a:t>
            </a:r>
            <a:r>
              <a:rPr lang="en-US" sz="2000" dirty="0" smtClean="0">
                <a:solidFill>
                  <a:schemeClr val="bg1"/>
                </a:solidFill>
              </a:rPr>
              <a:t>	</a:t>
            </a:r>
            <a:r>
              <a:rPr lang="en-US" sz="2000" b="1" dirty="0" smtClean="0">
                <a:solidFill>
                  <a:schemeClr val="bg1"/>
                </a:solidFill>
              </a:rPr>
              <a:t>-</a:t>
            </a:r>
            <a:r>
              <a:rPr lang="en-US" sz="2000" dirty="0" smtClean="0">
                <a:solidFill>
                  <a:schemeClr val="bg1"/>
                </a:solidFill>
              </a:rPr>
              <a:t> The same word - </a:t>
            </a:r>
            <a:r>
              <a:rPr lang="en-US" sz="2000" b="1" i="1" dirty="0" err="1" smtClean="0">
                <a:solidFill>
                  <a:schemeClr val="bg1"/>
                </a:solidFill>
              </a:rPr>
              <a:t>dootl'izh</a:t>
            </a:r>
            <a:r>
              <a:rPr lang="en-US" sz="2000" dirty="0" smtClean="0">
                <a:solidFill>
                  <a:schemeClr val="bg1"/>
                </a:solidFill>
              </a:rPr>
              <a:t> - can mean</a:t>
            </a:r>
            <a:r>
              <a:rPr lang="en-US" sz="2000" dirty="0" smtClean="0"/>
              <a:t> </a:t>
            </a:r>
            <a:r>
              <a:rPr lang="en-US" sz="2800" b="1" dirty="0" smtClean="0">
                <a:solidFill>
                  <a:srgbClr val="0000FF"/>
                </a:solidFill>
              </a:rPr>
              <a:t>blue</a:t>
            </a:r>
            <a:r>
              <a:rPr lang="en-US" sz="2000" dirty="0" smtClean="0"/>
              <a:t> </a:t>
            </a:r>
            <a:r>
              <a:rPr lang="en-US" sz="2000" dirty="0" smtClean="0">
                <a:solidFill>
                  <a:schemeClr val="bg1"/>
                </a:solidFill>
              </a:rPr>
              <a:t>or</a:t>
            </a:r>
            <a:r>
              <a:rPr lang="en-US" sz="2000" dirty="0" smtClean="0"/>
              <a:t> </a:t>
            </a:r>
            <a:r>
              <a:rPr lang="en-US" sz="2800" b="1" dirty="0" smtClean="0">
                <a:solidFill>
                  <a:srgbClr val="008000"/>
                </a:solidFill>
              </a:rPr>
              <a:t>green</a:t>
            </a:r>
            <a:r>
              <a:rPr lang="en-US" sz="2800" dirty="0" smtClean="0">
                <a:solidFill>
                  <a:srgbClr val="00FF00"/>
                </a:solidFill>
              </a:rPr>
              <a:t>			</a:t>
            </a:r>
            <a:r>
              <a:rPr lang="en-US" sz="2800" b="1" dirty="0" smtClean="0">
                <a:solidFill>
                  <a:schemeClr val="bg1"/>
                </a:solidFill>
              </a:rPr>
              <a:t> </a:t>
            </a:r>
          </a:p>
          <a:p>
            <a:pPr eaLnBrk="1" hangingPunct="1">
              <a:lnSpc>
                <a:spcPct val="95000"/>
              </a:lnSpc>
            </a:pPr>
            <a:r>
              <a:rPr lang="en-US" sz="2400" dirty="0" smtClean="0">
                <a:solidFill>
                  <a:schemeClr val="bg1"/>
                </a:solidFill>
              </a:rPr>
              <a:t>Japanese</a:t>
            </a:r>
            <a:r>
              <a:rPr lang="en-US" sz="2000" dirty="0" smtClean="0">
                <a:solidFill>
                  <a:schemeClr val="bg1"/>
                </a:solidFill>
              </a:rPr>
              <a:t>	-</a:t>
            </a:r>
            <a:r>
              <a:rPr lang="en-US" sz="2400" dirty="0" smtClean="0">
                <a:solidFill>
                  <a:schemeClr val="bg1"/>
                </a:solidFill>
              </a:rPr>
              <a:t> </a:t>
            </a:r>
            <a:r>
              <a:rPr lang="en-US" sz="2000" dirty="0" smtClean="0">
                <a:solidFill>
                  <a:schemeClr val="bg1"/>
                </a:solidFill>
              </a:rPr>
              <a:t>The word </a:t>
            </a:r>
            <a:r>
              <a:rPr lang="en-US" sz="2000" b="1" i="1" dirty="0" err="1" smtClean="0">
                <a:solidFill>
                  <a:schemeClr val="bg1"/>
                </a:solidFill>
              </a:rPr>
              <a:t>awo</a:t>
            </a:r>
            <a:r>
              <a:rPr lang="en-US" sz="2000" dirty="0" smtClean="0">
                <a:solidFill>
                  <a:schemeClr val="bg1"/>
                </a:solidFill>
              </a:rPr>
              <a:t> can mean</a:t>
            </a:r>
            <a:r>
              <a:rPr lang="en-US" sz="2000" dirty="0" smtClean="0"/>
              <a:t> </a:t>
            </a:r>
            <a:r>
              <a:rPr lang="en-US" sz="2800" b="1" dirty="0" smtClean="0">
                <a:solidFill>
                  <a:srgbClr val="008000"/>
                </a:solidFill>
              </a:rPr>
              <a:t>green</a:t>
            </a:r>
            <a:r>
              <a:rPr lang="en-US" sz="2800" dirty="0" smtClean="0">
                <a:solidFill>
                  <a:srgbClr val="00FF00"/>
                </a:solidFill>
              </a:rPr>
              <a:t>,</a:t>
            </a:r>
            <a:r>
              <a:rPr lang="en-US" sz="2800" dirty="0" smtClean="0"/>
              <a:t> </a:t>
            </a:r>
            <a:r>
              <a:rPr lang="en-US" sz="2800" b="1" dirty="0" smtClean="0">
                <a:solidFill>
                  <a:srgbClr val="0000FF"/>
                </a:solidFill>
              </a:rPr>
              <a:t>blue</a:t>
            </a:r>
            <a:r>
              <a:rPr lang="en-US" sz="2800" dirty="0" smtClean="0"/>
              <a:t> </a:t>
            </a:r>
            <a:r>
              <a:rPr lang="en-US" sz="2000" dirty="0" smtClean="0">
                <a:solidFill>
                  <a:schemeClr val="bg1"/>
                </a:solidFill>
              </a:rPr>
              <a:t>or</a:t>
            </a:r>
            <a:r>
              <a:rPr lang="en-US" sz="2800" dirty="0" smtClean="0">
                <a:solidFill>
                  <a:schemeClr val="bg1"/>
                </a:solidFill>
              </a:rPr>
              <a:t> </a:t>
            </a:r>
            <a:r>
              <a:rPr lang="en-US" sz="2800" b="1" dirty="0" smtClean="0">
                <a:solidFill>
                  <a:srgbClr val="808080"/>
                </a:solidFill>
              </a:rPr>
              <a:t>pale</a:t>
            </a:r>
            <a:r>
              <a:rPr lang="en-US" sz="2000" dirty="0" smtClean="0">
                <a:solidFill>
                  <a:schemeClr val="bg1"/>
                </a:solidFill>
              </a:rPr>
              <a:t> depending on context</a:t>
            </a:r>
          </a:p>
          <a:p>
            <a:pPr eaLnBrk="1" hangingPunct="1">
              <a:lnSpc>
                <a:spcPct val="95000"/>
              </a:lnSpc>
            </a:pPr>
            <a:r>
              <a:rPr lang="en-US" sz="2400" dirty="0" smtClean="0">
                <a:solidFill>
                  <a:schemeClr val="bg1"/>
                </a:solidFill>
              </a:rPr>
              <a:t>Welsh</a:t>
            </a:r>
            <a:r>
              <a:rPr lang="en-US" sz="2000" dirty="0" smtClean="0">
                <a:solidFill>
                  <a:schemeClr val="bg1"/>
                </a:solidFill>
              </a:rPr>
              <a:t>	- The word </a:t>
            </a:r>
            <a:r>
              <a:rPr lang="en-US" sz="2000" b="1" i="1" dirty="0" err="1" smtClean="0">
                <a:solidFill>
                  <a:schemeClr val="bg1"/>
                </a:solidFill>
              </a:rPr>
              <a:t>gwyrdd</a:t>
            </a:r>
            <a:r>
              <a:rPr lang="en-US" sz="2000" dirty="0" smtClean="0">
                <a:solidFill>
                  <a:schemeClr val="bg1"/>
                </a:solidFill>
              </a:rPr>
              <a:t> means some (but not all) shades of</a:t>
            </a:r>
            <a:r>
              <a:rPr lang="en-US" sz="2000" dirty="0" smtClean="0"/>
              <a:t> </a:t>
            </a:r>
            <a:r>
              <a:rPr lang="en-US" sz="2800" b="1" dirty="0" smtClean="0">
                <a:solidFill>
                  <a:srgbClr val="008000"/>
                </a:solidFill>
              </a:rPr>
              <a:t>green</a:t>
            </a:r>
            <a:r>
              <a:rPr lang="en-US" sz="2000" dirty="0" smtClean="0">
                <a:solidFill>
                  <a:srgbClr val="00FF00"/>
                </a:solidFill>
              </a:rPr>
              <a:t> 		 		</a:t>
            </a:r>
            <a:r>
              <a:rPr lang="en-US" sz="2000" dirty="0" smtClean="0">
                <a:solidFill>
                  <a:schemeClr val="bg1"/>
                </a:solidFill>
              </a:rPr>
              <a:t>- The word </a:t>
            </a:r>
            <a:r>
              <a:rPr lang="en-US" sz="2000" b="1" i="1" dirty="0" err="1" smtClean="0">
                <a:solidFill>
                  <a:schemeClr val="bg1"/>
                </a:solidFill>
              </a:rPr>
              <a:t>glas</a:t>
            </a:r>
            <a:r>
              <a:rPr lang="en-US" sz="2000" dirty="0" smtClean="0">
                <a:solidFill>
                  <a:schemeClr val="bg1"/>
                </a:solidFill>
              </a:rPr>
              <a:t> means some (but not all) shades of</a:t>
            </a:r>
            <a:r>
              <a:rPr lang="en-US" sz="2000" dirty="0" smtClean="0"/>
              <a:t> </a:t>
            </a:r>
            <a:r>
              <a:rPr lang="en-US" sz="2800" b="1" dirty="0" smtClean="0">
                <a:solidFill>
                  <a:srgbClr val="008000"/>
                </a:solidFill>
              </a:rPr>
              <a:t>green</a:t>
            </a:r>
            <a:r>
              <a:rPr lang="en-US" sz="2800" dirty="0" smtClean="0">
                <a:solidFill>
                  <a:srgbClr val="00FF00"/>
                </a:solidFill>
              </a:rPr>
              <a:t>,</a:t>
            </a:r>
            <a:r>
              <a:rPr lang="en-US" sz="2800" dirty="0" smtClean="0"/>
              <a:t> </a:t>
            </a:r>
            <a:r>
              <a:rPr lang="en-US" sz="2800" b="1" dirty="0" smtClean="0">
                <a:solidFill>
                  <a:srgbClr val="0000FF"/>
                </a:solidFill>
              </a:rPr>
              <a:t>blue</a:t>
            </a:r>
            <a:r>
              <a:rPr lang="en-US" sz="2800" dirty="0" smtClean="0"/>
              <a:t> </a:t>
            </a:r>
            <a:r>
              <a:rPr lang="en-US" sz="2000" dirty="0" smtClean="0">
                <a:solidFill>
                  <a:schemeClr val="bg1"/>
                </a:solidFill>
              </a:rPr>
              <a:t>and</a:t>
            </a:r>
            <a:r>
              <a:rPr lang="en-US" sz="2000" dirty="0" smtClean="0"/>
              <a:t> </a:t>
            </a:r>
            <a:r>
              <a:rPr lang="en-US" sz="2800" b="1" dirty="0" smtClean="0">
                <a:solidFill>
                  <a:srgbClr val="C0C0C0"/>
                </a:solidFill>
              </a:rPr>
              <a:t>gray</a:t>
            </a:r>
            <a:r>
              <a:rPr lang="en-US" sz="2800" dirty="0" smtClean="0">
                <a:solidFill>
                  <a:schemeClr val="tx2"/>
                </a:solidFill>
              </a:rPr>
              <a:t>	</a:t>
            </a:r>
            <a:r>
              <a:rPr lang="en-US" sz="2800" dirty="0" smtClean="0">
                <a:solidFill>
                  <a:schemeClr val="bg1"/>
                </a:solidFill>
              </a:rPr>
              <a:t>	</a:t>
            </a:r>
            <a:r>
              <a:rPr lang="en-US" sz="2000" dirty="0" smtClean="0"/>
              <a:t>-</a:t>
            </a:r>
            <a:r>
              <a:rPr lang="en-US" sz="2800" dirty="0" smtClean="0">
                <a:solidFill>
                  <a:schemeClr val="bg1"/>
                </a:solidFill>
              </a:rPr>
              <a:t> 	</a:t>
            </a:r>
            <a:r>
              <a:rPr lang="en-US" sz="2800" b="1" dirty="0" smtClean="0">
                <a:solidFill>
                  <a:schemeClr val="bg1"/>
                </a:solidFill>
              </a:rPr>
              <a:t>- </a:t>
            </a:r>
            <a:r>
              <a:rPr lang="en-US" sz="2000" dirty="0" smtClean="0">
                <a:solidFill>
                  <a:schemeClr val="bg1"/>
                </a:solidFill>
              </a:rPr>
              <a:t>The word </a:t>
            </a:r>
            <a:r>
              <a:rPr lang="en-US" sz="2000" b="1" i="1" dirty="0" err="1" smtClean="0">
                <a:solidFill>
                  <a:schemeClr val="bg1"/>
                </a:solidFill>
              </a:rPr>
              <a:t>llwyd</a:t>
            </a:r>
            <a:r>
              <a:rPr lang="en-US" sz="2000" dirty="0" smtClean="0">
                <a:solidFill>
                  <a:schemeClr val="bg1"/>
                </a:solidFill>
              </a:rPr>
              <a:t> means some (but not all) shades of</a:t>
            </a:r>
            <a:r>
              <a:rPr lang="en-US" sz="2000" dirty="0" smtClean="0"/>
              <a:t> </a:t>
            </a:r>
            <a:r>
              <a:rPr lang="en-US" sz="2800" b="1" dirty="0" smtClean="0">
                <a:solidFill>
                  <a:srgbClr val="808080"/>
                </a:solidFill>
              </a:rPr>
              <a:t>gray</a:t>
            </a:r>
            <a:r>
              <a:rPr lang="en-US" sz="2800" dirty="0" smtClean="0">
                <a:solidFill>
                  <a:schemeClr val="tx2"/>
                </a:solidFill>
              </a:rPr>
              <a:t> </a:t>
            </a:r>
            <a:r>
              <a:rPr lang="en-US" sz="2400" dirty="0" smtClean="0">
                <a:solidFill>
                  <a:schemeClr val="bg1"/>
                </a:solidFill>
              </a:rPr>
              <a:t>and</a:t>
            </a:r>
            <a:r>
              <a:rPr lang="en-US" sz="2800" dirty="0" smtClean="0"/>
              <a:t> </a:t>
            </a:r>
            <a:r>
              <a:rPr lang="en-US" sz="2800" b="1" dirty="0" smtClean="0">
                <a:solidFill>
                  <a:srgbClr val="663300"/>
                </a:solidFill>
              </a:rPr>
              <a:t>brown</a:t>
            </a:r>
            <a:endParaRPr lang="en-US" sz="2800" b="1" dirty="0" smtClean="0"/>
          </a:p>
          <a:p>
            <a:pPr eaLnBrk="1" hangingPunct="1">
              <a:lnSpc>
                <a:spcPct val="95000"/>
              </a:lnSpc>
            </a:pPr>
            <a:r>
              <a:rPr lang="en-US" sz="2400" dirty="0" smtClean="0">
                <a:solidFill>
                  <a:schemeClr val="bg1"/>
                </a:solidFill>
              </a:rPr>
              <a:t>Papuan</a:t>
            </a:r>
            <a:r>
              <a:rPr lang="en-US" sz="2000" dirty="0" smtClean="0">
                <a:solidFill>
                  <a:schemeClr val="bg1"/>
                </a:solidFill>
              </a:rPr>
              <a:t> 	- Some languages in the highlands of New Guinea have only two color words,</a:t>
            </a:r>
            <a:r>
              <a:rPr lang="en-US" sz="2000" dirty="0" smtClean="0"/>
              <a:t> 			</a:t>
            </a:r>
            <a:r>
              <a:rPr lang="en-US" sz="2800" b="1" dirty="0" smtClean="0">
                <a:solidFill>
                  <a:schemeClr val="bg2"/>
                </a:solidFill>
              </a:rPr>
              <a:t>black</a:t>
            </a:r>
            <a:r>
              <a:rPr lang="en-US" sz="2000" dirty="0" smtClean="0"/>
              <a:t> </a:t>
            </a:r>
            <a:r>
              <a:rPr lang="en-US" sz="2000" dirty="0" smtClean="0">
                <a:solidFill>
                  <a:schemeClr val="bg1"/>
                </a:solidFill>
              </a:rPr>
              <a:t>and </a:t>
            </a:r>
            <a:r>
              <a:rPr lang="en-US" sz="2800" b="1" dirty="0" smtClean="0">
                <a:solidFill>
                  <a:schemeClr val="bg1"/>
                </a:solidFill>
              </a:rPr>
              <a:t>white</a:t>
            </a:r>
            <a:r>
              <a:rPr lang="en-US" sz="2000" dirty="0" smtClean="0">
                <a:solidFill>
                  <a:schemeClr val="bg1"/>
                </a:solidFill>
              </a:rPr>
              <a:t> (or perhaps</a:t>
            </a:r>
            <a:r>
              <a:rPr lang="en-US" sz="2000" dirty="0" smtClean="0"/>
              <a:t> </a:t>
            </a:r>
            <a:r>
              <a:rPr lang="en-US" sz="2800" b="1" dirty="0" smtClean="0">
                <a:solidFill>
                  <a:schemeClr val="bg2"/>
                </a:solidFill>
              </a:rPr>
              <a:t>dark</a:t>
            </a:r>
            <a:r>
              <a:rPr lang="en-US" sz="2000" dirty="0" smtClean="0"/>
              <a:t> </a:t>
            </a:r>
            <a:r>
              <a:rPr lang="en-US" sz="2000" dirty="0" smtClean="0">
                <a:solidFill>
                  <a:schemeClr val="bg1"/>
                </a:solidFill>
              </a:rPr>
              <a:t>and </a:t>
            </a:r>
            <a:r>
              <a:rPr lang="en-US" sz="2800" b="1" dirty="0" smtClean="0">
                <a:solidFill>
                  <a:schemeClr val="bg1"/>
                </a:solidFill>
              </a:rPr>
              <a:t>light</a:t>
            </a:r>
            <a:r>
              <a:rPr lang="en-US" sz="2800" dirty="0" smtClean="0">
                <a:solidFill>
                  <a:schemeClr val="bg1"/>
                </a:solidFill>
              </a:rPr>
              <a:t>)</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Number Placeholder 7"/>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04FD3A4F-AF6E-46AC-B804-36E39E64E3D6}" type="slidenum">
              <a:rPr lang="en-US" sz="1400" smtClean="0"/>
              <a:pPr eaLnBrk="1" hangingPunct="1"/>
              <a:t>62</a:t>
            </a:fld>
            <a:endParaRPr lang="en-US" sz="1400" smtClean="0"/>
          </a:p>
        </p:txBody>
      </p:sp>
      <p:sp>
        <p:nvSpPr>
          <p:cNvPr id="78851" name="AutoShape 2"/>
          <p:cNvSpPr>
            <a:spLocks noGrp="1" noChangeArrowheads="1"/>
          </p:cNvSpPr>
          <p:nvPr>
            <p:ph type="title"/>
          </p:nvPr>
        </p:nvSpPr>
        <p:spPr>
          <a:xfrm>
            <a:off x="857250" y="12700"/>
            <a:ext cx="8915400" cy="842963"/>
          </a:xfrm>
        </p:spPr>
        <p:txBody>
          <a:bodyPr/>
          <a:lstStyle/>
          <a:p>
            <a:pPr eaLnBrk="1" hangingPunct="1"/>
            <a:r>
              <a:rPr lang="en-US" sz="4000" dirty="0" smtClean="0"/>
              <a:t>Color &amp; language: a universal </a:t>
            </a:r>
            <a:r>
              <a:rPr lang="en-US" sz="4000" dirty="0"/>
              <a:t>s</a:t>
            </a:r>
            <a:r>
              <a:rPr lang="en-US" sz="4000" dirty="0" smtClean="0"/>
              <a:t>cheme?</a:t>
            </a:r>
          </a:p>
        </p:txBody>
      </p:sp>
      <p:sp>
        <p:nvSpPr>
          <p:cNvPr id="78852" name="Rectangle 3"/>
          <p:cNvSpPr>
            <a:spLocks noGrp="1" noChangeArrowheads="1"/>
          </p:cNvSpPr>
          <p:nvPr>
            <p:ph type="body" sz="half" idx="1"/>
          </p:nvPr>
        </p:nvSpPr>
        <p:spPr>
          <a:xfrm>
            <a:off x="0" y="693738"/>
            <a:ext cx="10287000" cy="2462212"/>
          </a:xfr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400" b="1" kern="1200" dirty="0">
                <a:latin typeface="Times New Roman" pitchFamily="18" charset="0"/>
              </a:rPr>
              <a:t>About 10% of males and perhaps 1% of females suffer some form of color blindness.  Everyone else </a:t>
            </a:r>
            <a:r>
              <a:rPr lang="en-US" sz="2400" b="1" kern="1200" dirty="0" smtClean="0">
                <a:latin typeface="Times New Roman" pitchFamily="18" charset="0"/>
              </a:rPr>
              <a:t>sees colors</a:t>
            </a:r>
            <a:r>
              <a:rPr lang="en-US" sz="2400" b="1" kern="1200" dirty="0">
                <a:latin typeface="Times New Roman" pitchFamily="18" charset="0"/>
              </a:rPr>
              <a:t>.  </a:t>
            </a:r>
            <a:r>
              <a:rPr lang="en-US" sz="2400" b="1" kern="1200" dirty="0">
                <a:solidFill>
                  <a:srgbClr val="FFFF00"/>
                </a:solidFill>
                <a:latin typeface="Times New Roman" pitchFamily="18" charset="0"/>
              </a:rPr>
              <a:t>But are they the </a:t>
            </a:r>
            <a:r>
              <a:rPr lang="en-US" sz="2400" b="1" u="sng" kern="1200" dirty="0">
                <a:solidFill>
                  <a:srgbClr val="FFFF00"/>
                </a:solidFill>
                <a:latin typeface="Times New Roman" pitchFamily="18" charset="0"/>
              </a:rPr>
              <a:t>same</a:t>
            </a:r>
            <a:r>
              <a:rPr lang="en-US" sz="2400" b="1" kern="1200" dirty="0">
                <a:solidFill>
                  <a:srgbClr val="FFFF00"/>
                </a:solidFill>
                <a:latin typeface="Times New Roman" pitchFamily="18" charset="0"/>
              </a:rPr>
              <a:t> colors</a:t>
            </a:r>
            <a:r>
              <a:rPr lang="en-US" sz="2400" b="1" kern="1200" dirty="0">
                <a:latin typeface="Times New Roman" pitchFamily="18" charset="0"/>
              </a:rPr>
              <a:t>?</a:t>
            </a:r>
          </a:p>
          <a:p>
            <a:pPr eaLnBrk="1" hangingPunct="1"/>
            <a:r>
              <a:rPr lang="en-US" sz="2400" b="1" kern="1200" dirty="0">
                <a:latin typeface="Times New Roman" pitchFamily="18" charset="0"/>
              </a:rPr>
              <a:t>In 1969 Brent Berlin and Paul Kay published </a:t>
            </a:r>
            <a:r>
              <a:rPr lang="en-US" sz="2400" b="1" i="1" u="sng" kern="1200" dirty="0">
                <a:latin typeface="Times New Roman" pitchFamily="18" charset="0"/>
              </a:rPr>
              <a:t>Basic Color Terms: Their Universality and Evolution</a:t>
            </a:r>
            <a:r>
              <a:rPr lang="en-US" sz="2400" b="1" kern="1200" dirty="0">
                <a:latin typeface="Times New Roman" pitchFamily="18" charset="0"/>
              </a:rPr>
              <a:t>.  They argued that there is a “universal inventory” of color terminology, and that </a:t>
            </a:r>
            <a:r>
              <a:rPr lang="en-US" sz="2400" b="1" kern="1200" dirty="0" smtClean="0">
                <a:latin typeface="Times New Roman" pitchFamily="18" charset="0"/>
              </a:rPr>
              <a:t>it is </a:t>
            </a:r>
            <a:r>
              <a:rPr lang="en-US" sz="2400" b="1" kern="1200" dirty="0">
                <a:latin typeface="Times New Roman" pitchFamily="18" charset="0"/>
              </a:rPr>
              <a:t>possible to express the linguistic relationships among languages using a </a:t>
            </a:r>
            <a:r>
              <a:rPr lang="en-US" sz="2400" b="1" kern="1200" dirty="0" smtClean="0">
                <a:latin typeface="Times New Roman" pitchFamily="18" charset="0"/>
              </a:rPr>
              <a:t>simple </a:t>
            </a:r>
            <a:r>
              <a:rPr lang="en-US" sz="2400" b="1" kern="1200" dirty="0">
                <a:latin typeface="Times New Roman" pitchFamily="18" charset="0"/>
              </a:rPr>
              <a:t>scheme:</a:t>
            </a:r>
          </a:p>
          <a:p>
            <a:pPr lvl="1">
              <a:spcBef>
                <a:spcPct val="0"/>
              </a:spcBef>
            </a:pPr>
            <a:r>
              <a:rPr lang="en-US" sz="3600" kern="1200" dirty="0">
                <a:latin typeface="Times New Roman" pitchFamily="18" charset="0"/>
                <a:ea typeface="+mn-ea"/>
                <a:cs typeface="+mn-cs"/>
              </a:rPr>
              <a:t>	</a:t>
            </a:r>
          </a:p>
        </p:txBody>
      </p:sp>
      <p:graphicFrame>
        <p:nvGraphicFramePr>
          <p:cNvPr id="78853" name="Object 8"/>
          <p:cNvGraphicFramePr>
            <a:graphicFrameLocks noGrp="1" noChangeAspect="1"/>
          </p:cNvGraphicFramePr>
          <p:nvPr>
            <p:ph sz="quarter" idx="3"/>
            <p:extLst>
              <p:ext uri="{D42A27DB-BD31-4B8C-83A1-F6EECF244321}">
                <p14:modId xmlns:p14="http://schemas.microsoft.com/office/powerpoint/2010/main" val="3896607211"/>
              </p:ext>
            </p:extLst>
          </p:nvPr>
        </p:nvGraphicFramePr>
        <p:xfrm>
          <a:off x="1102621" y="3144838"/>
          <a:ext cx="8081758" cy="1961295"/>
        </p:xfrm>
        <a:graphic>
          <a:graphicData uri="http://schemas.openxmlformats.org/presentationml/2006/ole">
            <mc:AlternateContent xmlns:mc="http://schemas.openxmlformats.org/markup-compatibility/2006">
              <mc:Choice xmlns:v="urn:schemas-microsoft-com:vml" Requires="v">
                <p:oleObj spid="_x0000_s78885" name="Equation" r:id="rId3" imgW="3657600" imgH="914400" progId="Equation.3">
                  <p:embed/>
                </p:oleObj>
              </mc:Choice>
              <mc:Fallback>
                <p:oleObj name="Equation" r:id="rId3" imgW="3657600" imgH="914400" progId="Equation.3">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2621" y="3144838"/>
                        <a:ext cx="8081758" cy="1961295"/>
                      </a:xfrm>
                      <a:prstGeom prst="rect">
                        <a:avLst/>
                      </a:prstGeom>
                      <a:solidFill>
                        <a:schemeClr val="tx1"/>
                      </a:solidFill>
                      <a:ln w="38100">
                        <a:solidFill>
                          <a:srgbClr val="FFC000"/>
                        </a:solidFill>
                        <a:miter lim="800000"/>
                        <a:headEnd/>
                        <a:tailEnd/>
                      </a:ln>
                    </p:spPr>
                  </p:pic>
                </p:oleObj>
              </mc:Fallback>
            </mc:AlternateContent>
          </a:graphicData>
        </a:graphic>
      </p:graphicFrame>
      <p:sp>
        <p:nvSpPr>
          <p:cNvPr id="78854" name="Rectangle 3"/>
          <p:cNvSpPr txBox="1">
            <a:spLocks noChangeArrowheads="1"/>
          </p:cNvSpPr>
          <p:nvPr/>
        </p:nvSpPr>
        <p:spPr bwMode="auto">
          <a:xfrm>
            <a:off x="0" y="5184775"/>
            <a:ext cx="10287000" cy="1600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spcBef>
                <a:spcPct val="20000"/>
              </a:spcBef>
              <a:buFontTx/>
              <a:buChar char="•"/>
            </a:pPr>
            <a:r>
              <a:rPr lang="en-US" sz="2400" b="1" dirty="0"/>
              <a:t>According to this scheme, all languages have at least two, and no more than 12, “basic” color terms – terms that aren’t modified, </a:t>
            </a:r>
            <a:r>
              <a:rPr lang="en-US" sz="2400" b="1" dirty="0" smtClean="0"/>
              <a:t>are common</a:t>
            </a:r>
            <a:r>
              <a:rPr lang="en-US" sz="2400" b="1" dirty="0"/>
              <a:t>, and </a:t>
            </a:r>
            <a:r>
              <a:rPr lang="en-US" sz="2400" b="1" dirty="0" smtClean="0"/>
              <a:t>are generally </a:t>
            </a:r>
            <a:r>
              <a:rPr lang="en-US" sz="2400" b="1" dirty="0"/>
              <a:t>agreed on by speakers of the language.</a:t>
            </a:r>
          </a:p>
          <a:p>
            <a:pPr eaLnBrk="1" hangingPunct="1">
              <a:spcBef>
                <a:spcPct val="20000"/>
              </a:spcBef>
              <a:buFontTx/>
              <a:buChar char="•"/>
            </a:pPr>
            <a:r>
              <a:rPr lang="en-US" sz="2400" b="1" dirty="0"/>
              <a:t>English has 11 terms; some languages (Russian, Italian) have 12. </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5"/>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1D1CAB94-0585-41B1-B42B-764F0AA40E58}" type="slidenum">
              <a:rPr lang="en-US" sz="1400" smtClean="0"/>
              <a:pPr eaLnBrk="1" hangingPunct="1"/>
              <a:t>63</a:t>
            </a:fld>
            <a:endParaRPr lang="en-US" sz="1400" smtClean="0"/>
          </a:p>
        </p:txBody>
      </p:sp>
      <p:sp>
        <p:nvSpPr>
          <p:cNvPr id="79875" name="Rectangle 2"/>
          <p:cNvSpPr>
            <a:spLocks noGrp="1" noChangeArrowheads="1"/>
          </p:cNvSpPr>
          <p:nvPr>
            <p:ph type="title"/>
          </p:nvPr>
        </p:nvSpPr>
        <p:spPr>
          <a:xfrm>
            <a:off x="0" y="0"/>
            <a:ext cx="10287000" cy="990600"/>
          </a:xfrm>
        </p:spPr>
        <p:txBody>
          <a:bodyPr/>
          <a:lstStyle/>
          <a:p>
            <a:pPr eaLnBrk="1" hangingPunct="1">
              <a:lnSpc>
                <a:spcPct val="95000"/>
              </a:lnSpc>
            </a:pPr>
            <a:r>
              <a:rPr lang="en-US" smtClean="0"/>
              <a:t>Language and culture: toponyms</a:t>
            </a:r>
          </a:p>
        </p:txBody>
      </p:sp>
      <p:sp>
        <p:nvSpPr>
          <p:cNvPr id="79876" name="Rectangle 3"/>
          <p:cNvSpPr>
            <a:spLocks noGrp="1" noChangeArrowheads="1"/>
          </p:cNvSpPr>
          <p:nvPr>
            <p:ph type="body" idx="1"/>
          </p:nvPr>
        </p:nvSpPr>
        <p:spPr>
          <a:xfrm>
            <a:off x="228600" y="990600"/>
            <a:ext cx="9753600" cy="5562600"/>
          </a:xfrm>
        </p:spPr>
        <p:txBody>
          <a:bodyPr/>
          <a:lstStyle/>
          <a:p>
            <a:pPr eaLnBrk="1" hangingPunct="1">
              <a:lnSpc>
                <a:spcPct val="75000"/>
              </a:lnSpc>
              <a:buClr>
                <a:schemeClr val="tx1"/>
              </a:buClr>
            </a:pPr>
            <a:r>
              <a:rPr lang="en-US" b="1" dirty="0" err="1" smtClean="0">
                <a:solidFill>
                  <a:schemeClr val="folHlink"/>
                </a:solidFill>
              </a:rPr>
              <a:t>Toponyms</a:t>
            </a:r>
            <a:r>
              <a:rPr lang="en-US" dirty="0" smtClean="0"/>
              <a:t> (or </a:t>
            </a:r>
            <a:r>
              <a:rPr lang="en-US" dirty="0" smtClean="0">
                <a:solidFill>
                  <a:schemeClr val="folHlink"/>
                </a:solidFill>
              </a:rPr>
              <a:t>places names</a:t>
            </a:r>
            <a:r>
              <a:rPr lang="en-US" dirty="0" smtClean="0"/>
              <a:t>) tell us about history and the movements peoples and cultures.</a:t>
            </a:r>
          </a:p>
          <a:p>
            <a:pPr eaLnBrk="1" hangingPunct="1">
              <a:lnSpc>
                <a:spcPct val="75000"/>
              </a:lnSpc>
              <a:buClr>
                <a:schemeClr val="tx1"/>
              </a:buClr>
            </a:pPr>
            <a:r>
              <a:rPr lang="en-US" dirty="0" smtClean="0"/>
              <a:t>All inhabited places have names.</a:t>
            </a:r>
          </a:p>
          <a:p>
            <a:pPr eaLnBrk="1" hangingPunct="1">
              <a:lnSpc>
                <a:spcPct val="75000"/>
              </a:lnSpc>
              <a:buClr>
                <a:schemeClr val="tx1"/>
              </a:buClr>
            </a:pPr>
            <a:r>
              <a:rPr lang="en-US" dirty="0" err="1" smtClean="0"/>
              <a:t>Toponyms</a:t>
            </a:r>
            <a:r>
              <a:rPr lang="en-US" dirty="0" smtClean="0"/>
              <a:t> often have a structure: </a:t>
            </a:r>
            <a:r>
              <a:rPr lang="en-US" dirty="0" smtClean="0">
                <a:solidFill>
                  <a:srgbClr val="FF0000"/>
                </a:solidFill>
              </a:rPr>
              <a:t>generic</a:t>
            </a:r>
            <a:r>
              <a:rPr lang="en-US" dirty="0" smtClean="0">
                <a:solidFill>
                  <a:srgbClr val="FFFF00"/>
                </a:solidFill>
              </a:rPr>
              <a:t> + </a:t>
            </a:r>
            <a:r>
              <a:rPr lang="en-US" dirty="0" smtClean="0">
                <a:solidFill>
                  <a:srgbClr val="FFC000"/>
                </a:solidFill>
              </a:rPr>
              <a:t>specific </a:t>
            </a:r>
            <a:r>
              <a:rPr lang="en-US" dirty="0" smtClean="0"/>
              <a:t>(</a:t>
            </a:r>
            <a:r>
              <a:rPr lang="en-US" dirty="0" smtClean="0">
                <a:solidFill>
                  <a:srgbClr val="FF0000"/>
                </a:solidFill>
              </a:rPr>
              <a:t>Cape </a:t>
            </a:r>
            <a:r>
              <a:rPr lang="en-US" dirty="0" smtClean="0">
                <a:solidFill>
                  <a:srgbClr val="FFC000"/>
                </a:solidFill>
              </a:rPr>
              <a:t>Town</a:t>
            </a:r>
            <a:r>
              <a:rPr lang="en-US" dirty="0" smtClean="0"/>
              <a:t>, </a:t>
            </a:r>
            <a:r>
              <a:rPr lang="en-US" dirty="0" smtClean="0">
                <a:solidFill>
                  <a:srgbClr val="FFC000"/>
                </a:solidFill>
              </a:rPr>
              <a:t>Oklahoma </a:t>
            </a:r>
            <a:r>
              <a:rPr lang="en-US" dirty="0" smtClean="0">
                <a:solidFill>
                  <a:srgbClr val="FF0000"/>
                </a:solidFill>
              </a:rPr>
              <a:t>City</a:t>
            </a:r>
            <a:r>
              <a:rPr lang="en-US" dirty="0" smtClean="0"/>
              <a:t>, etc.).</a:t>
            </a:r>
          </a:p>
          <a:p>
            <a:pPr eaLnBrk="1" hangingPunct="1">
              <a:lnSpc>
                <a:spcPct val="75000"/>
              </a:lnSpc>
              <a:buClr>
                <a:schemeClr val="tx1"/>
              </a:buClr>
            </a:pPr>
            <a:r>
              <a:rPr lang="en-US" dirty="0" smtClean="0"/>
              <a:t>Types of </a:t>
            </a:r>
            <a:r>
              <a:rPr lang="en-US" dirty="0" err="1" smtClean="0"/>
              <a:t>toponyms</a:t>
            </a:r>
            <a:r>
              <a:rPr lang="en-US" sz="2800" dirty="0" smtClean="0"/>
              <a:t>:</a:t>
            </a:r>
          </a:p>
          <a:p>
            <a:pPr lvl="1" eaLnBrk="1" hangingPunct="1">
              <a:lnSpc>
                <a:spcPct val="75000"/>
              </a:lnSpc>
            </a:pPr>
            <a:r>
              <a:rPr lang="en-US" dirty="0" smtClean="0">
                <a:solidFill>
                  <a:srgbClr val="FFFF00"/>
                </a:solidFill>
              </a:rPr>
              <a:t>Commemorative </a:t>
            </a:r>
            <a:r>
              <a:rPr lang="en-US" dirty="0" smtClean="0"/>
              <a:t>(explorers; famous people; other places).</a:t>
            </a:r>
            <a:endParaRPr lang="en-US" dirty="0" smtClean="0">
              <a:solidFill>
                <a:srgbClr val="FFFF00"/>
              </a:solidFill>
            </a:endParaRPr>
          </a:p>
          <a:p>
            <a:pPr lvl="1" eaLnBrk="1" hangingPunct="1">
              <a:lnSpc>
                <a:spcPct val="75000"/>
              </a:lnSpc>
            </a:pPr>
            <a:r>
              <a:rPr lang="en-US" dirty="0" smtClean="0">
                <a:solidFill>
                  <a:srgbClr val="FFFF00"/>
                </a:solidFill>
              </a:rPr>
              <a:t>Natural features</a:t>
            </a:r>
            <a:r>
              <a:rPr lang="en-US" dirty="0" smtClean="0"/>
              <a:t> (Colorado, Florida, Long Beach).</a:t>
            </a:r>
          </a:p>
          <a:p>
            <a:pPr lvl="1" eaLnBrk="1" hangingPunct="1">
              <a:lnSpc>
                <a:spcPct val="75000"/>
              </a:lnSpc>
            </a:pPr>
            <a:r>
              <a:rPr lang="en-US" dirty="0" smtClean="0">
                <a:solidFill>
                  <a:srgbClr val="FFFF00"/>
                </a:solidFill>
              </a:rPr>
              <a:t>Special Sites </a:t>
            </a:r>
            <a:r>
              <a:rPr lang="en-US" dirty="0" smtClean="0"/>
              <a:t>(military; religious; historical).</a:t>
            </a:r>
            <a:endParaRPr lang="en-US" dirty="0" smtClean="0">
              <a:solidFill>
                <a:srgbClr val="FFFF00"/>
              </a:solidFill>
            </a:endParaRPr>
          </a:p>
          <a:p>
            <a:pPr lvl="1" eaLnBrk="1" hangingPunct="1">
              <a:lnSpc>
                <a:spcPct val="75000"/>
              </a:lnSpc>
            </a:pPr>
            <a:r>
              <a:rPr lang="en-US" dirty="0" smtClean="0">
                <a:solidFill>
                  <a:srgbClr val="FFFF00"/>
                </a:solidFill>
              </a:rPr>
              <a:t>Other:</a:t>
            </a:r>
          </a:p>
          <a:p>
            <a:pPr lvl="2" eaLnBrk="1" hangingPunct="1">
              <a:lnSpc>
                <a:spcPct val="75000"/>
              </a:lnSpc>
            </a:pPr>
            <a:r>
              <a:rPr lang="en-US" dirty="0" smtClean="0"/>
              <a:t>Animals &amp; Plants (Chicken AK, Redwood City CA).</a:t>
            </a:r>
          </a:p>
          <a:p>
            <a:pPr lvl="2" eaLnBrk="1" hangingPunct="1">
              <a:lnSpc>
                <a:spcPct val="75000"/>
              </a:lnSpc>
            </a:pPr>
            <a:r>
              <a:rPr lang="en-US" dirty="0" smtClean="0"/>
              <a:t>Inherited (Minnetonka MN, Mojave CA).</a:t>
            </a:r>
          </a:p>
          <a:p>
            <a:pPr lvl="2" eaLnBrk="1" hangingPunct="1">
              <a:lnSpc>
                <a:spcPct val="75000"/>
              </a:lnSpc>
            </a:pPr>
            <a:r>
              <a:rPr lang="en-US" dirty="0" smtClean="0"/>
              <a:t>Humor (Truth or Consequences NM, No-Name Island AK).</a:t>
            </a:r>
          </a:p>
          <a:p>
            <a:pPr lvl="2" eaLnBrk="1" hangingPunct="1">
              <a:lnSpc>
                <a:spcPct val="75000"/>
              </a:lnSpc>
            </a:pPr>
            <a:r>
              <a:rPr lang="en-US" dirty="0" smtClean="0"/>
              <a:t>Miscellaneous and uncertain (Oregon, Rhode Island).</a:t>
            </a:r>
            <a:endParaRPr lang="en-US" sz="3600" dirty="0" smtClean="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Number Placeholder 5"/>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9C2F3064-67E3-4A96-8EAB-5C727283AA4F}" type="slidenum">
              <a:rPr lang="en-US" sz="1400" smtClean="0"/>
              <a:pPr eaLnBrk="1" hangingPunct="1"/>
              <a:t>64</a:t>
            </a:fld>
            <a:endParaRPr lang="en-US" sz="1400" smtClean="0"/>
          </a:p>
        </p:txBody>
      </p:sp>
      <p:sp>
        <p:nvSpPr>
          <p:cNvPr id="80899" name="Rectangle 2"/>
          <p:cNvSpPr>
            <a:spLocks noGrp="1" noChangeArrowheads="1"/>
          </p:cNvSpPr>
          <p:nvPr>
            <p:ph type="title"/>
          </p:nvPr>
        </p:nvSpPr>
        <p:spPr>
          <a:xfrm>
            <a:off x="0" y="304800"/>
            <a:ext cx="10287000" cy="1143000"/>
          </a:xfrm>
        </p:spPr>
        <p:txBody>
          <a:bodyPr/>
          <a:lstStyle/>
          <a:p>
            <a:pPr eaLnBrk="1" hangingPunct="1"/>
            <a:r>
              <a:rPr lang="en-US" smtClean="0"/>
              <a:t>Language and culture: change and stability</a:t>
            </a:r>
          </a:p>
        </p:txBody>
      </p:sp>
      <p:sp>
        <p:nvSpPr>
          <p:cNvPr id="80900" name="Rectangle 3"/>
          <p:cNvSpPr>
            <a:spLocks noGrp="1" noChangeArrowheads="1"/>
          </p:cNvSpPr>
          <p:nvPr>
            <p:ph type="body" idx="1"/>
          </p:nvPr>
        </p:nvSpPr>
        <p:spPr>
          <a:xfrm>
            <a:off x="533400" y="1600200"/>
            <a:ext cx="9448800" cy="4876800"/>
          </a:xfrm>
        </p:spPr>
        <p:txBody>
          <a:bodyPr/>
          <a:lstStyle/>
          <a:p>
            <a:pPr eaLnBrk="1" hangingPunct="1"/>
            <a:r>
              <a:rPr lang="en-US" b="1" dirty="0" smtClean="0">
                <a:solidFill>
                  <a:srgbClr val="FFFF00"/>
                </a:solidFill>
              </a:rPr>
              <a:t>Change</a:t>
            </a:r>
            <a:r>
              <a:rPr lang="en-US" dirty="0" smtClean="0">
                <a:solidFill>
                  <a:srgbClr val="FFFF00"/>
                </a:solidFill>
              </a:rPr>
              <a:t>: </a:t>
            </a:r>
            <a:r>
              <a:rPr lang="en-US" dirty="0" smtClean="0"/>
              <a:t>technology and new ways of living</a:t>
            </a:r>
          </a:p>
          <a:p>
            <a:pPr lvl="1" eaLnBrk="1" hangingPunct="1"/>
            <a:r>
              <a:rPr lang="en-US" dirty="0" smtClean="0"/>
              <a:t>Changes in </a:t>
            </a:r>
            <a:r>
              <a:rPr lang="en-US" b="1" dirty="0" smtClean="0">
                <a:solidFill>
                  <a:schemeClr val="folHlink"/>
                </a:solidFill>
              </a:rPr>
              <a:t>technology</a:t>
            </a:r>
            <a:r>
              <a:rPr lang="en-US" dirty="0" smtClean="0"/>
              <a:t> require a new vocabulary</a:t>
            </a:r>
          </a:p>
          <a:p>
            <a:pPr lvl="1" eaLnBrk="1" hangingPunct="1"/>
            <a:r>
              <a:rPr lang="en-US" dirty="0" smtClean="0"/>
              <a:t>Changes in </a:t>
            </a:r>
            <a:r>
              <a:rPr lang="en-US" b="1" dirty="0" smtClean="0">
                <a:solidFill>
                  <a:schemeClr val="folHlink"/>
                </a:solidFill>
              </a:rPr>
              <a:t>ways of living</a:t>
            </a:r>
            <a:r>
              <a:rPr lang="en-US" dirty="0" smtClean="0"/>
              <a:t> require a new vocabulary</a:t>
            </a:r>
          </a:p>
          <a:p>
            <a:pPr eaLnBrk="1" hangingPunct="1"/>
            <a:r>
              <a:rPr lang="en-US" b="1" dirty="0" smtClean="0">
                <a:solidFill>
                  <a:srgbClr val="FFFF00"/>
                </a:solidFill>
              </a:rPr>
              <a:t>Stability</a:t>
            </a:r>
            <a:r>
              <a:rPr lang="en-US" dirty="0" smtClean="0">
                <a:solidFill>
                  <a:srgbClr val="FFFF00"/>
                </a:solidFill>
              </a:rPr>
              <a:t>: </a:t>
            </a:r>
            <a:r>
              <a:rPr lang="en-US" dirty="0" smtClean="0"/>
              <a:t>institutions</a:t>
            </a:r>
          </a:p>
          <a:p>
            <a:pPr lvl="1" eaLnBrk="1" hangingPunct="1"/>
            <a:r>
              <a:rPr lang="en-US" dirty="0" smtClean="0"/>
              <a:t>Education </a:t>
            </a:r>
          </a:p>
          <a:p>
            <a:pPr lvl="1" eaLnBrk="1" hangingPunct="1"/>
            <a:r>
              <a:rPr lang="en-US" dirty="0" smtClean="0"/>
              <a:t>Law </a:t>
            </a:r>
          </a:p>
          <a:p>
            <a:pPr lvl="1" eaLnBrk="1" hangingPunct="1"/>
            <a:r>
              <a:rPr lang="en-US" dirty="0" smtClean="0"/>
              <a:t>Religion</a:t>
            </a:r>
          </a:p>
          <a:p>
            <a:pPr lvl="1" eaLnBrk="1" hangingPunct="1"/>
            <a:r>
              <a:rPr lang="en-US" dirty="0" smtClean="0"/>
              <a:t>Financial Advantage</a:t>
            </a:r>
          </a:p>
          <a:p>
            <a:pPr lvl="1" eaLnBrk="1" hangingPunct="1"/>
            <a:r>
              <a:rPr lang="en-US" dirty="0" smtClean="0"/>
              <a:t>Status</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Number Placeholder 5"/>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4B071746-F3B9-4F76-9CB9-9263AA9090DD}" type="slidenum">
              <a:rPr lang="en-US" sz="1400" smtClean="0"/>
              <a:pPr eaLnBrk="1" hangingPunct="1"/>
              <a:t>65</a:t>
            </a:fld>
            <a:endParaRPr lang="en-US" sz="1400" smtClean="0"/>
          </a:p>
        </p:txBody>
      </p:sp>
      <p:sp>
        <p:nvSpPr>
          <p:cNvPr id="129026" name="Rectangle 2"/>
          <p:cNvSpPr>
            <a:spLocks noGrp="1" noChangeArrowheads="1"/>
          </p:cNvSpPr>
          <p:nvPr>
            <p:ph type="title"/>
          </p:nvPr>
        </p:nvSpPr>
        <p:spPr>
          <a:xfrm>
            <a:off x="151171" y="304800"/>
            <a:ext cx="9984658" cy="1143000"/>
          </a:xfrm>
        </p:spPr>
        <p:txBody>
          <a:bodyPr>
            <a:normAutofit fontScale="90000"/>
          </a:bodyPr>
          <a:lstStyle/>
          <a:p>
            <a:pPr eaLnBrk="1" hangingPunct="1">
              <a:defRPr/>
            </a:pPr>
            <a:r>
              <a:rPr lang="en-US" dirty="0" err="1" smtClean="0"/>
              <a:t>Technospeak</a:t>
            </a:r>
            <a:r>
              <a:rPr lang="en-US" dirty="0" smtClean="0"/>
              <a:t>?  </a:t>
            </a:r>
            <a:br>
              <a:rPr lang="en-US" dirty="0" smtClean="0"/>
            </a:br>
            <a:r>
              <a:rPr lang="en-US" dirty="0" smtClean="0"/>
              <a:t>Imagine a confused 18</a:t>
            </a:r>
            <a:r>
              <a:rPr lang="en-US" baseline="30000" dirty="0" smtClean="0"/>
              <a:t>th</a:t>
            </a:r>
            <a:r>
              <a:rPr lang="en-US" dirty="0" smtClean="0"/>
              <a:t> century </a:t>
            </a:r>
            <a:r>
              <a:rPr lang="en-US" dirty="0"/>
              <a:t>t</a:t>
            </a:r>
            <a:r>
              <a:rPr lang="en-US" dirty="0" smtClean="0"/>
              <a:t>ime </a:t>
            </a:r>
            <a:r>
              <a:rPr lang="en-US" dirty="0"/>
              <a:t>t</a:t>
            </a:r>
            <a:r>
              <a:rPr lang="en-US" dirty="0" smtClean="0"/>
              <a:t>raveler…</a:t>
            </a:r>
          </a:p>
        </p:txBody>
      </p:sp>
      <p:sp>
        <p:nvSpPr>
          <p:cNvPr id="81924" name="Rectangle 3"/>
          <p:cNvSpPr>
            <a:spLocks noGrp="1" noChangeArrowheads="1"/>
          </p:cNvSpPr>
          <p:nvPr>
            <p:ph type="body" idx="1"/>
          </p:nvPr>
        </p:nvSpPr>
        <p:spPr>
          <a:xfrm>
            <a:off x="357367" y="1769239"/>
            <a:ext cx="9572267" cy="4724400"/>
          </a:xfrm>
        </p:spPr>
        <p:txBody>
          <a:bodyPr/>
          <a:lstStyle/>
          <a:p>
            <a:pPr eaLnBrk="1" hangingPunct="1">
              <a:buFontTx/>
              <a:buNone/>
            </a:pPr>
            <a:r>
              <a:rPr lang="en-US" sz="4400" dirty="0" smtClean="0"/>
              <a:t>  “The commute was a nightmare – some </a:t>
            </a:r>
            <a:r>
              <a:rPr lang="en-US" sz="4400" dirty="0" err="1" smtClean="0"/>
              <a:t>leadfoot</a:t>
            </a:r>
            <a:r>
              <a:rPr lang="en-US" sz="4400" dirty="0" smtClean="0"/>
              <a:t> in an SUV was on his cell and got into a fender-bender with an old bug.  I ended up in the breakdown lane.  Complete gridlock until the CHP called in a tow.”</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4"/>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7EFC098C-46EF-4140-9283-5DD31CC2081E}" type="slidenum">
              <a:rPr lang="en-US" sz="1400" smtClean="0"/>
              <a:pPr eaLnBrk="1" hangingPunct="1"/>
              <a:t>66</a:t>
            </a:fld>
            <a:endParaRPr lang="en-US" sz="1400" smtClean="0"/>
          </a:p>
        </p:txBody>
      </p:sp>
      <p:sp>
        <p:nvSpPr>
          <p:cNvPr id="82947" name="Rectangle 2"/>
          <p:cNvSpPr>
            <a:spLocks noGrp="1" noChangeArrowheads="1"/>
          </p:cNvSpPr>
          <p:nvPr>
            <p:ph type="title"/>
          </p:nvPr>
        </p:nvSpPr>
        <p:spPr/>
        <p:txBody>
          <a:bodyPr/>
          <a:lstStyle/>
          <a:p>
            <a:pPr eaLnBrk="1" hangingPunct="1"/>
            <a:r>
              <a:rPr lang="en-US" smtClean="0"/>
              <a:t>Writing</a:t>
            </a:r>
          </a:p>
        </p:txBody>
      </p:sp>
      <p:sp>
        <p:nvSpPr>
          <p:cNvPr id="82948" name="Text Box 3"/>
          <p:cNvSpPr txBox="1">
            <a:spLocks noChangeArrowheads="1"/>
          </p:cNvSpPr>
          <p:nvPr/>
        </p:nvSpPr>
        <p:spPr bwMode="auto">
          <a:xfrm>
            <a:off x="-1" y="1676400"/>
            <a:ext cx="485222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spcBef>
                <a:spcPct val="50000"/>
              </a:spcBef>
            </a:pPr>
            <a:r>
              <a:rPr lang="en-US" sz="3000" b="1" dirty="0"/>
              <a:t>Earliest use of symbol tokens c. 10,000 years ago. </a:t>
            </a:r>
          </a:p>
        </p:txBody>
      </p:sp>
      <p:pic>
        <p:nvPicPr>
          <p:cNvPr id="82949" name="Picture 4" descr="TOK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875" y="1447800"/>
            <a:ext cx="5346700" cy="1533525"/>
          </a:xfrm>
          <a:prstGeom prst="rect">
            <a:avLst/>
          </a:prstGeom>
          <a:noFill/>
          <a:ln w="28575" cap="sq">
            <a:solidFill>
              <a:srgbClr val="FF0000"/>
            </a:solidFill>
            <a:miter lim="800000"/>
            <a:headEnd type="none" w="sm" len="sm"/>
            <a:tailEnd type="none" w="sm" len="sm"/>
          </a:ln>
          <a:effectLst/>
          <a:extLst>
            <a:ext uri="{909E8E84-426E-40DD-AFC4-6F175D3DCCD1}">
              <a14:hiddenFill xmlns:a14="http://schemas.microsoft.com/office/drawing/2010/main">
                <a:solidFill>
                  <a:srgbClr val="FFFFFF"/>
                </a:solidFill>
              </a14:hiddenFill>
            </a:ext>
          </a:extLst>
        </p:spPr>
      </p:pic>
      <p:sp>
        <p:nvSpPr>
          <p:cNvPr id="82950" name="Text Box 5"/>
          <p:cNvSpPr txBox="1">
            <a:spLocks noChangeArrowheads="1"/>
          </p:cNvSpPr>
          <p:nvPr/>
        </p:nvSpPr>
        <p:spPr bwMode="auto">
          <a:xfrm>
            <a:off x="4714875" y="3048000"/>
            <a:ext cx="55721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lgn="r"/>
            <a:r>
              <a:rPr lang="en-US" sz="1600" i="1"/>
              <a:t>From The Columbia Encyclopedia of Language (1987), p. 196.</a:t>
            </a:r>
            <a:endParaRPr lang="en-US" sz="3200"/>
          </a:p>
        </p:txBody>
      </p:sp>
      <p:sp>
        <p:nvSpPr>
          <p:cNvPr id="82951" name="Text Box 6"/>
          <p:cNvSpPr txBox="1">
            <a:spLocks noChangeArrowheads="1"/>
          </p:cNvSpPr>
          <p:nvPr/>
        </p:nvSpPr>
        <p:spPr bwMode="auto">
          <a:xfrm>
            <a:off x="228600" y="3475038"/>
            <a:ext cx="4400550" cy="2554545"/>
          </a:xfrm>
          <a:prstGeom prst="rect">
            <a:avLst/>
          </a:prstGeom>
          <a:solidFill>
            <a:schemeClr val="accent2"/>
          </a:solidFill>
          <a:ln>
            <a:noFill/>
          </a:ln>
          <a:effectLst/>
        </p:spPr>
        <p:txBody>
          <a:bodyPr>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r>
              <a:rPr lang="en-US" sz="2000" dirty="0"/>
              <a:t>This is the earliest example of writing ever found.  It was discovered at a site called Harappa on the Indus River in Pakistan.  It has been dated to 5,500 years ago.  It is believed that the symbols may indicate what this </a:t>
            </a:r>
            <a:r>
              <a:rPr lang="en-US" sz="2000" dirty="0" smtClean="0"/>
              <a:t>pottery </a:t>
            </a:r>
            <a:r>
              <a:rPr lang="en-US" sz="2000" dirty="0"/>
              <a:t>originally contained, but the </a:t>
            </a:r>
            <a:r>
              <a:rPr lang="en-US" sz="2000" dirty="0" err="1"/>
              <a:t>Harappan</a:t>
            </a:r>
            <a:r>
              <a:rPr lang="en-US" sz="2000" dirty="0"/>
              <a:t> language died out about 4,000 years ago</a:t>
            </a:r>
            <a:r>
              <a:rPr lang="en-US" sz="2000" dirty="0" smtClean="0"/>
              <a:t>.</a:t>
            </a:r>
            <a:endParaRPr lang="en-US" sz="2400" dirty="0"/>
          </a:p>
        </p:txBody>
      </p:sp>
      <p:graphicFrame>
        <p:nvGraphicFramePr>
          <p:cNvPr id="82952" name="Object 9"/>
          <p:cNvGraphicFramePr>
            <a:graphicFrameLocks noChangeAspect="1"/>
          </p:cNvGraphicFramePr>
          <p:nvPr>
            <p:extLst>
              <p:ext uri="{D42A27DB-BD31-4B8C-83A1-F6EECF244321}">
                <p14:modId xmlns:p14="http://schemas.microsoft.com/office/powerpoint/2010/main" val="3528155166"/>
              </p:ext>
            </p:extLst>
          </p:nvPr>
        </p:nvGraphicFramePr>
        <p:xfrm>
          <a:off x="4981575" y="3429000"/>
          <a:ext cx="4267200" cy="2746375"/>
        </p:xfrm>
        <a:graphic>
          <a:graphicData uri="http://schemas.openxmlformats.org/presentationml/2006/ole">
            <mc:AlternateContent xmlns:mc="http://schemas.openxmlformats.org/markup-compatibility/2006">
              <mc:Choice xmlns:v="urn:schemas-microsoft-com:vml" Requires="v">
                <p:oleObj spid="_x0000_s82984" name="Bitmap Image" r:id="rId4" imgW="2886241" imgH="1857300" progId="Paint.Picture">
                  <p:embed/>
                </p:oleObj>
              </mc:Choice>
              <mc:Fallback>
                <p:oleObj name="Bitmap Image" r:id="rId4" imgW="2886241" imgH="1857300" progId="Paint.Picture">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1575" y="3429000"/>
                        <a:ext cx="4267200" cy="2746375"/>
                      </a:xfrm>
                      <a:prstGeom prst="rect">
                        <a:avLst/>
                      </a:prstGeom>
                      <a:noFill/>
                      <a:ln w="28575">
                        <a:solidFill>
                          <a:srgbClr val="FF0000"/>
                        </a:solidFill>
                        <a:miter lim="800000"/>
                        <a:headEnd/>
                        <a:tailEnd/>
                      </a:ln>
                      <a:extLst/>
                    </p:spPr>
                  </p:pic>
                </p:oleObj>
              </mc:Fallback>
            </mc:AlternateContent>
          </a:graphicData>
        </a:graphic>
      </p:graphicFrame>
      <p:sp>
        <p:nvSpPr>
          <p:cNvPr id="82953" name="Text Box 10"/>
          <p:cNvSpPr txBox="1">
            <a:spLocks noChangeArrowheads="1"/>
          </p:cNvSpPr>
          <p:nvPr/>
        </p:nvSpPr>
        <p:spPr bwMode="auto">
          <a:xfrm>
            <a:off x="3733800" y="6545820"/>
            <a:ext cx="6553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lgn="r"/>
            <a:r>
              <a:rPr lang="en-US" sz="1400" i="1" dirty="0"/>
              <a:t>Available (5/4/99) http://news.bbc.co.uk/hi/english/sci/tech/newsid_334000/334517.stm</a:t>
            </a:r>
            <a:endParaRPr lang="en-US" sz="3200"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Number Placeholder 5"/>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AC7017BC-55EF-4431-81E8-754E55D4B441}" type="slidenum">
              <a:rPr lang="en-US" sz="1400" smtClean="0"/>
              <a:pPr eaLnBrk="1" hangingPunct="1"/>
              <a:t>67</a:t>
            </a:fld>
            <a:endParaRPr lang="en-US" sz="1400" smtClean="0"/>
          </a:p>
        </p:txBody>
      </p:sp>
      <p:sp>
        <p:nvSpPr>
          <p:cNvPr id="83971" name="Rectangle 2"/>
          <p:cNvSpPr>
            <a:spLocks noGrp="1" noChangeArrowheads="1"/>
          </p:cNvSpPr>
          <p:nvPr>
            <p:ph type="title"/>
          </p:nvPr>
        </p:nvSpPr>
        <p:spPr>
          <a:xfrm>
            <a:off x="495300" y="0"/>
            <a:ext cx="8743950" cy="838200"/>
          </a:xfrm>
        </p:spPr>
        <p:txBody>
          <a:bodyPr/>
          <a:lstStyle/>
          <a:p>
            <a:pPr eaLnBrk="1" hangingPunct="1"/>
            <a:r>
              <a:rPr lang="en-US" smtClean="0"/>
              <a:t>Ways of writing</a:t>
            </a:r>
          </a:p>
        </p:txBody>
      </p:sp>
      <p:sp>
        <p:nvSpPr>
          <p:cNvPr id="83972" name="Rectangle 3"/>
          <p:cNvSpPr>
            <a:spLocks noGrp="1" noChangeArrowheads="1"/>
          </p:cNvSpPr>
          <p:nvPr>
            <p:ph type="body" idx="1"/>
          </p:nvPr>
        </p:nvSpPr>
        <p:spPr>
          <a:xfrm>
            <a:off x="266700" y="658764"/>
            <a:ext cx="9677400" cy="6019800"/>
          </a:xfrm>
        </p:spPr>
        <p:txBody>
          <a:bodyPr/>
          <a:lstStyle/>
          <a:p>
            <a:pPr eaLnBrk="1" hangingPunct="1">
              <a:lnSpc>
                <a:spcPct val="85000"/>
              </a:lnSpc>
            </a:pPr>
            <a:r>
              <a:rPr lang="en-US" sz="2800" b="1" dirty="0" smtClean="0">
                <a:solidFill>
                  <a:srgbClr val="FFFF00"/>
                </a:solidFill>
              </a:rPr>
              <a:t>Logograms</a:t>
            </a:r>
          </a:p>
          <a:p>
            <a:pPr lvl="1" eaLnBrk="1" hangingPunct="1">
              <a:lnSpc>
                <a:spcPct val="85000"/>
              </a:lnSpc>
            </a:pPr>
            <a:r>
              <a:rPr lang="en-US" sz="2400" b="1" dirty="0" smtClean="0">
                <a:solidFill>
                  <a:srgbClr val="FFFF00"/>
                </a:solidFill>
              </a:rPr>
              <a:t>Pictograms</a:t>
            </a:r>
            <a:endParaRPr lang="en-US" sz="2000" b="1" dirty="0" smtClean="0">
              <a:solidFill>
                <a:srgbClr val="FFFF00"/>
              </a:solidFill>
            </a:endParaRPr>
          </a:p>
          <a:p>
            <a:pPr lvl="2" eaLnBrk="1" hangingPunct="1">
              <a:lnSpc>
                <a:spcPct val="85000"/>
              </a:lnSpc>
            </a:pPr>
            <a:r>
              <a:rPr lang="en-US" sz="2000" dirty="0" smtClean="0"/>
              <a:t>Earliest system of writing</a:t>
            </a:r>
          </a:p>
          <a:p>
            <a:pPr lvl="2" eaLnBrk="1" hangingPunct="1">
              <a:lnSpc>
                <a:spcPct val="85000"/>
              </a:lnSpc>
            </a:pPr>
            <a:r>
              <a:rPr lang="en-US" sz="2000" dirty="0" smtClean="0"/>
              <a:t>Begin as simple pictures of things (but this quickly becomes unsatisfactory)</a:t>
            </a:r>
          </a:p>
          <a:p>
            <a:pPr lvl="3" eaLnBrk="1" hangingPunct="1">
              <a:lnSpc>
                <a:spcPct val="85000"/>
              </a:lnSpc>
            </a:pPr>
            <a:r>
              <a:rPr lang="en-US" dirty="0" smtClean="0"/>
              <a:t>Example: Earliest Egyptian hieroglyphs</a:t>
            </a:r>
          </a:p>
          <a:p>
            <a:pPr lvl="1" eaLnBrk="1" hangingPunct="1">
              <a:lnSpc>
                <a:spcPct val="85000"/>
              </a:lnSpc>
            </a:pPr>
            <a:r>
              <a:rPr lang="en-US" sz="2400" b="1" dirty="0" smtClean="0">
                <a:solidFill>
                  <a:srgbClr val="FFFF00"/>
                </a:solidFill>
              </a:rPr>
              <a:t>Ideograms</a:t>
            </a:r>
          </a:p>
          <a:p>
            <a:pPr lvl="2" eaLnBrk="1" hangingPunct="1">
              <a:lnSpc>
                <a:spcPct val="85000"/>
              </a:lnSpc>
            </a:pPr>
            <a:r>
              <a:rPr lang="en-US" sz="2000" dirty="0" smtClean="0"/>
              <a:t>Abstract or conventional meanings, often combining two or more pictograms</a:t>
            </a:r>
          </a:p>
          <a:p>
            <a:pPr lvl="2" eaLnBrk="1" hangingPunct="1">
              <a:lnSpc>
                <a:spcPct val="85000"/>
              </a:lnSpc>
            </a:pPr>
            <a:r>
              <a:rPr lang="en-US" sz="2000" dirty="0" smtClean="0"/>
              <a:t>No longer have a clear pictorial link </a:t>
            </a:r>
          </a:p>
          <a:p>
            <a:pPr lvl="2" eaLnBrk="1" hangingPunct="1">
              <a:lnSpc>
                <a:spcPct val="85000"/>
              </a:lnSpc>
            </a:pPr>
            <a:r>
              <a:rPr lang="en-US" sz="2000" dirty="0" smtClean="0"/>
              <a:t>Often "impure," with clues to pronunciation</a:t>
            </a:r>
          </a:p>
          <a:p>
            <a:pPr lvl="3" eaLnBrk="1" hangingPunct="1">
              <a:lnSpc>
                <a:spcPct val="85000"/>
              </a:lnSpc>
            </a:pPr>
            <a:r>
              <a:rPr lang="en-US" dirty="0" smtClean="0"/>
              <a:t>Examples: Late Egyptian hieroglyphs, Chinese?</a:t>
            </a:r>
          </a:p>
          <a:p>
            <a:pPr eaLnBrk="1" hangingPunct="1">
              <a:lnSpc>
                <a:spcPct val="85000"/>
              </a:lnSpc>
            </a:pPr>
            <a:r>
              <a:rPr lang="en-US" sz="2800" b="1" dirty="0" err="1" smtClean="0">
                <a:solidFill>
                  <a:srgbClr val="FFFF00"/>
                </a:solidFill>
              </a:rPr>
              <a:t>Syllabaries</a:t>
            </a:r>
            <a:endParaRPr lang="en-US" sz="2800" b="1" dirty="0" smtClean="0">
              <a:solidFill>
                <a:srgbClr val="FFFF00"/>
              </a:solidFill>
            </a:endParaRPr>
          </a:p>
          <a:p>
            <a:pPr lvl="1" eaLnBrk="1" hangingPunct="1">
              <a:lnSpc>
                <a:spcPct val="85000"/>
              </a:lnSpc>
            </a:pPr>
            <a:r>
              <a:rPr lang="en-US" sz="2000" dirty="0" smtClean="0"/>
              <a:t>Each symbol corresponds to a spoken syllable (usually consonant + vowel)</a:t>
            </a:r>
          </a:p>
          <a:p>
            <a:pPr lvl="2" eaLnBrk="1" hangingPunct="1">
              <a:lnSpc>
                <a:spcPct val="85000"/>
              </a:lnSpc>
            </a:pPr>
            <a:r>
              <a:rPr lang="en-US" sz="1800" dirty="0" smtClean="0"/>
              <a:t>Examples: Japanese Katakana, Cherokee</a:t>
            </a:r>
          </a:p>
          <a:p>
            <a:pPr eaLnBrk="1" hangingPunct="1">
              <a:lnSpc>
                <a:spcPct val="85000"/>
              </a:lnSpc>
            </a:pPr>
            <a:r>
              <a:rPr lang="en-US" sz="2800" b="1" dirty="0" smtClean="0">
                <a:solidFill>
                  <a:srgbClr val="FFFF00"/>
                </a:solidFill>
              </a:rPr>
              <a:t>Alphabets</a:t>
            </a:r>
          </a:p>
          <a:p>
            <a:pPr lvl="1" eaLnBrk="1" hangingPunct="1">
              <a:lnSpc>
                <a:spcPct val="85000"/>
              </a:lnSpc>
            </a:pPr>
            <a:r>
              <a:rPr lang="en-US" sz="2000" dirty="0" smtClean="0"/>
              <a:t>A small number of arbitrary symbols represent all sounds</a:t>
            </a:r>
          </a:p>
          <a:p>
            <a:pPr lvl="1" eaLnBrk="1" hangingPunct="1">
              <a:lnSpc>
                <a:spcPct val="85000"/>
              </a:lnSpc>
            </a:pPr>
            <a:r>
              <a:rPr lang="en-US" sz="2000" dirty="0" smtClean="0"/>
              <a:t>All alphabets appear to be descendants of the first Phoenician (Semitic)</a:t>
            </a:r>
          </a:p>
          <a:p>
            <a:pPr lvl="1" eaLnBrk="1" hangingPunct="1">
              <a:lnSpc>
                <a:spcPct val="85000"/>
              </a:lnSpc>
            </a:pPr>
            <a:r>
              <a:rPr lang="en-US" sz="2000" dirty="0" smtClean="0"/>
              <a:t>Many consist of consonants only, vowels understood in context</a:t>
            </a:r>
            <a:endParaRPr lang="en-US" sz="1600" dirty="0" smtClean="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4"/>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02DF002D-9ECC-428A-A49F-DE2BACDCB65F}" type="slidenum">
              <a:rPr lang="en-US" sz="1400" smtClean="0"/>
              <a:pPr eaLnBrk="1" hangingPunct="1"/>
              <a:t>68</a:t>
            </a:fld>
            <a:endParaRPr lang="en-US" sz="1400" smtClean="0"/>
          </a:p>
        </p:txBody>
      </p:sp>
      <p:sp>
        <p:nvSpPr>
          <p:cNvPr id="84995" name="Rectangle 2"/>
          <p:cNvSpPr>
            <a:spLocks noGrp="1" noChangeArrowheads="1"/>
          </p:cNvSpPr>
          <p:nvPr>
            <p:ph type="title"/>
          </p:nvPr>
        </p:nvSpPr>
        <p:spPr/>
        <p:txBody>
          <a:bodyPr/>
          <a:lstStyle/>
          <a:p>
            <a:pPr eaLnBrk="1" hangingPunct="1"/>
            <a:r>
              <a:rPr lang="en-US" smtClean="0"/>
              <a:t>Pictograms and ideograms</a:t>
            </a:r>
          </a:p>
        </p:txBody>
      </p:sp>
      <p:pic>
        <p:nvPicPr>
          <p:cNvPr id="84996" name="Picture 4" descr="TRUHIE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 y="1600200"/>
            <a:ext cx="4114800" cy="1624013"/>
          </a:xfrm>
          <a:prstGeom prst="rect">
            <a:avLst/>
          </a:prstGeom>
          <a:noFill/>
          <a:ln w="28575" cap="sq">
            <a:solidFill>
              <a:srgbClr val="FF0000"/>
            </a:solidFill>
            <a:miter lim="800000"/>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4997" name="Text Box 5"/>
          <p:cNvSpPr txBox="1">
            <a:spLocks noChangeArrowheads="1"/>
          </p:cNvSpPr>
          <p:nvPr/>
        </p:nvSpPr>
        <p:spPr bwMode="auto">
          <a:xfrm>
            <a:off x="4543425" y="1524000"/>
            <a:ext cx="54864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r>
              <a:rPr lang="en-US" sz="2400"/>
              <a:t>The </a:t>
            </a:r>
            <a:r>
              <a:rPr lang="en-US" sz="2400">
                <a:solidFill>
                  <a:srgbClr val="FFFF00"/>
                </a:solidFill>
              </a:rPr>
              <a:t>hieroglyphs</a:t>
            </a:r>
            <a:r>
              <a:rPr lang="en-US" sz="2400"/>
              <a:t> ("sacred carvings") to the left are true </a:t>
            </a:r>
            <a:r>
              <a:rPr lang="en-US" sz="2400">
                <a:solidFill>
                  <a:srgbClr val="FFFF00"/>
                </a:solidFill>
              </a:rPr>
              <a:t>pictograms</a:t>
            </a:r>
            <a:r>
              <a:rPr lang="en-US" sz="2400"/>
              <a:t>.  Each symbol has a fixed meaning, and that meaning is implicit in the symbol.</a:t>
            </a:r>
          </a:p>
          <a:p>
            <a:pPr>
              <a:spcBef>
                <a:spcPct val="50000"/>
              </a:spcBef>
            </a:pPr>
            <a:endParaRPr lang="en-US" sz="2400"/>
          </a:p>
        </p:txBody>
      </p:sp>
      <p:pic>
        <p:nvPicPr>
          <p:cNvPr id="84998" name="Picture 6" descr="HIERO"/>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7555852" y="3200400"/>
            <a:ext cx="1305719" cy="3048000"/>
          </a:xfrm>
          <a:prstGeom prst="rect">
            <a:avLst/>
          </a:prstGeom>
          <a:noFill/>
          <a:ln w="28575" cap="sq">
            <a:solidFill>
              <a:srgbClr val="FF0000"/>
            </a:solidFill>
            <a:miter lim="800000"/>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4999" name="Text Box 7"/>
          <p:cNvSpPr txBox="1">
            <a:spLocks noChangeArrowheads="1"/>
          </p:cNvSpPr>
          <p:nvPr/>
        </p:nvSpPr>
        <p:spPr bwMode="auto">
          <a:xfrm>
            <a:off x="228600" y="3657600"/>
            <a:ext cx="6543675"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r>
              <a:rPr lang="en-US" sz="2400"/>
              <a:t>This is the late Egyptian hieroglyph for "Alexander the Great" (Royal Name on the left, personal name on the right).  These are considered </a:t>
            </a:r>
            <a:r>
              <a:rPr lang="en-US" sz="2400">
                <a:solidFill>
                  <a:srgbClr val="FFFF00"/>
                </a:solidFill>
              </a:rPr>
              <a:t>ideograms</a:t>
            </a:r>
            <a:r>
              <a:rPr lang="en-US" sz="2400"/>
              <a:t>, not pictograms, since each symbol has a conventional meaning that is not implicit and usually has a sound associated with it.</a:t>
            </a:r>
          </a:p>
        </p:txBody>
      </p:sp>
      <p:sp>
        <p:nvSpPr>
          <p:cNvPr id="85000" name="Text Box 8"/>
          <p:cNvSpPr txBox="1">
            <a:spLocks noChangeArrowheads="1"/>
          </p:cNvSpPr>
          <p:nvPr/>
        </p:nvSpPr>
        <p:spPr bwMode="auto">
          <a:xfrm>
            <a:off x="4886325" y="6324600"/>
            <a:ext cx="51435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lgn="r"/>
            <a:r>
              <a:rPr lang="en-US" sz="1200" i="1"/>
              <a:t>From The Cambridge Encyclopedia of Language (1987), p. 199</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Number Placeholder 6"/>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1BC65371-3962-4475-BA42-5A599A01B326}" type="slidenum">
              <a:rPr lang="en-US" sz="1400" smtClean="0"/>
              <a:pPr eaLnBrk="1" hangingPunct="1"/>
              <a:t>69</a:t>
            </a:fld>
            <a:endParaRPr lang="en-US" sz="1400" smtClean="0"/>
          </a:p>
        </p:txBody>
      </p:sp>
      <p:sp>
        <p:nvSpPr>
          <p:cNvPr id="86019" name="Rectangle 2"/>
          <p:cNvSpPr>
            <a:spLocks noGrp="1" noChangeArrowheads="1"/>
          </p:cNvSpPr>
          <p:nvPr>
            <p:ph type="title"/>
          </p:nvPr>
        </p:nvSpPr>
        <p:spPr/>
        <p:txBody>
          <a:bodyPr/>
          <a:lstStyle/>
          <a:p>
            <a:pPr eaLnBrk="1" hangingPunct="1"/>
            <a:r>
              <a:rPr lang="en-US" smtClean="0"/>
              <a:t>Syllabary: Katakana</a:t>
            </a:r>
          </a:p>
        </p:txBody>
      </p:sp>
      <p:sp>
        <p:nvSpPr>
          <p:cNvPr id="86020" name="Rectangle 3"/>
          <p:cNvSpPr>
            <a:spLocks noGrp="1" noChangeArrowheads="1"/>
          </p:cNvSpPr>
          <p:nvPr>
            <p:ph type="body" sz="half" idx="1"/>
          </p:nvPr>
        </p:nvSpPr>
        <p:spPr>
          <a:xfrm>
            <a:off x="295275" y="1600200"/>
            <a:ext cx="4076700" cy="4876800"/>
          </a:xfrm>
        </p:spPr>
        <p:txBody>
          <a:bodyPr>
            <a:normAutofit lnSpcReduction="10000"/>
          </a:bodyPr>
          <a:lstStyle/>
          <a:p>
            <a:pPr eaLnBrk="1" hangingPunct="1">
              <a:defRPr/>
            </a:pPr>
            <a:r>
              <a:rPr lang="en-US" sz="2800" dirty="0" smtClean="0"/>
              <a:t>In a </a:t>
            </a:r>
            <a:r>
              <a:rPr lang="en-US" sz="2800" dirty="0" err="1" smtClean="0">
                <a:solidFill>
                  <a:srgbClr val="FFFF00"/>
                </a:solidFill>
              </a:rPr>
              <a:t>syllabary</a:t>
            </a:r>
            <a:r>
              <a:rPr lang="en-US" sz="2800" dirty="0" smtClean="0"/>
              <a:t> there is an arbitrary symbol for each sound in the language.</a:t>
            </a:r>
          </a:p>
          <a:p>
            <a:pPr eaLnBrk="1" hangingPunct="1">
              <a:defRPr/>
            </a:pPr>
            <a:r>
              <a:rPr lang="en-US" sz="2800" dirty="0" smtClean="0"/>
              <a:t>The Japanese </a:t>
            </a:r>
            <a:r>
              <a:rPr lang="en-US" sz="2800" i="1" dirty="0" smtClean="0">
                <a:solidFill>
                  <a:srgbClr val="FFFF00"/>
                </a:solidFill>
              </a:rPr>
              <a:t>katakana</a:t>
            </a:r>
            <a:r>
              <a:rPr lang="en-US" sz="2800" i="1" dirty="0" smtClean="0"/>
              <a:t> </a:t>
            </a:r>
            <a:r>
              <a:rPr lang="en-US" sz="2800" dirty="0" err="1" smtClean="0"/>
              <a:t>syllabary</a:t>
            </a:r>
            <a:r>
              <a:rPr lang="en-US" sz="2800" dirty="0" smtClean="0"/>
              <a:t> is made up of 75 symbols, three of which can be used to make 36 more symbols.</a:t>
            </a:r>
          </a:p>
          <a:p>
            <a:pPr eaLnBrk="1" hangingPunct="1">
              <a:defRPr/>
            </a:pPr>
            <a:r>
              <a:rPr lang="en-US" sz="2800" dirty="0" smtClean="0"/>
              <a:t>Katakana are primarily used to write foreign words.</a:t>
            </a:r>
            <a:endParaRPr lang="en-US" sz="3600" dirty="0" smtClean="0"/>
          </a:p>
        </p:txBody>
      </p:sp>
      <p:graphicFrame>
        <p:nvGraphicFramePr>
          <p:cNvPr id="86021" name="Object 6"/>
          <p:cNvGraphicFramePr>
            <a:graphicFrameLocks noChangeAspect="1"/>
          </p:cNvGraphicFramePr>
          <p:nvPr>
            <p:extLst>
              <p:ext uri="{D42A27DB-BD31-4B8C-83A1-F6EECF244321}">
                <p14:modId xmlns:p14="http://schemas.microsoft.com/office/powerpoint/2010/main" val="911959608"/>
              </p:ext>
            </p:extLst>
          </p:nvPr>
        </p:nvGraphicFramePr>
        <p:xfrm>
          <a:off x="4605338" y="1600200"/>
          <a:ext cx="5105400" cy="4784725"/>
        </p:xfrm>
        <a:graphic>
          <a:graphicData uri="http://schemas.openxmlformats.org/presentationml/2006/ole">
            <mc:AlternateContent xmlns:mc="http://schemas.openxmlformats.org/markup-compatibility/2006">
              <mc:Choice xmlns:v="urn:schemas-microsoft-com:vml" Requires="v">
                <p:oleObj spid="_x0000_s86054" name="Bitmap Image" r:id="rId3" imgW="4248387" imgH="3981701" progId="Paint.Picture">
                  <p:embed/>
                </p:oleObj>
              </mc:Choice>
              <mc:Fallback>
                <p:oleObj name="Bitmap Image" r:id="rId3" imgW="4248387" imgH="3981701" progId="Paint.Picture">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5338" y="1600200"/>
                        <a:ext cx="5105400" cy="4784725"/>
                      </a:xfrm>
                      <a:prstGeom prst="rect">
                        <a:avLst/>
                      </a:prstGeom>
                      <a:noFill/>
                      <a:ln w="28575">
                        <a:solidFill>
                          <a:srgbClr val="FF0000"/>
                        </a:solidFill>
                        <a:miter lim="800000"/>
                        <a:headEnd/>
                        <a:tailEnd/>
                      </a:ln>
                      <a:extLst/>
                    </p:spPr>
                  </p:pic>
                </p:oleObj>
              </mc:Fallback>
            </mc:AlternateContent>
          </a:graphicData>
        </a:graphic>
      </p:graphicFrame>
      <p:sp>
        <p:nvSpPr>
          <p:cNvPr id="86022" name="Text Box 7"/>
          <p:cNvSpPr txBox="1">
            <a:spLocks noChangeArrowheads="1"/>
          </p:cNvSpPr>
          <p:nvPr/>
        </p:nvSpPr>
        <p:spPr bwMode="auto">
          <a:xfrm>
            <a:off x="4886325" y="6400800"/>
            <a:ext cx="54006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r>
              <a:rPr lang="en-US" sz="1400" i="1"/>
              <a:t>From The Cambridge Encyclopedia of Language (1987), p. 201</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15887" y="83580"/>
            <a:ext cx="9255227" cy="1143000"/>
          </a:xfrm>
        </p:spPr>
        <p:txBody>
          <a:bodyPr>
            <a:normAutofit fontScale="90000"/>
          </a:bodyPr>
          <a:lstStyle/>
          <a:p>
            <a:r>
              <a:rPr lang="en-US" dirty="0" smtClean="0"/>
              <a:t>Language &gt;&gt; Group &gt;&gt; Branch &gt;&gt; Family</a:t>
            </a:r>
            <a:endParaRPr lang="en-US" dirty="0"/>
          </a:p>
        </p:txBody>
      </p:sp>
      <p:sp>
        <p:nvSpPr>
          <p:cNvPr id="4" name="Slide Number Placeholder 3"/>
          <p:cNvSpPr>
            <a:spLocks noGrp="1"/>
          </p:cNvSpPr>
          <p:nvPr>
            <p:ph type="sldNum" sz="quarter" idx="12"/>
          </p:nvPr>
        </p:nvSpPr>
        <p:spPr/>
        <p:txBody>
          <a:bodyPr/>
          <a:lstStyle/>
          <a:p>
            <a:pPr>
              <a:defRPr/>
            </a:pPr>
            <a:fld id="{57B33E23-AFCC-4ECB-AF75-7C937AABB85A}" type="slidenum">
              <a:rPr lang="en-US" smtClean="0"/>
              <a:pPr>
                <a:defRPr/>
              </a:pPr>
              <a:t>7</a:t>
            </a:fld>
            <a:endParaRPr lang="en-US"/>
          </a:p>
        </p:txBody>
      </p:sp>
      <p:graphicFrame>
        <p:nvGraphicFramePr>
          <p:cNvPr id="5" name="Diagram 4"/>
          <p:cNvGraphicFramePr/>
          <p:nvPr>
            <p:extLst>
              <p:ext uri="{D42A27DB-BD31-4B8C-83A1-F6EECF244321}">
                <p14:modId xmlns:p14="http://schemas.microsoft.com/office/powerpoint/2010/main" val="2758392581"/>
              </p:ext>
            </p:extLst>
          </p:nvPr>
        </p:nvGraphicFramePr>
        <p:xfrm>
          <a:off x="1332886" y="1327349"/>
          <a:ext cx="7621229" cy="51988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1008603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Number Placeholder 4"/>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8F6FF659-5F5E-47C8-AFAB-4C48A7709B0F}" type="slidenum">
              <a:rPr lang="en-US" sz="1400" smtClean="0"/>
              <a:pPr eaLnBrk="1" hangingPunct="1"/>
              <a:t>70</a:t>
            </a:fld>
            <a:endParaRPr lang="en-US" sz="1400" smtClean="0"/>
          </a:p>
        </p:txBody>
      </p:sp>
      <p:sp>
        <p:nvSpPr>
          <p:cNvPr id="87043" name="Rectangle 2"/>
          <p:cNvSpPr>
            <a:spLocks noGrp="1" noChangeArrowheads="1"/>
          </p:cNvSpPr>
          <p:nvPr>
            <p:ph type="title"/>
          </p:nvPr>
        </p:nvSpPr>
        <p:spPr/>
        <p:txBody>
          <a:bodyPr/>
          <a:lstStyle/>
          <a:p>
            <a:pPr eaLnBrk="1" hangingPunct="1"/>
            <a:r>
              <a:rPr lang="en-US" smtClean="0"/>
              <a:t>Syllabary: Cherokee</a:t>
            </a:r>
          </a:p>
        </p:txBody>
      </p:sp>
      <p:sp>
        <p:nvSpPr>
          <p:cNvPr id="87044" name="Text Box 3"/>
          <p:cNvSpPr txBox="1">
            <a:spLocks noChangeArrowheads="1"/>
          </p:cNvSpPr>
          <p:nvPr/>
        </p:nvSpPr>
        <p:spPr bwMode="auto">
          <a:xfrm>
            <a:off x="342900" y="1676400"/>
            <a:ext cx="2914650" cy="415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buFontTx/>
              <a:buChar char="•"/>
            </a:pPr>
            <a:r>
              <a:rPr lang="en-US" sz="2400"/>
              <a:t> This syllabary was developed about 1821 by Sequoya (c. 1770-1843), the great Cherokee leader.  </a:t>
            </a:r>
          </a:p>
          <a:p>
            <a:pPr>
              <a:buFontTx/>
              <a:buChar char="•"/>
            </a:pPr>
            <a:endParaRPr lang="en-US" sz="2400"/>
          </a:p>
          <a:p>
            <a:pPr>
              <a:buFontTx/>
              <a:buChar char="•"/>
            </a:pPr>
            <a:r>
              <a:rPr lang="en-US" sz="2400"/>
              <a:t> Its 85 symbols were obviously influenced by European alphabets, but usage is entirely different.</a:t>
            </a:r>
          </a:p>
        </p:txBody>
      </p:sp>
      <p:pic>
        <p:nvPicPr>
          <p:cNvPr id="87045" name="Picture 4" descr="CHRK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600200"/>
            <a:ext cx="6600825" cy="4637088"/>
          </a:xfrm>
          <a:prstGeom prst="rect">
            <a:avLst/>
          </a:prstGeom>
          <a:noFill/>
          <a:ln w="28575" cap="sq">
            <a:solidFill>
              <a:srgbClr val="FF0000"/>
            </a:solidFill>
            <a:miter lim="800000"/>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7046" name="Text Box 5"/>
          <p:cNvSpPr txBox="1">
            <a:spLocks noChangeArrowheads="1"/>
          </p:cNvSpPr>
          <p:nvPr/>
        </p:nvSpPr>
        <p:spPr bwMode="auto">
          <a:xfrm>
            <a:off x="3171825" y="6324600"/>
            <a:ext cx="71151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lgn="r"/>
            <a:r>
              <a:rPr lang="en-US" sz="1400" i="1"/>
              <a:t>Available (9-25-99): http://joyce.eng.yale.edu/~joant/Cherokee.html</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Number Placeholder 4"/>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AE7C455B-BE90-44EC-A5FB-09A8EDEA195E}" type="slidenum">
              <a:rPr lang="en-US" sz="1400" smtClean="0"/>
              <a:pPr eaLnBrk="1" hangingPunct="1"/>
              <a:t>71</a:t>
            </a:fld>
            <a:endParaRPr lang="en-US" sz="1400" smtClean="0"/>
          </a:p>
        </p:txBody>
      </p:sp>
      <p:sp>
        <p:nvSpPr>
          <p:cNvPr id="89091" name="Rectangle 2"/>
          <p:cNvSpPr>
            <a:spLocks noGrp="1" noChangeArrowheads="1"/>
          </p:cNvSpPr>
          <p:nvPr>
            <p:ph type="title"/>
          </p:nvPr>
        </p:nvSpPr>
        <p:spPr>
          <a:xfrm>
            <a:off x="533400" y="304800"/>
            <a:ext cx="9067800" cy="1143000"/>
          </a:xfrm>
        </p:spPr>
        <p:txBody>
          <a:bodyPr/>
          <a:lstStyle/>
          <a:p>
            <a:pPr eaLnBrk="1" hangingPunct="1"/>
            <a:r>
              <a:rPr lang="en-US" smtClean="0"/>
              <a:t>From Phoenician to modern alphabets</a:t>
            </a:r>
          </a:p>
        </p:txBody>
      </p:sp>
      <p:pic>
        <p:nvPicPr>
          <p:cNvPr id="89092" name="Picture 4" descr="evolch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828800"/>
            <a:ext cx="6407150" cy="4089400"/>
          </a:xfrm>
          <a:prstGeom prst="rect">
            <a:avLst/>
          </a:prstGeom>
          <a:noFill/>
          <a:ln w="28575" cap="sq">
            <a:solidFill>
              <a:srgbClr val="FF0000"/>
            </a:solidFill>
            <a:miter lim="800000"/>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9093" name="Text Box 5"/>
          <p:cNvSpPr txBox="1">
            <a:spLocks noChangeArrowheads="1"/>
          </p:cNvSpPr>
          <p:nvPr/>
        </p:nvSpPr>
        <p:spPr bwMode="auto">
          <a:xfrm>
            <a:off x="2895600" y="6553200"/>
            <a:ext cx="7391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lgn="r"/>
            <a:r>
              <a:rPr lang="en-US" sz="1400" i="1"/>
              <a:t>Available (2-15-04): http://phoenicia.org/imgs/evolchar.gif</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Number Placeholder 5"/>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3D24A1CB-2F6D-461F-BFE5-9749D343F440}" type="slidenum">
              <a:rPr lang="en-US" sz="1400" smtClean="0"/>
              <a:pPr eaLnBrk="1" hangingPunct="1"/>
              <a:t>72</a:t>
            </a:fld>
            <a:endParaRPr lang="en-US" sz="1400" smtClean="0"/>
          </a:p>
        </p:txBody>
      </p:sp>
      <p:sp>
        <p:nvSpPr>
          <p:cNvPr id="90115" name="Rectangle 2"/>
          <p:cNvSpPr>
            <a:spLocks noGrp="1" noChangeArrowheads="1"/>
          </p:cNvSpPr>
          <p:nvPr>
            <p:ph type="title"/>
          </p:nvPr>
        </p:nvSpPr>
        <p:spPr>
          <a:xfrm>
            <a:off x="762000" y="0"/>
            <a:ext cx="8743950" cy="1143000"/>
          </a:xfrm>
        </p:spPr>
        <p:txBody>
          <a:bodyPr/>
          <a:lstStyle/>
          <a:p>
            <a:pPr eaLnBrk="1" hangingPunct="1"/>
            <a:r>
              <a:rPr lang="en-US" smtClean="0"/>
              <a:t>Fonts</a:t>
            </a:r>
          </a:p>
        </p:txBody>
      </p:sp>
      <p:graphicFrame>
        <p:nvGraphicFramePr>
          <p:cNvPr id="90116" name="Object 3"/>
          <p:cNvGraphicFramePr>
            <a:graphicFrameLocks noGrp="1" noChangeAspect="1"/>
          </p:cNvGraphicFramePr>
          <p:nvPr>
            <p:ph idx="1"/>
            <p:extLst>
              <p:ext uri="{D42A27DB-BD31-4B8C-83A1-F6EECF244321}">
                <p14:modId xmlns:p14="http://schemas.microsoft.com/office/powerpoint/2010/main" val="936641553"/>
              </p:ext>
            </p:extLst>
          </p:nvPr>
        </p:nvGraphicFramePr>
        <p:xfrm>
          <a:off x="2209800" y="1219200"/>
          <a:ext cx="5910263" cy="5238750"/>
        </p:xfrm>
        <a:graphic>
          <a:graphicData uri="http://schemas.openxmlformats.org/presentationml/2006/ole">
            <mc:AlternateContent xmlns:mc="http://schemas.openxmlformats.org/markup-compatibility/2006">
              <mc:Choice xmlns:v="urn:schemas-microsoft-com:vml" Requires="v">
                <p:oleObj spid="_x0000_s90147" name="Bitmap Image" r:id="rId3" imgW="5372990" imgH="4762007" progId="Paint.Picture">
                  <p:embed/>
                </p:oleObj>
              </mc:Choice>
              <mc:Fallback>
                <p:oleObj name="Bitmap Image" r:id="rId3" imgW="5372990" imgH="4762007" progId="Paint.Pictur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1219200"/>
                        <a:ext cx="5910263" cy="5238750"/>
                      </a:xfrm>
                      <a:prstGeom prst="rect">
                        <a:avLst/>
                      </a:prstGeom>
                      <a:noFill/>
                      <a:ln w="28575" cmpd="sng">
                        <a:solidFill>
                          <a:srgbClr val="FF0000"/>
                        </a:solidFill>
                        <a:miter lim="800000"/>
                        <a:headEnd/>
                        <a:tailEnd/>
                      </a:ln>
                      <a:extLst/>
                    </p:spPr>
                  </p:pic>
                </p:oleObj>
              </mc:Fallback>
            </mc:AlternateContent>
          </a:graphicData>
        </a:graphic>
      </p:graphicFrame>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Number Placeholder 5"/>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FA46BE6E-5A24-4218-80DE-CA53CBF6D514}" type="slidenum">
              <a:rPr lang="en-US" sz="1400" smtClean="0"/>
              <a:pPr eaLnBrk="1" hangingPunct="1"/>
              <a:t>73</a:t>
            </a:fld>
            <a:endParaRPr lang="en-US" sz="1400" smtClean="0"/>
          </a:p>
        </p:txBody>
      </p:sp>
      <p:sp>
        <p:nvSpPr>
          <p:cNvPr id="91139" name="Rectangle 2"/>
          <p:cNvSpPr>
            <a:spLocks noGrp="1" noChangeArrowheads="1"/>
          </p:cNvSpPr>
          <p:nvPr>
            <p:ph type="title"/>
          </p:nvPr>
        </p:nvSpPr>
        <p:spPr/>
        <p:txBody>
          <a:bodyPr/>
          <a:lstStyle/>
          <a:p>
            <a:pPr eaLnBrk="1" hangingPunct="1"/>
            <a:r>
              <a:rPr lang="en-US" smtClean="0"/>
              <a:t>Direction</a:t>
            </a:r>
          </a:p>
        </p:txBody>
      </p:sp>
      <p:sp>
        <p:nvSpPr>
          <p:cNvPr id="91140" name="Rectangle 3"/>
          <p:cNvSpPr>
            <a:spLocks noGrp="1" noChangeArrowheads="1"/>
          </p:cNvSpPr>
          <p:nvPr>
            <p:ph type="body" idx="1"/>
          </p:nvPr>
        </p:nvSpPr>
        <p:spPr>
          <a:xfrm>
            <a:off x="304800" y="1447800"/>
            <a:ext cx="9772650" cy="1752600"/>
          </a:xfrm>
        </p:spPr>
        <p:txBody>
          <a:bodyPr/>
          <a:lstStyle/>
          <a:p>
            <a:pPr eaLnBrk="1" hangingPunct="1">
              <a:lnSpc>
                <a:spcPct val="90000"/>
              </a:lnSpc>
            </a:pPr>
            <a:r>
              <a:rPr lang="en-US" sz="2600" smtClean="0"/>
              <a:t>There is no particular reason for us to read or write in any one direction.</a:t>
            </a:r>
          </a:p>
          <a:p>
            <a:pPr eaLnBrk="1" hangingPunct="1">
              <a:lnSpc>
                <a:spcPct val="90000"/>
              </a:lnSpc>
            </a:pPr>
            <a:r>
              <a:rPr lang="en-US" sz="2600" smtClean="0"/>
              <a:t>Some languages, such as English, are written </a:t>
            </a:r>
            <a:r>
              <a:rPr lang="en-US" sz="2600" smtClean="0">
                <a:solidFill>
                  <a:srgbClr val="FFFF00"/>
                </a:solidFill>
              </a:rPr>
              <a:t>left-to-right</a:t>
            </a:r>
            <a:r>
              <a:rPr lang="en-US" sz="2600" smtClean="0"/>
              <a:t>.</a:t>
            </a:r>
          </a:p>
          <a:p>
            <a:pPr eaLnBrk="1" hangingPunct="1">
              <a:lnSpc>
                <a:spcPct val="90000"/>
              </a:lnSpc>
            </a:pPr>
            <a:r>
              <a:rPr lang="en-US" sz="2600" smtClean="0"/>
              <a:t>(Arabic as such) </a:t>
            </a:r>
            <a:r>
              <a:rPr lang="en-US" sz="2600" smtClean="0">
                <a:solidFill>
                  <a:srgbClr val="FFFF00"/>
                </a:solidFill>
              </a:rPr>
              <a:t>right-to-left</a:t>
            </a:r>
            <a:r>
              <a:rPr lang="en-US" sz="2600" smtClean="0"/>
              <a:t> written are Some.</a:t>
            </a:r>
          </a:p>
        </p:txBody>
      </p:sp>
      <p:sp>
        <p:nvSpPr>
          <p:cNvPr id="91141" name="Text Box 4"/>
          <p:cNvSpPr txBox="1">
            <a:spLocks noChangeArrowheads="1"/>
          </p:cNvSpPr>
          <p:nvPr/>
        </p:nvSpPr>
        <p:spPr bwMode="auto">
          <a:xfrm>
            <a:off x="304800" y="3352800"/>
            <a:ext cx="188595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r>
              <a:rPr lang="en-US" sz="2400"/>
              <a:t>Traditional Japanese and Mongolian were written </a:t>
            </a:r>
          </a:p>
          <a:p>
            <a:r>
              <a:rPr lang="en-US" sz="2400"/>
              <a:t>top-to-bottom.</a:t>
            </a:r>
          </a:p>
        </p:txBody>
      </p:sp>
      <p:sp>
        <p:nvSpPr>
          <p:cNvPr id="91142" name="Text Box 5"/>
          <p:cNvSpPr txBox="1">
            <a:spLocks noChangeArrowheads="1"/>
          </p:cNvSpPr>
          <p:nvPr/>
        </p:nvSpPr>
        <p:spPr bwMode="auto">
          <a:xfrm>
            <a:off x="8448675" y="3276600"/>
            <a:ext cx="1457325" cy="3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r>
              <a:rPr lang="en-US" sz="2400"/>
              <a:t>bottom-up. written were Greek of forms Some</a:t>
            </a:r>
          </a:p>
          <a:p>
            <a:pPr>
              <a:spcBef>
                <a:spcPct val="50000"/>
              </a:spcBef>
            </a:pPr>
            <a:endParaRPr lang="en-US" sz="2400"/>
          </a:p>
        </p:txBody>
      </p:sp>
      <p:sp>
        <p:nvSpPr>
          <p:cNvPr id="91143" name="Text Box 6"/>
          <p:cNvSpPr txBox="1">
            <a:spLocks noChangeArrowheads="1"/>
          </p:cNvSpPr>
          <p:nvPr/>
        </p:nvSpPr>
        <p:spPr bwMode="auto">
          <a:xfrm>
            <a:off x="2276475" y="3505200"/>
            <a:ext cx="6000750" cy="237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lgn="just"/>
            <a:r>
              <a:rPr lang="en-US" sz="3000">
                <a:solidFill>
                  <a:srgbClr val="FFFF00"/>
                </a:solidFill>
              </a:rPr>
              <a:t>And one of the earliest ways of </a:t>
            </a:r>
          </a:p>
          <a:p>
            <a:pPr algn="just"/>
            <a:r>
              <a:rPr lang="en-US" sz="3000">
                <a:solidFill>
                  <a:srgbClr val="FFFF00"/>
                </a:solidFill>
              </a:rPr>
              <a:t>boustrophedon called is writing </a:t>
            </a:r>
          </a:p>
          <a:p>
            <a:pPr algn="just"/>
            <a:r>
              <a:rPr lang="en-US" sz="3000">
                <a:solidFill>
                  <a:srgbClr val="FFFF00"/>
                </a:solidFill>
              </a:rPr>
              <a:t>("as the ox plows") in which</a:t>
            </a:r>
          </a:p>
          <a:p>
            <a:pPr algn="just"/>
            <a:r>
              <a:rPr lang="en-US" sz="3000">
                <a:solidFill>
                  <a:srgbClr val="FFFF00"/>
                </a:solidFill>
              </a:rPr>
              <a:t>then and direction one in read you</a:t>
            </a:r>
          </a:p>
          <a:p>
            <a:r>
              <a:rPr lang="en-US" sz="3000">
                <a:solidFill>
                  <a:srgbClr val="FFFF00"/>
                </a:solidFill>
              </a:rPr>
              <a:t>in the opposite direction.</a:t>
            </a:r>
            <a:r>
              <a:rPr lang="en-US" sz="3000">
                <a:solidFill>
                  <a:schemeClr val="bg1"/>
                </a:solidFill>
              </a:rPr>
              <a:t>..</a:t>
            </a:r>
            <a:r>
              <a:rPr lang="en-US" sz="3000">
                <a:solidFill>
                  <a:srgbClr val="FFFF00"/>
                </a:solidFill>
              </a:rPr>
              <a:t>            </a:t>
            </a:r>
            <a:endParaRPr lang="en-US" sz="2400"/>
          </a:p>
        </p:txBody>
      </p:sp>
      <p:cxnSp>
        <p:nvCxnSpPr>
          <p:cNvPr id="5" name="Straight Arrow Connector 4"/>
          <p:cNvCxnSpPr/>
          <p:nvPr/>
        </p:nvCxnSpPr>
        <p:spPr bwMode="auto">
          <a:xfrm>
            <a:off x="2381459" y="4039437"/>
            <a:ext cx="5014128" cy="0"/>
          </a:xfrm>
          <a:prstGeom prst="straightConnector1">
            <a:avLst/>
          </a:prstGeom>
          <a:solidFill>
            <a:schemeClr val="accent1"/>
          </a:solidFill>
          <a:ln w="28575" cap="sq"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11"/>
          <p:cNvCxnSpPr/>
          <p:nvPr/>
        </p:nvCxnSpPr>
        <p:spPr bwMode="auto">
          <a:xfrm>
            <a:off x="2381459" y="4501645"/>
            <a:ext cx="5014128" cy="0"/>
          </a:xfrm>
          <a:prstGeom prst="straightConnector1">
            <a:avLst/>
          </a:prstGeom>
          <a:solidFill>
            <a:schemeClr val="accent1"/>
          </a:solidFill>
          <a:ln w="28575" cap="sq" cmpd="sng" algn="ctr">
            <a:solidFill>
              <a:schemeClr val="tx1"/>
            </a:solidFill>
            <a:prstDash val="solid"/>
            <a:round/>
            <a:headEnd type="arrow" w="med" len="sm"/>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Arrow Connector 12"/>
          <p:cNvCxnSpPr/>
          <p:nvPr/>
        </p:nvCxnSpPr>
        <p:spPr bwMode="auto">
          <a:xfrm>
            <a:off x="2381459" y="4953838"/>
            <a:ext cx="5014128" cy="0"/>
          </a:xfrm>
          <a:prstGeom prst="straightConnector1">
            <a:avLst/>
          </a:prstGeom>
          <a:solidFill>
            <a:schemeClr val="accent1"/>
          </a:solidFill>
          <a:ln w="28575" cap="sq"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Arrow Connector 13"/>
          <p:cNvCxnSpPr/>
          <p:nvPr/>
        </p:nvCxnSpPr>
        <p:spPr bwMode="auto">
          <a:xfrm>
            <a:off x="2381459" y="5405965"/>
            <a:ext cx="5014128" cy="0"/>
          </a:xfrm>
          <a:prstGeom prst="straightConnector1">
            <a:avLst/>
          </a:prstGeom>
          <a:solidFill>
            <a:schemeClr val="accent1"/>
          </a:solidFill>
          <a:ln w="28575" cap="sq" cmpd="sng" algn="ctr">
            <a:solidFill>
              <a:schemeClr val="tx1"/>
            </a:solidFill>
            <a:prstDash val="solid"/>
            <a:round/>
            <a:headEnd type="arrow" w="med" len="sm"/>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Arrow Connector 14"/>
          <p:cNvCxnSpPr/>
          <p:nvPr/>
        </p:nvCxnSpPr>
        <p:spPr bwMode="auto">
          <a:xfrm>
            <a:off x="2381459" y="5868173"/>
            <a:ext cx="5014128" cy="0"/>
          </a:xfrm>
          <a:prstGeom prst="straightConnector1">
            <a:avLst/>
          </a:prstGeom>
          <a:solidFill>
            <a:schemeClr val="accent1"/>
          </a:solidFill>
          <a:ln w="28575" cap="sq"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Arrow Connector 15"/>
          <p:cNvCxnSpPr/>
          <p:nvPr/>
        </p:nvCxnSpPr>
        <p:spPr bwMode="auto">
          <a:xfrm>
            <a:off x="182545" y="3314764"/>
            <a:ext cx="0" cy="2359025"/>
          </a:xfrm>
          <a:prstGeom prst="straightConnector1">
            <a:avLst/>
          </a:prstGeom>
          <a:solidFill>
            <a:schemeClr val="accent1"/>
          </a:solidFill>
          <a:ln w="28575" cap="sq"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Arrow Connector 17"/>
          <p:cNvCxnSpPr/>
          <p:nvPr/>
        </p:nvCxnSpPr>
        <p:spPr bwMode="auto">
          <a:xfrm flipV="1">
            <a:off x="9820589" y="3314700"/>
            <a:ext cx="0" cy="2359152"/>
          </a:xfrm>
          <a:prstGeom prst="straightConnector1">
            <a:avLst/>
          </a:prstGeom>
          <a:solidFill>
            <a:schemeClr val="accent1"/>
          </a:solidFill>
          <a:ln w="28575" cap="sq"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Arrow Connector 19"/>
          <p:cNvCxnSpPr/>
          <p:nvPr/>
        </p:nvCxnSpPr>
        <p:spPr bwMode="auto">
          <a:xfrm>
            <a:off x="778211" y="2679965"/>
            <a:ext cx="7499014" cy="0"/>
          </a:xfrm>
          <a:prstGeom prst="straightConnector1">
            <a:avLst/>
          </a:prstGeom>
          <a:solidFill>
            <a:schemeClr val="accent1"/>
          </a:solidFill>
          <a:ln w="28575" cap="sq" cmpd="sng" algn="ctr">
            <a:solidFill>
              <a:schemeClr val="tx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Arrow Connector 21"/>
          <p:cNvCxnSpPr/>
          <p:nvPr/>
        </p:nvCxnSpPr>
        <p:spPr bwMode="auto">
          <a:xfrm>
            <a:off x="778211" y="3144349"/>
            <a:ext cx="6087024" cy="0"/>
          </a:xfrm>
          <a:prstGeom prst="straightConnector1">
            <a:avLst/>
          </a:prstGeom>
          <a:solidFill>
            <a:schemeClr val="accent1"/>
          </a:solidFill>
          <a:ln w="28575" cap="sq" cmpd="sng" algn="ctr">
            <a:solidFill>
              <a:schemeClr val="tx1"/>
            </a:solidFill>
            <a:prstDash val="solid"/>
            <a:round/>
            <a:headEnd type="arrow" w="med" len="sm"/>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1+#ppt_w/2"/>
                                          </p:val>
                                        </p:tav>
                                        <p:tav tm="100000">
                                          <p:val>
                                            <p:strVal val="#ppt_x"/>
                                          </p:val>
                                        </p:tav>
                                      </p:tavLst>
                                    </p:anim>
                                    <p:anim calcmode="lin" valueType="num">
                                      <p:cBhvr additive="base">
                                        <p:cTn id="14"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0-#ppt_w/2"/>
                                          </p:val>
                                        </p:tav>
                                        <p:tav tm="100000">
                                          <p:val>
                                            <p:strVal val="#ppt_x"/>
                                          </p:val>
                                        </p:tav>
                                      </p:tavLst>
                                    </p:anim>
                                    <p:anim calcmode="lin" valueType="num">
                                      <p:cBhvr additive="base">
                                        <p:cTn id="3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1+#ppt_w/2"/>
                                          </p:val>
                                        </p:tav>
                                        <p:tav tm="100000">
                                          <p:val>
                                            <p:strVal val="#ppt_x"/>
                                          </p:val>
                                        </p:tav>
                                      </p:tavLst>
                                    </p:anim>
                                    <p:anim calcmode="lin" valueType="num">
                                      <p:cBhvr additive="base">
                                        <p:cTn id="3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0-#ppt_w/2"/>
                                          </p:val>
                                        </p:tav>
                                        <p:tav tm="100000">
                                          <p:val>
                                            <p:strVal val="#ppt_x"/>
                                          </p:val>
                                        </p:tav>
                                      </p:tavLst>
                                    </p:anim>
                                    <p:anim calcmode="lin" valueType="num">
                                      <p:cBhvr additive="base">
                                        <p:cTn id="4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1+#ppt_w/2"/>
                                          </p:val>
                                        </p:tav>
                                        <p:tav tm="100000">
                                          <p:val>
                                            <p:strVal val="#ppt_x"/>
                                          </p:val>
                                        </p:tav>
                                      </p:tavLst>
                                    </p:anim>
                                    <p:anim calcmode="lin" valueType="num">
                                      <p:cBhvr additive="base">
                                        <p:cTn id="50"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0-#ppt_w/2"/>
                                          </p:val>
                                        </p:tav>
                                        <p:tav tm="100000">
                                          <p:val>
                                            <p:strVal val="#ppt_x"/>
                                          </p:val>
                                        </p:tav>
                                      </p:tavLst>
                                    </p:anim>
                                    <p:anim calcmode="lin" valueType="num">
                                      <p:cBhvr additive="base">
                                        <p:cTn id="56"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Number Placeholder 3"/>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2B9CAAD6-3565-4220-89B4-14A9E449C582}" type="slidenum">
              <a:rPr lang="en-US" sz="1400" smtClean="0"/>
              <a:pPr eaLnBrk="1" hangingPunct="1"/>
              <a:t>74</a:t>
            </a:fld>
            <a:endParaRPr lang="en-US" sz="1400" smtClean="0"/>
          </a:p>
        </p:txBody>
      </p:sp>
      <p:sp>
        <p:nvSpPr>
          <p:cNvPr id="92163" name="Rectangle 2"/>
          <p:cNvSpPr>
            <a:spLocks noChangeArrowheads="1"/>
          </p:cNvSpPr>
          <p:nvPr/>
        </p:nvSpPr>
        <p:spPr bwMode="auto">
          <a:xfrm>
            <a:off x="771525" y="609600"/>
            <a:ext cx="874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p>
            <a:pPr algn="ctr"/>
            <a:r>
              <a:rPr lang="en-US" sz="4400">
                <a:solidFill>
                  <a:schemeClr val="tx2"/>
                </a:solidFill>
              </a:rPr>
              <a:t>Non-written “writing”: the </a:t>
            </a:r>
            <a:r>
              <a:rPr lang="en-US" sz="4400">
                <a:solidFill>
                  <a:srgbClr val="FFFF00"/>
                </a:solidFill>
              </a:rPr>
              <a:t>quipu</a:t>
            </a:r>
            <a:endParaRPr lang="en-US" sz="4400">
              <a:solidFill>
                <a:schemeClr val="tx2"/>
              </a:solidFill>
            </a:endParaRPr>
          </a:p>
        </p:txBody>
      </p:sp>
      <p:pic>
        <p:nvPicPr>
          <p:cNvPr id="9216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676400"/>
            <a:ext cx="1909763" cy="2851150"/>
          </a:xfrm>
          <a:prstGeom prst="rect">
            <a:avLst/>
          </a:prstGeom>
          <a:noFill/>
          <a:ln w="28575" cap="sq">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6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724400"/>
            <a:ext cx="2190750" cy="1647825"/>
          </a:xfrm>
          <a:prstGeom prst="rect">
            <a:avLst/>
          </a:prstGeom>
          <a:noFill/>
          <a:ln w="28575" cap="sq">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6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827213"/>
            <a:ext cx="4003675" cy="1601787"/>
          </a:xfrm>
          <a:prstGeom prst="rect">
            <a:avLst/>
          </a:prstGeom>
          <a:noFill/>
          <a:ln w="28575" cap="sq">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6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3810000"/>
            <a:ext cx="4030663" cy="2387600"/>
          </a:xfrm>
          <a:prstGeom prst="rect">
            <a:avLst/>
          </a:prstGeom>
          <a:noFill/>
          <a:ln w="28575" cap="sq">
            <a:solidFill>
              <a:srgbClr val="FF0000"/>
            </a:solidFill>
            <a:miter lim="800000"/>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168" name="Text Box 7"/>
          <p:cNvSpPr txBox="1">
            <a:spLocks noChangeArrowheads="1"/>
          </p:cNvSpPr>
          <p:nvPr/>
        </p:nvSpPr>
        <p:spPr bwMode="auto">
          <a:xfrm>
            <a:off x="3276600" y="1981200"/>
            <a:ext cx="259080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spcBef>
                <a:spcPct val="50000"/>
              </a:spcBef>
              <a:buFontTx/>
              <a:buChar char="•"/>
            </a:pPr>
            <a:r>
              <a:rPr lang="en-US" sz="2400" b="1"/>
              <a:t> The Incas used </a:t>
            </a:r>
            <a:r>
              <a:rPr lang="en-US" sz="2400" b="1">
                <a:solidFill>
                  <a:srgbClr val="FFFF00"/>
                </a:solidFill>
              </a:rPr>
              <a:t>quipu</a:t>
            </a:r>
            <a:r>
              <a:rPr lang="en-US" sz="2400" b="1" i="1"/>
              <a:t> </a:t>
            </a:r>
            <a:r>
              <a:rPr lang="en-US" sz="2400" b="1"/>
              <a:t>to keep complex records.</a:t>
            </a:r>
          </a:p>
          <a:p>
            <a:pPr>
              <a:spcBef>
                <a:spcPct val="50000"/>
              </a:spcBef>
              <a:buFontTx/>
              <a:buChar char="•"/>
            </a:pPr>
            <a:endParaRPr lang="en-US" sz="2400" b="1"/>
          </a:p>
          <a:p>
            <a:pPr>
              <a:spcBef>
                <a:spcPct val="50000"/>
              </a:spcBef>
              <a:buFontTx/>
              <a:buChar char="•"/>
            </a:pPr>
            <a:r>
              <a:rPr lang="en-US" sz="2400" b="1"/>
              <a:t> Specially trained “rememberers” could interpret the complex series of knots and colored strings.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4"/>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C6E0C46C-608F-42AA-A86D-767B8BFC8A73}" type="slidenum">
              <a:rPr lang="en-US" sz="1400" smtClean="0"/>
              <a:pPr eaLnBrk="1" hangingPunct="1"/>
              <a:t>8</a:t>
            </a:fld>
            <a:endParaRPr lang="en-US" sz="1400" smtClean="0"/>
          </a:p>
        </p:txBody>
      </p:sp>
      <p:sp>
        <p:nvSpPr>
          <p:cNvPr id="22531" name="Rectangle 2"/>
          <p:cNvSpPr>
            <a:spLocks noGrp="1" noChangeArrowheads="1"/>
          </p:cNvSpPr>
          <p:nvPr>
            <p:ph type="title"/>
          </p:nvPr>
        </p:nvSpPr>
        <p:spPr>
          <a:xfrm>
            <a:off x="762000" y="304800"/>
            <a:ext cx="8743950" cy="914400"/>
          </a:xfrm>
        </p:spPr>
        <p:txBody>
          <a:bodyPr/>
          <a:lstStyle/>
          <a:p>
            <a:pPr eaLnBrk="1" hangingPunct="1"/>
            <a:r>
              <a:rPr lang="en-US" smtClean="0"/>
              <a:t>Indo-European </a:t>
            </a:r>
            <a:r>
              <a:rPr lang="en-US" u="sng" smtClean="0"/>
              <a:t>branches</a:t>
            </a:r>
            <a:r>
              <a:rPr lang="en-US" smtClean="0"/>
              <a:t> &amp; </a:t>
            </a:r>
            <a:r>
              <a:rPr lang="en-US" u="sng" smtClean="0"/>
              <a:t>groups</a:t>
            </a:r>
          </a:p>
        </p:txBody>
      </p:sp>
      <p:pic>
        <p:nvPicPr>
          <p:cNvPr id="22532"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3470"/>
          <a:stretch/>
        </p:blipFill>
        <p:spPr bwMode="auto">
          <a:xfrm>
            <a:off x="228600" y="1143000"/>
            <a:ext cx="2528888" cy="41926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3"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b="3058"/>
          <a:stretch/>
        </p:blipFill>
        <p:spPr bwMode="auto">
          <a:xfrm>
            <a:off x="2819400" y="3097213"/>
            <a:ext cx="4648200" cy="34241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5080"/>
          <a:stretch/>
        </p:blipFill>
        <p:spPr bwMode="auto">
          <a:xfrm>
            <a:off x="4724400" y="1295400"/>
            <a:ext cx="5334000" cy="25631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5"/>
          <p:cNvSpPr>
            <a:spLocks noGrp="1"/>
          </p:cNvSpPr>
          <p:nvPr>
            <p:ph type="sldNum" sz="quarter" idx="12"/>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E87CBE59-5A59-4C9E-96B8-C856AD7AC49A}" type="slidenum">
              <a:rPr lang="en-US" sz="1400" smtClean="0"/>
              <a:pPr eaLnBrk="1" hangingPunct="1"/>
              <a:t>9</a:t>
            </a:fld>
            <a:endParaRPr lang="en-US" sz="1400" smtClean="0"/>
          </a:p>
        </p:txBody>
      </p:sp>
      <p:sp>
        <p:nvSpPr>
          <p:cNvPr id="23555" name="Rectangle 2"/>
          <p:cNvSpPr>
            <a:spLocks noGrp="1" noChangeArrowheads="1"/>
          </p:cNvSpPr>
          <p:nvPr>
            <p:ph type="title"/>
          </p:nvPr>
        </p:nvSpPr>
        <p:spPr>
          <a:xfrm>
            <a:off x="457200" y="304800"/>
            <a:ext cx="9448800" cy="1143000"/>
          </a:xfrm>
        </p:spPr>
        <p:txBody>
          <a:bodyPr/>
          <a:lstStyle/>
          <a:p>
            <a:pPr eaLnBrk="1" hangingPunct="1"/>
            <a:r>
              <a:rPr lang="en-US" smtClean="0"/>
              <a:t>Indo-European: mutual comprehension?</a:t>
            </a:r>
          </a:p>
        </p:txBody>
      </p:sp>
      <p:sp>
        <p:nvSpPr>
          <p:cNvPr id="23556" name="Rectangle 3"/>
          <p:cNvSpPr>
            <a:spLocks noGrp="1" noChangeArrowheads="1"/>
          </p:cNvSpPr>
          <p:nvPr>
            <p:ph type="body" idx="1"/>
          </p:nvPr>
        </p:nvSpPr>
        <p:spPr>
          <a:xfrm>
            <a:off x="533400" y="1371600"/>
            <a:ext cx="9296400" cy="5029200"/>
          </a:xfrm>
        </p:spPr>
        <p:txBody>
          <a:bodyPr/>
          <a:lstStyle/>
          <a:p>
            <a:pPr eaLnBrk="1" hangingPunct="1">
              <a:lnSpc>
                <a:spcPct val="90000"/>
              </a:lnSpc>
            </a:pPr>
            <a:r>
              <a:rPr lang="en-US" dirty="0" smtClean="0">
                <a:solidFill>
                  <a:srgbClr val="FFFF00"/>
                </a:solidFill>
              </a:rPr>
              <a:t>Dutch</a:t>
            </a:r>
            <a:r>
              <a:rPr lang="en-US" dirty="0" smtClean="0"/>
              <a:t>: “</a:t>
            </a:r>
            <a:r>
              <a:rPr lang="en-US" dirty="0" err="1" smtClean="0"/>
              <a:t>Onze</a:t>
            </a:r>
            <a:r>
              <a:rPr lang="en-US" dirty="0" smtClean="0"/>
              <a:t> Vader, die in de </a:t>
            </a:r>
            <a:r>
              <a:rPr lang="en-US" dirty="0" err="1" smtClean="0"/>
              <a:t>hemelen</a:t>
            </a:r>
            <a:r>
              <a:rPr lang="en-US" dirty="0" smtClean="0"/>
              <a:t> </a:t>
            </a:r>
            <a:r>
              <a:rPr lang="en-US" dirty="0" err="1" smtClean="0"/>
              <a:t>zijt</a:t>
            </a:r>
            <a:r>
              <a:rPr lang="en-US" dirty="0" smtClean="0"/>
              <a:t> …”</a:t>
            </a:r>
          </a:p>
          <a:p>
            <a:pPr eaLnBrk="1" hangingPunct="1">
              <a:lnSpc>
                <a:spcPct val="90000"/>
              </a:lnSpc>
            </a:pPr>
            <a:r>
              <a:rPr lang="en-US" dirty="0" smtClean="0">
                <a:solidFill>
                  <a:srgbClr val="FFFF00"/>
                </a:solidFill>
              </a:rPr>
              <a:t>Spanish</a:t>
            </a:r>
            <a:r>
              <a:rPr lang="en-US" dirty="0" smtClean="0"/>
              <a:t>: “Padre </a:t>
            </a:r>
            <a:r>
              <a:rPr lang="en-US" dirty="0" err="1" smtClean="0"/>
              <a:t>nuestro</a:t>
            </a:r>
            <a:r>
              <a:rPr lang="en-US" dirty="0" smtClean="0"/>
              <a:t>, </a:t>
            </a:r>
            <a:r>
              <a:rPr lang="en-US" dirty="0" err="1" smtClean="0"/>
              <a:t>qe</a:t>
            </a:r>
            <a:r>
              <a:rPr lang="en-US" dirty="0" smtClean="0"/>
              <a:t> </a:t>
            </a:r>
            <a:r>
              <a:rPr lang="en-US" dirty="0" err="1" smtClean="0"/>
              <a:t>est</a:t>
            </a:r>
            <a:r>
              <a:rPr lang="en-US" dirty="0" err="1" smtClean="0">
                <a:cs typeface="Times New Roman" pitchFamily="18" charset="0"/>
              </a:rPr>
              <a:t>ás</a:t>
            </a:r>
            <a:r>
              <a:rPr lang="en-US" dirty="0" smtClean="0">
                <a:cs typeface="Times New Roman" pitchFamily="18" charset="0"/>
              </a:rPr>
              <a:t> en los </a:t>
            </a:r>
            <a:r>
              <a:rPr lang="en-US" dirty="0" err="1" smtClean="0">
                <a:cs typeface="Times New Roman" pitchFamily="18" charset="0"/>
              </a:rPr>
              <a:t>cielos</a:t>
            </a:r>
            <a:r>
              <a:rPr lang="en-US" dirty="0" smtClean="0">
                <a:cs typeface="Times New Roman" pitchFamily="18" charset="0"/>
              </a:rPr>
              <a:t> …”</a:t>
            </a:r>
          </a:p>
          <a:p>
            <a:pPr eaLnBrk="1" hangingPunct="1">
              <a:lnSpc>
                <a:spcPct val="90000"/>
              </a:lnSpc>
            </a:pPr>
            <a:r>
              <a:rPr lang="en-US" dirty="0" smtClean="0">
                <a:solidFill>
                  <a:srgbClr val="FFFF00"/>
                </a:solidFill>
                <a:cs typeface="Times New Roman" pitchFamily="18" charset="0"/>
              </a:rPr>
              <a:t>Polish</a:t>
            </a:r>
            <a:r>
              <a:rPr lang="en-US" dirty="0" smtClean="0">
                <a:cs typeface="Times New Roman" pitchFamily="18" charset="0"/>
              </a:rPr>
              <a:t>: “</a:t>
            </a:r>
            <a:r>
              <a:rPr lang="en-US" dirty="0" err="1" smtClean="0">
                <a:cs typeface="Times New Roman" pitchFamily="18" charset="0"/>
              </a:rPr>
              <a:t>Ojcze</a:t>
            </a:r>
            <a:r>
              <a:rPr lang="en-US" dirty="0" smtClean="0">
                <a:cs typeface="Times New Roman" pitchFamily="18" charset="0"/>
              </a:rPr>
              <a:t> </a:t>
            </a:r>
            <a:r>
              <a:rPr lang="en-US" dirty="0" err="1" smtClean="0">
                <a:cs typeface="Times New Roman" pitchFamily="18" charset="0"/>
              </a:rPr>
              <a:t>nasz</a:t>
            </a:r>
            <a:r>
              <a:rPr lang="en-US" dirty="0" smtClean="0">
                <a:cs typeface="Times New Roman" pitchFamily="18" charset="0"/>
              </a:rPr>
              <a:t>, </a:t>
            </a:r>
            <a:r>
              <a:rPr lang="en-US" dirty="0" err="1" smtClean="0">
                <a:cs typeface="Times New Roman" pitchFamily="18" charset="0"/>
              </a:rPr>
              <a:t>którys</a:t>
            </a:r>
            <a:r>
              <a:rPr lang="en-US" dirty="0" smtClean="0">
                <a:cs typeface="Times New Roman" pitchFamily="18" charset="0"/>
              </a:rPr>
              <a:t> jest w </a:t>
            </a:r>
            <a:r>
              <a:rPr lang="en-US" dirty="0" err="1" smtClean="0">
                <a:cs typeface="Times New Roman" pitchFamily="18" charset="0"/>
              </a:rPr>
              <a:t>niebiesiech</a:t>
            </a:r>
            <a:r>
              <a:rPr lang="en-US" dirty="0" smtClean="0">
                <a:cs typeface="Times New Roman" pitchFamily="18" charset="0"/>
              </a:rPr>
              <a:t> …”</a:t>
            </a:r>
          </a:p>
          <a:p>
            <a:pPr eaLnBrk="1" hangingPunct="1">
              <a:lnSpc>
                <a:spcPct val="90000"/>
              </a:lnSpc>
            </a:pPr>
            <a:r>
              <a:rPr lang="en-US" dirty="0" smtClean="0">
                <a:solidFill>
                  <a:srgbClr val="FFFF00"/>
                </a:solidFill>
                <a:cs typeface="Times New Roman" pitchFamily="18" charset="0"/>
              </a:rPr>
              <a:t>Greek</a:t>
            </a:r>
            <a:r>
              <a:rPr lang="en-US" dirty="0" smtClean="0">
                <a:cs typeface="Times New Roman" pitchFamily="18" charset="0"/>
              </a:rPr>
              <a:t>: “</a:t>
            </a:r>
            <a:r>
              <a:rPr lang="en-US" dirty="0" err="1" smtClean="0">
                <a:cs typeface="Times New Roman" pitchFamily="18" charset="0"/>
              </a:rPr>
              <a:t>Patera</a:t>
            </a:r>
            <a:r>
              <a:rPr lang="en-US" dirty="0" smtClean="0">
                <a:cs typeface="Times New Roman" pitchFamily="18" charset="0"/>
              </a:rPr>
              <a:t> mas, </a:t>
            </a:r>
            <a:r>
              <a:rPr lang="en-US" dirty="0" err="1" smtClean="0">
                <a:cs typeface="Times New Roman" pitchFamily="18" charset="0"/>
              </a:rPr>
              <a:t>poù</a:t>
            </a:r>
            <a:r>
              <a:rPr lang="en-US" dirty="0" smtClean="0">
                <a:cs typeface="Times New Roman" pitchFamily="18" charset="0"/>
              </a:rPr>
              <a:t> </a:t>
            </a:r>
            <a:r>
              <a:rPr lang="en-US" dirty="0" err="1" smtClean="0">
                <a:cs typeface="Times New Roman" pitchFamily="18" charset="0"/>
              </a:rPr>
              <a:t>eïsai</a:t>
            </a:r>
            <a:r>
              <a:rPr lang="en-US" dirty="0" smtClean="0">
                <a:cs typeface="Times New Roman" pitchFamily="18" charset="0"/>
              </a:rPr>
              <a:t> </a:t>
            </a:r>
            <a:r>
              <a:rPr lang="en-US" dirty="0" err="1" smtClean="0">
                <a:cs typeface="Times New Roman" pitchFamily="18" charset="0"/>
              </a:rPr>
              <a:t>stoùs</a:t>
            </a:r>
            <a:r>
              <a:rPr lang="en-US" dirty="0" smtClean="0">
                <a:cs typeface="Times New Roman" pitchFamily="18" charset="0"/>
              </a:rPr>
              <a:t> </a:t>
            </a:r>
            <a:r>
              <a:rPr lang="en-US" dirty="0" err="1" smtClean="0">
                <a:cs typeface="Times New Roman" pitchFamily="18" charset="0"/>
              </a:rPr>
              <a:t>ouranoùs</a:t>
            </a:r>
            <a:r>
              <a:rPr lang="en-US" dirty="0" smtClean="0">
                <a:cs typeface="Times New Roman" pitchFamily="18" charset="0"/>
              </a:rPr>
              <a:t> …”</a:t>
            </a:r>
          </a:p>
          <a:p>
            <a:pPr eaLnBrk="1" hangingPunct="1">
              <a:lnSpc>
                <a:spcPct val="90000"/>
              </a:lnSpc>
            </a:pPr>
            <a:r>
              <a:rPr lang="en-US" dirty="0" smtClean="0">
                <a:solidFill>
                  <a:srgbClr val="FFFF00"/>
                </a:solidFill>
                <a:cs typeface="Times New Roman" pitchFamily="18" charset="0"/>
              </a:rPr>
              <a:t>Albanian</a:t>
            </a:r>
            <a:r>
              <a:rPr lang="en-US" dirty="0" smtClean="0">
                <a:cs typeface="Times New Roman" pitchFamily="18" charset="0"/>
              </a:rPr>
              <a:t>: “</a:t>
            </a:r>
            <a:r>
              <a:rPr lang="fr-FR" dirty="0" smtClean="0">
                <a:cs typeface="Times New Roman" pitchFamily="18" charset="0"/>
              </a:rPr>
              <a:t>Ati </a:t>
            </a:r>
            <a:r>
              <a:rPr lang="fr-FR" dirty="0" err="1" smtClean="0">
                <a:cs typeface="Times New Roman" pitchFamily="18" charset="0"/>
              </a:rPr>
              <a:t>ynë</a:t>
            </a:r>
            <a:r>
              <a:rPr lang="fr-FR" dirty="0" smtClean="0">
                <a:cs typeface="Times New Roman" pitchFamily="18" charset="0"/>
              </a:rPr>
              <a:t> </a:t>
            </a:r>
            <a:r>
              <a:rPr lang="fr-FR" dirty="0" err="1" smtClean="0">
                <a:cs typeface="Times New Roman" pitchFamily="18" charset="0"/>
              </a:rPr>
              <a:t>që</a:t>
            </a:r>
            <a:r>
              <a:rPr lang="fr-FR" dirty="0" smtClean="0">
                <a:cs typeface="Times New Roman" pitchFamily="18" charset="0"/>
              </a:rPr>
              <a:t> je </a:t>
            </a:r>
            <a:r>
              <a:rPr lang="fr-FR" dirty="0" err="1" smtClean="0">
                <a:cs typeface="Times New Roman" pitchFamily="18" charset="0"/>
              </a:rPr>
              <a:t>në</a:t>
            </a:r>
            <a:r>
              <a:rPr lang="fr-FR" dirty="0" smtClean="0">
                <a:cs typeface="Times New Roman" pitchFamily="18" charset="0"/>
              </a:rPr>
              <a:t> </a:t>
            </a:r>
            <a:r>
              <a:rPr lang="fr-FR" dirty="0" err="1" smtClean="0">
                <a:cs typeface="Times New Roman" pitchFamily="18" charset="0"/>
              </a:rPr>
              <a:t>qiell</a:t>
            </a:r>
            <a:r>
              <a:rPr lang="en-US" dirty="0" smtClean="0">
                <a:cs typeface="Times New Roman" pitchFamily="18" charset="0"/>
              </a:rPr>
              <a:t>…”</a:t>
            </a:r>
          </a:p>
          <a:p>
            <a:pPr eaLnBrk="1" hangingPunct="1">
              <a:lnSpc>
                <a:spcPct val="90000"/>
              </a:lnSpc>
            </a:pPr>
            <a:r>
              <a:rPr lang="en-US" dirty="0" smtClean="0">
                <a:solidFill>
                  <a:srgbClr val="FFFF00"/>
                </a:solidFill>
                <a:cs typeface="Times New Roman" pitchFamily="18" charset="0"/>
              </a:rPr>
              <a:t>Kurdish</a:t>
            </a:r>
            <a:r>
              <a:rPr lang="en-US" dirty="0" smtClean="0">
                <a:cs typeface="Times New Roman" pitchFamily="18" charset="0"/>
              </a:rPr>
              <a:t>: “</a:t>
            </a:r>
            <a:r>
              <a:rPr lang="en-US" dirty="0" err="1" smtClean="0">
                <a:cs typeface="Times New Roman" pitchFamily="18" charset="0"/>
              </a:rPr>
              <a:t>Yä</a:t>
            </a:r>
            <a:r>
              <a:rPr lang="en-US" dirty="0" smtClean="0">
                <a:cs typeface="Times New Roman" pitchFamily="18" charset="0"/>
              </a:rPr>
              <a:t> </a:t>
            </a:r>
            <a:r>
              <a:rPr lang="en-US" dirty="0" err="1" smtClean="0">
                <a:cs typeface="Times New Roman" pitchFamily="18" charset="0"/>
              </a:rPr>
              <a:t>bäwk</a:t>
            </a:r>
            <a:r>
              <a:rPr lang="en-US" dirty="0" smtClean="0">
                <a:cs typeface="Times New Roman" pitchFamily="18" charset="0"/>
              </a:rPr>
              <a:t>-ï </a:t>
            </a:r>
            <a:r>
              <a:rPr lang="en-US" dirty="0" err="1" smtClean="0">
                <a:cs typeface="Times New Roman" pitchFamily="18" charset="0"/>
              </a:rPr>
              <a:t>ëma</a:t>
            </a:r>
            <a:r>
              <a:rPr lang="en-US" dirty="0" smtClean="0">
                <a:cs typeface="Times New Roman" pitchFamily="18" charset="0"/>
              </a:rPr>
              <a:t>, </a:t>
            </a:r>
            <a:r>
              <a:rPr lang="en-US" dirty="0" err="1" smtClean="0">
                <a:cs typeface="Times New Roman" pitchFamily="18" charset="0"/>
              </a:rPr>
              <a:t>ka</a:t>
            </a:r>
            <a:r>
              <a:rPr lang="en-US" dirty="0" smtClean="0">
                <a:cs typeface="Times New Roman" pitchFamily="18" charset="0"/>
              </a:rPr>
              <a:t> la </a:t>
            </a:r>
            <a:r>
              <a:rPr lang="en-US" dirty="0" err="1" smtClean="0">
                <a:cs typeface="Times New Roman" pitchFamily="18" charset="0"/>
              </a:rPr>
              <a:t>äsmän</a:t>
            </a:r>
            <a:r>
              <a:rPr lang="en-US" dirty="0" smtClean="0">
                <a:cs typeface="Times New Roman" pitchFamily="18" charset="0"/>
              </a:rPr>
              <a:t>-ä-y …”</a:t>
            </a:r>
          </a:p>
          <a:p>
            <a:pPr eaLnBrk="1" hangingPunct="1">
              <a:lnSpc>
                <a:spcPct val="90000"/>
              </a:lnSpc>
            </a:pPr>
            <a:r>
              <a:rPr lang="en-US" dirty="0" smtClean="0">
                <a:solidFill>
                  <a:srgbClr val="FFFF00"/>
                </a:solidFill>
                <a:cs typeface="Times New Roman" pitchFamily="18" charset="0"/>
              </a:rPr>
              <a:t>Romany</a:t>
            </a:r>
            <a:r>
              <a:rPr lang="en-US" dirty="0" smtClean="0">
                <a:cs typeface="Times New Roman" pitchFamily="18" charset="0"/>
              </a:rPr>
              <a:t>: “</a:t>
            </a:r>
            <a:r>
              <a:rPr lang="en-US" dirty="0" err="1" smtClean="0">
                <a:cs typeface="Times New Roman" pitchFamily="18" charset="0"/>
              </a:rPr>
              <a:t>Dáde</a:t>
            </a:r>
            <a:r>
              <a:rPr lang="en-US" dirty="0" smtClean="0">
                <a:cs typeface="Times New Roman" pitchFamily="18" charset="0"/>
              </a:rPr>
              <a:t> </a:t>
            </a:r>
            <a:r>
              <a:rPr lang="en-US" dirty="0" err="1" smtClean="0">
                <a:cs typeface="Times New Roman" pitchFamily="18" charset="0"/>
              </a:rPr>
              <a:t>amaré</a:t>
            </a:r>
            <a:r>
              <a:rPr lang="en-US" dirty="0" smtClean="0">
                <a:cs typeface="Times New Roman" pitchFamily="18" charset="0"/>
              </a:rPr>
              <a:t>, </a:t>
            </a:r>
            <a:r>
              <a:rPr lang="en-US" dirty="0" err="1" smtClean="0">
                <a:cs typeface="Times New Roman" pitchFamily="18" charset="0"/>
              </a:rPr>
              <a:t>kaj</a:t>
            </a:r>
            <a:r>
              <a:rPr lang="en-US" dirty="0" smtClean="0">
                <a:cs typeface="Times New Roman" pitchFamily="18" charset="0"/>
              </a:rPr>
              <a:t> </a:t>
            </a:r>
            <a:r>
              <a:rPr lang="en-US" dirty="0" err="1" smtClean="0">
                <a:cs typeface="Times New Roman" pitchFamily="18" charset="0"/>
              </a:rPr>
              <a:t>isién</a:t>
            </a:r>
            <a:r>
              <a:rPr lang="en-US" dirty="0" smtClean="0">
                <a:cs typeface="Times New Roman" pitchFamily="18" charset="0"/>
              </a:rPr>
              <a:t> </a:t>
            </a:r>
            <a:r>
              <a:rPr lang="en-US" dirty="0" err="1" smtClean="0">
                <a:cs typeface="Times New Roman" pitchFamily="18" charset="0"/>
              </a:rPr>
              <a:t>k’o</a:t>
            </a:r>
            <a:r>
              <a:rPr lang="en-US" dirty="0" smtClean="0">
                <a:cs typeface="Times New Roman" pitchFamily="18" charset="0"/>
              </a:rPr>
              <a:t> </a:t>
            </a:r>
            <a:r>
              <a:rPr lang="en-US" dirty="0" err="1" smtClean="0">
                <a:cs typeface="Times New Roman" pitchFamily="18" charset="0"/>
              </a:rPr>
              <a:t>devlé</a:t>
            </a:r>
            <a:r>
              <a:rPr lang="en-US" dirty="0" smtClean="0">
                <a:cs typeface="Times New Roman" pitchFamily="18" charset="0"/>
              </a:rPr>
              <a:t> …”</a:t>
            </a:r>
          </a:p>
          <a:p>
            <a:pPr eaLnBrk="1" hangingPunct="1">
              <a:lnSpc>
                <a:spcPct val="90000"/>
              </a:lnSpc>
            </a:pPr>
            <a:r>
              <a:rPr lang="en-US" dirty="0" smtClean="0">
                <a:solidFill>
                  <a:srgbClr val="FFFF00"/>
                </a:solidFill>
                <a:cs typeface="Times New Roman" pitchFamily="18" charset="0"/>
              </a:rPr>
              <a:t>Sanskrit</a:t>
            </a:r>
            <a:r>
              <a:rPr lang="en-US" dirty="0" smtClean="0">
                <a:cs typeface="Times New Roman" pitchFamily="18" charset="0"/>
              </a:rPr>
              <a:t>: “</a:t>
            </a:r>
            <a:r>
              <a:rPr lang="en-US" dirty="0" err="1" smtClean="0">
                <a:cs typeface="Times New Roman" pitchFamily="18" charset="0"/>
              </a:rPr>
              <a:t>Bho</a:t>
            </a:r>
            <a:r>
              <a:rPr lang="en-US" dirty="0" smtClean="0">
                <a:cs typeface="Times New Roman" pitchFamily="18" charset="0"/>
              </a:rPr>
              <a:t> </a:t>
            </a:r>
            <a:r>
              <a:rPr lang="en-US" dirty="0" err="1" smtClean="0">
                <a:cs typeface="Times New Roman" pitchFamily="18" charset="0"/>
              </a:rPr>
              <a:t>asmäkham</a:t>
            </a:r>
            <a:r>
              <a:rPr lang="en-US" dirty="0" smtClean="0">
                <a:cs typeface="Times New Roman" pitchFamily="18" charset="0"/>
              </a:rPr>
              <a:t> </a:t>
            </a:r>
            <a:r>
              <a:rPr lang="en-US" dirty="0" err="1" smtClean="0">
                <a:cs typeface="Times New Roman" pitchFamily="18" charset="0"/>
              </a:rPr>
              <a:t>svargastha</a:t>
            </a:r>
            <a:r>
              <a:rPr lang="en-US" dirty="0" smtClean="0">
                <a:cs typeface="Times New Roman" pitchFamily="18" charset="0"/>
              </a:rPr>
              <a:t> </a:t>
            </a:r>
            <a:r>
              <a:rPr lang="en-US" dirty="0" err="1" smtClean="0">
                <a:cs typeface="Times New Roman" pitchFamily="18" charset="0"/>
              </a:rPr>
              <a:t>pitah</a:t>
            </a:r>
            <a:r>
              <a:rPr lang="en-US" dirty="0" smtClean="0">
                <a:cs typeface="Times New Roman" pitchFamily="18" charset="0"/>
              </a:rPr>
              <a:t> …”</a:t>
            </a:r>
          </a:p>
          <a:p>
            <a:pPr eaLnBrk="1" hangingPunct="1">
              <a:lnSpc>
                <a:spcPct val="90000"/>
              </a:lnSpc>
            </a:pPr>
            <a:r>
              <a:rPr lang="en-US" dirty="0" smtClean="0">
                <a:solidFill>
                  <a:srgbClr val="FFFF00"/>
                </a:solidFill>
              </a:rPr>
              <a:t>English</a:t>
            </a:r>
            <a:r>
              <a:rPr lang="en-US" dirty="0" smtClean="0"/>
              <a:t>: “Our Father, who art in heaven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23556">
                                            <p:txEl>
                                              <p:pRg st="8" end="8"/>
                                            </p:txEl>
                                          </p:spTgt>
                                        </p:tgtEl>
                                        <p:attrNameLst>
                                          <p:attrName>style.visibility</p:attrName>
                                        </p:attrNameLst>
                                      </p:cBhvr>
                                      <p:to>
                                        <p:strVal val="visible"/>
                                      </p:to>
                                    </p:set>
                                    <p:anim calcmode="lin" valueType="num">
                                      <p:cBhvr additive="base">
                                        <p:cTn id="7" dur="500" fill="hold"/>
                                        <p:tgtEl>
                                          <p:spTgt spid="23556">
                                            <p:txEl>
                                              <p:pRg st="8" end="8"/>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3556">
                                            <p:txEl>
                                              <p:pRg st="8" end="8"/>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Designs\Pulse.pot</Template>
  <TotalTime>3376</TotalTime>
  <Words>6471</Words>
  <Application>Microsoft Office PowerPoint</Application>
  <PresentationFormat>35mm Slides</PresentationFormat>
  <Paragraphs>698</Paragraphs>
  <Slides>74</Slides>
  <Notes>3</Notes>
  <HiddenSlides>0</HiddenSlides>
  <MMClips>1</MMClips>
  <ScaleCrop>false</ScaleCrop>
  <HeadingPairs>
    <vt:vector size="8" baseType="variant">
      <vt:variant>
        <vt:lpstr>Theme</vt:lpstr>
      </vt:variant>
      <vt:variant>
        <vt:i4>1</vt:i4>
      </vt:variant>
      <vt:variant>
        <vt:lpstr>Embedded OLE Servers</vt:lpstr>
      </vt:variant>
      <vt:variant>
        <vt:i4>3</vt:i4>
      </vt:variant>
      <vt:variant>
        <vt:lpstr>Slide Titles</vt:lpstr>
      </vt:variant>
      <vt:variant>
        <vt:i4>74</vt:i4>
      </vt:variant>
      <vt:variant>
        <vt:lpstr>Custom Shows</vt:lpstr>
      </vt:variant>
      <vt:variant>
        <vt:i4>1</vt:i4>
      </vt:variant>
    </vt:vector>
  </HeadingPairs>
  <TitlesOfParts>
    <vt:vector size="79" baseType="lpstr">
      <vt:lpstr>Pulse</vt:lpstr>
      <vt:lpstr>Chart</vt:lpstr>
      <vt:lpstr>Bitmap Image</vt:lpstr>
      <vt:lpstr>Equation</vt:lpstr>
      <vt:lpstr>The Geography of Language</vt:lpstr>
      <vt:lpstr>Language origins</vt:lpstr>
      <vt:lpstr>Language is…</vt:lpstr>
      <vt:lpstr>Languages come in families</vt:lpstr>
      <vt:lpstr>The Indo-European family</vt:lpstr>
      <vt:lpstr>Language families contain…</vt:lpstr>
      <vt:lpstr>Language &gt;&gt; Group &gt;&gt; Branch &gt;&gt; Family</vt:lpstr>
      <vt:lpstr>Indo-European branches &amp; groups</vt:lpstr>
      <vt:lpstr>Indo-European: mutual comprehension?</vt:lpstr>
      <vt:lpstr>The world’s major language families today</vt:lpstr>
      <vt:lpstr>The major language families  (families with more than 100,000,000 speakers)</vt:lpstr>
      <vt:lpstr>Some of the minor language families</vt:lpstr>
      <vt:lpstr>Seeing Families</vt:lpstr>
      <vt:lpstr>Language families:  Origins &amp; relationships</vt:lpstr>
      <vt:lpstr>Origins of Indo-European: two hypotheses</vt:lpstr>
      <vt:lpstr>The movement of languages</vt:lpstr>
      <vt:lpstr>The world’s top ten languages</vt:lpstr>
      <vt:lpstr>The English-speaking world today</vt:lpstr>
      <vt:lpstr>Origins of English</vt:lpstr>
      <vt:lpstr>The Development of English</vt:lpstr>
      <vt:lpstr>Old, Middle &amp; Early Modern English</vt:lpstr>
      <vt:lpstr>The pleasures and perils of English</vt:lpstr>
      <vt:lpstr>Silly English</vt:lpstr>
      <vt:lpstr>Improving written English?</vt:lpstr>
      <vt:lpstr>Languages, dialects, accents</vt:lpstr>
      <vt:lpstr>Languages and dialects: the spectrum</vt:lpstr>
      <vt:lpstr>Drawing dialect boundaries: isoglosses</vt:lpstr>
      <vt:lpstr>Dialects of English</vt:lpstr>
      <vt:lpstr>American dialects</vt:lpstr>
      <vt:lpstr>US regional variations</vt:lpstr>
      <vt:lpstr>Recent work on American dialects</vt:lpstr>
      <vt:lpstr>“Ebonics”</vt:lpstr>
      <vt:lpstr>Official English?  No, but …</vt:lpstr>
      <vt:lpstr>… 2007 …</vt:lpstr>
      <vt:lpstr>… 2009</vt:lpstr>
      <vt:lpstr>PowerPoint Presentation</vt:lpstr>
      <vt:lpstr>California’s Proposition 63 (1986)</vt:lpstr>
      <vt:lpstr>Top 20 US Languages (after English, 2009)</vt:lpstr>
      <vt:lpstr>The urge to understand</vt:lpstr>
      <vt:lpstr>Mixing languages</vt:lpstr>
      <vt:lpstr>PowerPoint Presentation</vt:lpstr>
      <vt:lpstr>Pidgins and creoles</vt:lpstr>
      <vt:lpstr>A Comparison: standard and creole</vt:lpstr>
      <vt:lpstr>Lingua franca</vt:lpstr>
      <vt:lpstr>Multilingualism</vt:lpstr>
      <vt:lpstr>Artificial languages</vt:lpstr>
      <vt:lpstr>Incubus – an excerpt from the only full-length movie ever made in Esperanto</vt:lpstr>
      <vt:lpstr>Translation</vt:lpstr>
      <vt:lpstr>Machine translation (English &gt;&gt; Japanese &gt;&gt; English)</vt:lpstr>
      <vt:lpstr>Specialized and restricted languages</vt:lpstr>
      <vt:lpstr>Occupational language: SEASPEAK </vt:lpstr>
      <vt:lpstr>1337 5p34(h</vt:lpstr>
      <vt:lpstr>Cursing and swearing: a classic examples</vt:lpstr>
      <vt:lpstr>Euphemism</vt:lpstr>
      <vt:lpstr>Making euphemisms</vt:lpstr>
      <vt:lpstr>Preserving language diversity</vt:lpstr>
      <vt:lpstr>The dying … </vt:lpstr>
      <vt:lpstr>Linguistic refuge areas</vt:lpstr>
      <vt:lpstr>Language and the physical environment</vt:lpstr>
      <vt:lpstr>Language and the physical environment: US streams</vt:lpstr>
      <vt:lpstr>Language and the physical environment: colors!</vt:lpstr>
      <vt:lpstr>Color &amp; language: a universal scheme?</vt:lpstr>
      <vt:lpstr>Language and culture: toponyms</vt:lpstr>
      <vt:lpstr>Language and culture: change and stability</vt:lpstr>
      <vt:lpstr>Technospeak?   Imagine a confused 18th century time traveler…</vt:lpstr>
      <vt:lpstr>Writing</vt:lpstr>
      <vt:lpstr>Ways of writing</vt:lpstr>
      <vt:lpstr>Pictograms and ideograms</vt:lpstr>
      <vt:lpstr>Syllabary: Katakana</vt:lpstr>
      <vt:lpstr>Syllabary: Cherokee</vt:lpstr>
      <vt:lpstr>From Phoenician to modern alphabets</vt:lpstr>
      <vt:lpstr>Fonts</vt:lpstr>
      <vt:lpstr>Direction</vt:lpstr>
      <vt:lpstr>PowerPoint Presentation</vt:lpstr>
      <vt:lpstr>Custom Show 1</vt:lpstr>
    </vt:vector>
  </TitlesOfParts>
  <Company>San Diego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Geography of Language</dc:title>
  <dc:creator>Department of Geography</dc:creator>
  <cp:lastModifiedBy>Alan Osborn</cp:lastModifiedBy>
  <cp:revision>229</cp:revision>
  <cp:lastPrinted>2013-02-14T06:21:41Z</cp:lastPrinted>
  <dcterms:created xsi:type="dcterms:W3CDTF">1999-09-22T16:21:16Z</dcterms:created>
  <dcterms:modified xsi:type="dcterms:W3CDTF">2013-02-15T21:07:06Z</dcterms:modified>
</cp:coreProperties>
</file>