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256" r:id="rId2"/>
    <p:sldId id="257" r:id="rId3"/>
    <p:sldId id="258" r:id="rId4"/>
    <p:sldId id="335" r:id="rId5"/>
    <p:sldId id="260" r:id="rId6"/>
    <p:sldId id="261" r:id="rId7"/>
    <p:sldId id="330" r:id="rId8"/>
    <p:sldId id="262" r:id="rId9"/>
    <p:sldId id="263" r:id="rId10"/>
    <p:sldId id="324" r:id="rId11"/>
    <p:sldId id="322" r:id="rId12"/>
    <p:sldId id="336" r:id="rId13"/>
    <p:sldId id="271" r:id="rId14"/>
    <p:sldId id="272" r:id="rId15"/>
    <p:sldId id="273" r:id="rId16"/>
    <p:sldId id="274" r:id="rId17"/>
    <p:sldId id="275" r:id="rId18"/>
    <p:sldId id="270" r:id="rId19"/>
    <p:sldId id="276" r:id="rId20"/>
    <p:sldId id="318" r:id="rId21"/>
    <p:sldId id="331" r:id="rId22"/>
    <p:sldId id="332" r:id="rId23"/>
    <p:sldId id="327" r:id="rId24"/>
    <p:sldId id="278" r:id="rId25"/>
    <p:sldId id="279" r:id="rId26"/>
    <p:sldId id="280" r:id="rId27"/>
    <p:sldId id="281" r:id="rId28"/>
    <p:sldId id="284" r:id="rId29"/>
    <p:sldId id="286" r:id="rId30"/>
    <p:sldId id="288" r:id="rId31"/>
    <p:sldId id="285" r:id="rId32"/>
    <p:sldId id="289" r:id="rId33"/>
    <p:sldId id="315" r:id="rId34"/>
    <p:sldId id="290" r:id="rId35"/>
    <p:sldId id="292" r:id="rId36"/>
    <p:sldId id="291" r:id="rId37"/>
    <p:sldId id="293" r:id="rId38"/>
    <p:sldId id="325" r:id="rId39"/>
    <p:sldId id="294" r:id="rId40"/>
    <p:sldId id="295" r:id="rId41"/>
    <p:sldId id="296" r:id="rId42"/>
    <p:sldId id="297" r:id="rId43"/>
    <p:sldId id="298" r:id="rId44"/>
    <p:sldId id="299" r:id="rId45"/>
    <p:sldId id="300" r:id="rId46"/>
    <p:sldId id="301" r:id="rId47"/>
    <p:sldId id="321" r:id="rId48"/>
    <p:sldId id="303" r:id="rId49"/>
    <p:sldId id="305" r:id="rId50"/>
    <p:sldId id="306" r:id="rId51"/>
    <p:sldId id="307" r:id="rId52"/>
    <p:sldId id="308" r:id="rId53"/>
    <p:sldId id="309" r:id="rId54"/>
    <p:sldId id="302" r:id="rId55"/>
    <p:sldId id="328" r:id="rId56"/>
    <p:sldId id="329" r:id="rId57"/>
    <p:sldId id="304" r:id="rId58"/>
    <p:sldId id="310" r:id="rId59"/>
    <p:sldId id="311" r:id="rId60"/>
    <p:sldId id="312" r:id="rId61"/>
    <p:sldId id="334" r:id="rId62"/>
    <p:sldId id="333" r:id="rId63"/>
    <p:sldId id="313" r:id="rId64"/>
    <p:sldId id="326" r:id="rId6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33CC"/>
    <a:srgbClr val="000066"/>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08" autoAdjust="0"/>
    <p:restoredTop sz="90878" autoAdjust="0"/>
  </p:normalViewPr>
  <p:slideViewPr>
    <p:cSldViewPr>
      <p:cViewPr varScale="1">
        <p:scale>
          <a:sx n="98" d="100"/>
          <a:sy n="98" d="100"/>
        </p:scale>
        <p:origin x="-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C5003367-F19C-43E8-984E-730674C11576}" type="slidenum">
              <a:rPr lang="en-US"/>
              <a:pPr>
                <a:defRPr/>
              </a:pPr>
              <a:t>‹#›</a:t>
            </a:fld>
            <a:endParaRPr lang="en-US"/>
          </a:p>
        </p:txBody>
      </p:sp>
    </p:spTree>
    <p:extLst>
      <p:ext uri="{BB962C8B-B14F-4D97-AF65-F5344CB8AC3E}">
        <p14:creationId xmlns:p14="http://schemas.microsoft.com/office/powerpoint/2010/main" val="443746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8" charset="0"/>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74725" y="4560888"/>
            <a:ext cx="536575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atin typeface="Times New Roman" pitchFamily="18" charset="0"/>
              </a:defRPr>
            </a:lvl1pPr>
          </a:lstStyle>
          <a:p>
            <a:pPr>
              <a:defRPr/>
            </a:pPr>
            <a:fld id="{AC85F806-F3B5-4994-89B9-6C38C387B9D6}" type="slidenum">
              <a:rPr lang="en-US"/>
              <a:pPr>
                <a:defRPr/>
              </a:pPr>
              <a:t>‹#›</a:t>
            </a:fld>
            <a:endParaRPr lang="en-US"/>
          </a:p>
        </p:txBody>
      </p:sp>
    </p:spTree>
    <p:extLst>
      <p:ext uri="{BB962C8B-B14F-4D97-AF65-F5344CB8AC3E}">
        <p14:creationId xmlns:p14="http://schemas.microsoft.com/office/powerpoint/2010/main" val="2121028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36D8ACC9-5794-455A-8E1A-FA4C61F675D5}"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224823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B53B85F-CF1D-4550-A6F9-814B10309B0C}"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94502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3F4D9DE7-57B7-42D0-A71F-742A05C33CD0}"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381913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752600"/>
            <a:ext cx="7772400" cy="4114800"/>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lvl1pPr>
          </a:lstStyle>
          <a:p>
            <a:pPr>
              <a:defRPr/>
            </a:pPr>
            <a:fld id="{4143A468-2F7E-4B47-A8DA-6242990F024F}"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48672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52DF1895-CFEE-4046-ABB9-AA3A02AFA9F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57454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13AEF56-8D9B-4E7E-A99A-99E6EAA1DB5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51225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83FCF107-40E8-4A29-961E-A3AC4EE45EEE}" type="slidenum">
              <a:rPr lang="en-US"/>
              <a:pPr>
                <a:defRPr/>
              </a:pPr>
              <a:t>‹#›</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96264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B141879-9433-4E4C-83E5-61E0E805C159}" type="slidenum">
              <a:rPr lang="en-US"/>
              <a:pPr>
                <a:defRPr/>
              </a:pPr>
              <a:t>‹#›</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281454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5B593318-E53D-45C0-B674-D14E5732814F}"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00658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95FD7E8-120B-43CC-9F07-B506C87BF125}" type="slidenum">
              <a:rPr lang="en-US"/>
              <a:pPr>
                <a:defRPr/>
              </a:pPr>
              <a:t>‹#›</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125450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D5D340D-DBBB-4FFD-8F45-F922CA4D2C7E}" type="slidenum">
              <a:rPr lang="en-US"/>
              <a:pPr>
                <a:defRPr/>
              </a:pPr>
              <a:t>‹#›</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408315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2F22E72-4195-4C47-96AE-4B463D4AAB2E}" type="slidenum">
              <a:rPr lang="en-US"/>
              <a:pPr>
                <a:defRPr/>
              </a:pPr>
              <a:t>‹#›</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Tree>
    <p:extLst>
      <p:ext uri="{BB962C8B-B14F-4D97-AF65-F5344CB8AC3E}">
        <p14:creationId xmlns:p14="http://schemas.microsoft.com/office/powerpoint/2010/main" val="284260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9804"/>
                <a:invGamma/>
              </a:schemeClr>
            </a:gs>
          </a:gsLst>
          <a:lin ang="27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 y="228600"/>
            <a:ext cx="88392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Rectangle 3"/>
          <p:cNvSpPr>
            <a:spLocks noChangeArrowheads="1"/>
          </p:cNvSpPr>
          <p:nvPr/>
        </p:nvSpPr>
        <p:spPr bwMode="auto">
          <a:xfrm>
            <a:off x="152400" y="6553200"/>
            <a:ext cx="88392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4"/>
          <p:cNvSpPr>
            <a:spLocks noChangeArrowheads="1"/>
          </p:cNvSpPr>
          <p:nvPr/>
        </p:nvSpPr>
        <p:spPr bwMode="auto">
          <a:xfrm>
            <a:off x="134938" y="457200"/>
            <a:ext cx="68262"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Rectangle 5"/>
          <p:cNvSpPr>
            <a:spLocks noChangeArrowheads="1"/>
          </p:cNvSpPr>
          <p:nvPr/>
        </p:nvSpPr>
        <p:spPr bwMode="auto">
          <a:xfrm>
            <a:off x="8940800" y="457200"/>
            <a:ext cx="68263"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Rectangle 6"/>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body" idx="1"/>
          </p:nvPr>
        </p:nvSpPr>
        <p:spPr bwMode="auto">
          <a:xfrm>
            <a:off x="6858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0" name="Rectangle 8"/>
          <p:cNvSpPr>
            <a:spLocks noGrp="1" noChangeArrowheads="1"/>
          </p:cNvSpPr>
          <p:nvPr>
            <p:ph type="sldNum" sz="quarter" idx="4"/>
          </p:nvPr>
        </p:nvSpPr>
        <p:spPr bwMode="auto">
          <a:xfrm>
            <a:off x="7000875" y="6553200"/>
            <a:ext cx="2143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n-lt"/>
              </a:defRPr>
            </a:lvl1pPr>
          </a:lstStyle>
          <a:p>
            <a:pPr>
              <a:defRPr/>
            </a:pPr>
            <a:fld id="{E89BFE18-64AB-45AE-9DCD-245B1D998D94}" type="slidenum">
              <a:rPr lang="en-US"/>
              <a:pPr>
                <a:defRPr/>
              </a:pPr>
              <a:t>‹#›</a:t>
            </a:fld>
            <a:endParaRPr lang="en-US"/>
          </a:p>
        </p:txBody>
      </p:sp>
      <p:sp>
        <p:nvSpPr>
          <p:cNvPr id="3081" name="Rectangle 9"/>
          <p:cNvSpPr>
            <a:spLocks noGrp="1" noChangeArrowheads="1"/>
          </p:cNvSpPr>
          <p:nvPr>
            <p:ph type="ftr" sz="quarter" idx="3"/>
          </p:nvPr>
        </p:nvSpPr>
        <p:spPr bwMode="auto">
          <a:xfrm>
            <a:off x="0" y="64008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n-lt"/>
                <a:cs typeface="Times New Roman" pitchFamily="18" charset="0"/>
              </a:defRPr>
            </a:lvl1pPr>
          </a:lstStyle>
          <a:p>
            <a:pPr>
              <a:defRPr/>
            </a:pPr>
            <a:r>
              <a:rPr lang="en-US"/>
              <a:t>©2006 A.R. Osborn</a:t>
            </a:r>
            <a:endParaRPr lang="en-US">
              <a:cs typeface="+mn-cs"/>
            </a:endParaRPr>
          </a:p>
        </p:txBody>
      </p:sp>
    </p:spTree>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Verdana" pitchFamily="34" charset="0"/>
        </a:defRPr>
      </a:lvl2pPr>
      <a:lvl3pPr algn="ctr" rtl="0" eaLnBrk="0" fontAlgn="base" hangingPunct="0">
        <a:spcBef>
          <a:spcPct val="0"/>
        </a:spcBef>
        <a:spcAft>
          <a:spcPct val="0"/>
        </a:spcAft>
        <a:defRPr sz="4000" b="1">
          <a:solidFill>
            <a:srgbClr val="FFFF00"/>
          </a:solidFill>
          <a:latin typeface="Verdana" pitchFamily="34" charset="0"/>
        </a:defRPr>
      </a:lvl3pPr>
      <a:lvl4pPr algn="ctr" rtl="0" eaLnBrk="0" fontAlgn="base" hangingPunct="0">
        <a:spcBef>
          <a:spcPct val="0"/>
        </a:spcBef>
        <a:spcAft>
          <a:spcPct val="0"/>
        </a:spcAft>
        <a:defRPr sz="4000" b="1">
          <a:solidFill>
            <a:srgbClr val="FFFF00"/>
          </a:solidFill>
          <a:latin typeface="Verdana" pitchFamily="34" charset="0"/>
        </a:defRPr>
      </a:lvl4pPr>
      <a:lvl5pPr algn="ctr" rtl="0" eaLnBrk="0" fontAlgn="base" hangingPunct="0">
        <a:spcBef>
          <a:spcPct val="0"/>
        </a:spcBef>
        <a:spcAft>
          <a:spcPct val="0"/>
        </a:spcAft>
        <a:defRPr sz="4000" b="1">
          <a:solidFill>
            <a:srgbClr val="FFFF00"/>
          </a:solidFill>
          <a:latin typeface="Verdana" pitchFamily="34" charset="0"/>
        </a:defRPr>
      </a:lvl5pPr>
      <a:lvl6pPr marL="457200" algn="ctr" rtl="0" eaLnBrk="0" fontAlgn="base" hangingPunct="0">
        <a:spcBef>
          <a:spcPct val="0"/>
        </a:spcBef>
        <a:spcAft>
          <a:spcPct val="0"/>
        </a:spcAft>
        <a:defRPr sz="4000" b="1">
          <a:solidFill>
            <a:srgbClr val="FFFF00"/>
          </a:solidFill>
          <a:latin typeface="Verdana" pitchFamily="34" charset="0"/>
        </a:defRPr>
      </a:lvl6pPr>
      <a:lvl7pPr marL="914400" algn="ctr" rtl="0" eaLnBrk="0" fontAlgn="base" hangingPunct="0">
        <a:spcBef>
          <a:spcPct val="0"/>
        </a:spcBef>
        <a:spcAft>
          <a:spcPct val="0"/>
        </a:spcAft>
        <a:defRPr sz="4000" b="1">
          <a:solidFill>
            <a:srgbClr val="FFFF00"/>
          </a:solidFill>
          <a:latin typeface="Verdana" pitchFamily="34" charset="0"/>
        </a:defRPr>
      </a:lvl7pPr>
      <a:lvl8pPr marL="1371600" algn="ctr" rtl="0" eaLnBrk="0" fontAlgn="base" hangingPunct="0">
        <a:spcBef>
          <a:spcPct val="0"/>
        </a:spcBef>
        <a:spcAft>
          <a:spcPct val="0"/>
        </a:spcAft>
        <a:defRPr sz="4000" b="1">
          <a:solidFill>
            <a:srgbClr val="FFFF00"/>
          </a:solidFill>
          <a:latin typeface="Verdana" pitchFamily="34" charset="0"/>
        </a:defRPr>
      </a:lvl8pPr>
      <a:lvl9pPr marL="1828800" algn="ctr" rtl="0" eaLnBrk="0" fontAlgn="base" hangingPunct="0">
        <a:spcBef>
          <a:spcPct val="0"/>
        </a:spcBef>
        <a:spcAft>
          <a:spcPct val="0"/>
        </a:spcAft>
        <a:defRPr sz="4000" b="1">
          <a:solidFill>
            <a:srgbClr val="FFFF00"/>
          </a:solidFill>
          <a:latin typeface="Verdana" pitchFamily="34"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washingtonpost.com/wp-dyn/content/graphic/2008/03/07/GR2008030702914.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B043BBC-B48F-4F30-AA7A-A032B9B7BE29}" type="slidenum">
              <a:rPr lang="en-US"/>
              <a:pPr>
                <a:defRPr/>
              </a:pPr>
              <a:t>1</a:t>
            </a:fld>
            <a:endParaRPr lang="en-US"/>
          </a:p>
        </p:txBody>
      </p:sp>
      <p:sp>
        <p:nvSpPr>
          <p:cNvPr id="14339" name="Rectangle 2"/>
          <p:cNvSpPr>
            <a:spLocks noGrp="1" noChangeArrowheads="1"/>
          </p:cNvSpPr>
          <p:nvPr>
            <p:ph type="ctrTitle"/>
          </p:nvPr>
        </p:nvSpPr>
        <p:spPr>
          <a:xfrm>
            <a:off x="685800" y="2971800"/>
            <a:ext cx="7772400" cy="1371600"/>
          </a:xfrm>
        </p:spPr>
        <p:txBody>
          <a:bodyPr/>
          <a:lstStyle/>
          <a:p>
            <a:r>
              <a:rPr lang="en-US" sz="11500" smtClean="0"/>
              <a:t>Ethnicity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lide Number Placeholder 3"/>
          <p:cNvSpPr>
            <a:spLocks noGrp="1"/>
          </p:cNvSpPr>
          <p:nvPr>
            <p:ph type="sldNum" sz="quarter" idx="10"/>
          </p:nvPr>
        </p:nvSpPr>
        <p:spPr/>
        <p:txBody>
          <a:bodyPr/>
          <a:lstStyle/>
          <a:p>
            <a:pPr>
              <a:defRPr/>
            </a:pPr>
            <a:fld id="{80F7E912-E6DD-40D3-A8A5-494333CF46A9}" type="slidenum">
              <a:rPr lang="en-US"/>
              <a:pPr>
                <a:defRPr/>
              </a:pPr>
              <a:t>10</a:t>
            </a:fld>
            <a:endParaRPr lang="en-US"/>
          </a:p>
        </p:txBody>
      </p:sp>
      <p:sp>
        <p:nvSpPr>
          <p:cNvPr id="21507" name="Rectangle 2"/>
          <p:cNvSpPr>
            <a:spLocks noGrp="1" noChangeArrowheads="1"/>
          </p:cNvSpPr>
          <p:nvPr>
            <p:ph type="title"/>
          </p:nvPr>
        </p:nvSpPr>
        <p:spPr>
          <a:xfrm>
            <a:off x="652463" y="381000"/>
            <a:ext cx="7772400" cy="685800"/>
          </a:xfrm>
        </p:spPr>
        <p:txBody>
          <a:bodyPr/>
          <a:lstStyle/>
          <a:p>
            <a:r>
              <a:rPr lang="en-US" smtClean="0"/>
              <a:t>US Hate Crimes</a:t>
            </a:r>
          </a:p>
        </p:txBody>
      </p:sp>
      <p:graphicFrame>
        <p:nvGraphicFramePr>
          <p:cNvPr id="80448" name="Group 576"/>
          <p:cNvGraphicFramePr>
            <a:graphicFrameLocks noGrp="1"/>
          </p:cNvGraphicFramePr>
          <p:nvPr>
            <p:ph idx="1"/>
            <p:extLst>
              <p:ext uri="{D42A27DB-BD31-4B8C-83A1-F6EECF244321}">
                <p14:modId xmlns:p14="http://schemas.microsoft.com/office/powerpoint/2010/main" val="2647670479"/>
              </p:ext>
            </p:extLst>
          </p:nvPr>
        </p:nvGraphicFramePr>
        <p:xfrm>
          <a:off x="34131" y="1090613"/>
          <a:ext cx="9075738" cy="4227508"/>
        </p:xfrm>
        <a:graphic>
          <a:graphicData uri="http://schemas.openxmlformats.org/drawingml/2006/table">
            <a:tbl>
              <a:tblPr/>
              <a:tblGrid>
                <a:gridCol w="1444018"/>
                <a:gridCol w="693131"/>
                <a:gridCol w="743222"/>
                <a:gridCol w="650319"/>
                <a:gridCol w="693131"/>
                <a:gridCol w="693131"/>
                <a:gridCol w="693131"/>
                <a:gridCol w="693131"/>
                <a:gridCol w="693131"/>
                <a:gridCol w="693131"/>
                <a:gridCol w="693131"/>
                <a:gridCol w="693131"/>
              </a:tblGrid>
              <a:tr h="449111">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Bias Motive</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cap="flat">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2000</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2001</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2002</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2003</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2004</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2005</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2006</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2007</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2"/>
                          </a:solidFill>
                          <a:effectLst/>
                          <a:latin typeface="Arial" charset="0"/>
                          <a:cs typeface="Arial" charset="0"/>
                        </a:rPr>
                        <a:t>2008</a:t>
                      </a:r>
                      <a:endParaRPr kumimoji="0" lang="en-US" sz="1400" b="1" i="0" u="sng" strike="noStrike" cap="none" normalizeH="0" baseline="0" dirty="0" smtClean="0">
                        <a:ln>
                          <a:noFill/>
                        </a:ln>
                        <a:solidFill>
                          <a:schemeClr val="tx2"/>
                        </a:solidFill>
                        <a:effectLst/>
                        <a:latin typeface="Times New Roman" pitchFamily="18" charset="0"/>
                      </a:endParaRPr>
                    </a:p>
                  </a:txBody>
                  <a:tcPr marL="91441" marR="91441" marT="45704" marB="45704" anchor="ctr" horzOverflow="overflow">
                    <a:lnL>
                      <a:noFill/>
                    </a:lnL>
                    <a:lnR cap="flat">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kern="1200" cap="none" normalizeH="0" baseline="0" dirty="0" smtClean="0">
                          <a:ln>
                            <a:noFill/>
                          </a:ln>
                          <a:solidFill>
                            <a:schemeClr val="tx2"/>
                          </a:solidFill>
                          <a:effectLst/>
                          <a:latin typeface="Arial" charset="0"/>
                          <a:ea typeface="+mn-ea"/>
                          <a:cs typeface="Arial" charset="0"/>
                        </a:rPr>
                        <a:t>2009</a:t>
                      </a:r>
                    </a:p>
                  </a:txBody>
                  <a:tcPr marL="91441" marR="91441" marT="45704" marB="45704" anchor="ctr" horzOverflow="overflow">
                    <a:lnL>
                      <a:noFill/>
                    </a:lnL>
                    <a:lnR cap="flat">
                      <a:noFill/>
                    </a:lnR>
                    <a:lnT cap="flat">
                      <a:noFill/>
                    </a:lnT>
                    <a:lnB>
                      <a:noFill/>
                    </a:lnB>
                    <a:lnTlToBr>
                      <a:noFill/>
                    </a:lnTlToBr>
                    <a:lnBlToTr>
                      <a:noFill/>
                    </a:lnBlToTr>
                    <a:solidFill>
                      <a:schemeClr val="tx1"/>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400" b="1" i="0" u="sng" strike="noStrike" kern="1200" cap="none" normalizeH="0" baseline="0" dirty="0" smtClean="0">
                          <a:ln>
                            <a:noFill/>
                          </a:ln>
                          <a:solidFill>
                            <a:schemeClr val="tx2"/>
                          </a:solidFill>
                          <a:effectLst/>
                          <a:latin typeface="Arial" charset="0"/>
                          <a:ea typeface="+mn-ea"/>
                          <a:cs typeface="Arial" charset="0"/>
                        </a:rPr>
                        <a:t>2010</a:t>
                      </a:r>
                    </a:p>
                  </a:txBody>
                  <a:tcPr marL="91441" marR="91441" marT="45704" marB="45704" anchor="ctr" horzOverflow="overflow">
                    <a:lnL>
                      <a:noFill/>
                    </a:lnL>
                    <a:lnR cap="flat">
                      <a:noFill/>
                    </a:lnR>
                    <a:lnT cap="flat">
                      <a:noFill/>
                    </a:lnT>
                    <a:lnB>
                      <a:noFill/>
                    </a:lnB>
                    <a:lnTlToBr>
                      <a:noFill/>
                    </a:lnTlToBr>
                    <a:lnBlToTr>
                      <a:noFill/>
                    </a:lnBlToTr>
                    <a:solidFill>
                      <a:schemeClr val="tx1"/>
                    </a:solidFill>
                  </a:tcPr>
                </a:tc>
              </a:tr>
              <a:tr h="4570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2"/>
                          </a:solidFill>
                          <a:effectLst/>
                          <a:latin typeface="Arial" charset="0"/>
                          <a:cs typeface="Arial" charset="0"/>
                        </a:rPr>
                        <a:t>Race</a:t>
                      </a:r>
                      <a:endParaRPr kumimoji="0" lang="en-US" sz="1400" b="0"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5,397</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5,545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4,580</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4,754</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5,119</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4,895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5,020</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4,956</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4,934</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3,816</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3,135</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70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2"/>
                          </a:solidFill>
                          <a:effectLst/>
                          <a:latin typeface="Arial" charset="0"/>
                          <a:cs typeface="Arial" charset="0"/>
                        </a:rPr>
                        <a:t>Religion</a:t>
                      </a:r>
                      <a:endParaRPr kumimoji="0" lang="en-US" sz="1400" b="0"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1,699</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2,118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1,659</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1,489</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1,586</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1,405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1,750</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1,628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1,732</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1,376</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1,322</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579087">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2"/>
                          </a:solidFill>
                          <a:effectLst/>
                          <a:latin typeface="Arial" charset="0"/>
                          <a:cs typeface="Arial" charset="0"/>
                        </a:rPr>
                        <a:t>Sexual Orientation</a:t>
                      </a:r>
                      <a:endParaRPr kumimoji="0" lang="en-US" sz="1400" b="0"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1,558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1,664</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1,513</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1,479</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1,482</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1,213</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1,472</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1,512</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1,706</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1.436</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1,277</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545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2"/>
                          </a:solidFill>
                          <a:effectLst/>
                          <a:latin typeface="Arial" charset="0"/>
                          <a:cs typeface="Arial" charset="0"/>
                        </a:rPr>
                        <a:t>Ethnicity</a:t>
                      </a:r>
                      <a:endParaRPr kumimoji="0" lang="en-US" sz="1400" b="0"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1,216</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2,634</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1,409</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1,326</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1,254</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1,228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1,305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1,347</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1,226</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1.050</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847</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863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2"/>
                          </a:solidFill>
                          <a:effectLst/>
                          <a:latin typeface="Arial" charset="0"/>
                          <a:cs typeface="Arial" charset="0"/>
                        </a:rPr>
                        <a:t>Disability</a:t>
                      </a:r>
                      <a:endParaRPr kumimoji="0" lang="en-US" sz="1400" b="0"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36</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37</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50</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43</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73</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54</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95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84</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85</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97</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43</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70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2"/>
                          </a:solidFill>
                          <a:effectLst/>
                          <a:latin typeface="Arial" charset="0"/>
                          <a:cs typeface="Arial" charset="0"/>
                        </a:rPr>
                        <a:t>Single-Bias</a:t>
                      </a:r>
                      <a:endParaRPr kumimoji="0" lang="en-US" sz="1400" b="0"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9,906</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11,998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9,211</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9,091</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9,514</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8,795</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9,642</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9,527</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9,683</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7,785</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6,624</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70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2"/>
                          </a:solidFill>
                          <a:effectLst/>
                          <a:latin typeface="Arial" charset="0"/>
                          <a:cs typeface="Arial" charset="0"/>
                        </a:rPr>
                        <a:t>Multiple-Bias</a:t>
                      </a:r>
                      <a:endParaRPr kumimoji="0" lang="en-US" sz="1400" b="0"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cap="flat">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18</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22</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11</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9</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14</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9</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2"/>
                          </a:solidFill>
                          <a:effectLst/>
                          <a:latin typeface="Arial" charset="0"/>
                          <a:cs typeface="Arial" charset="0"/>
                        </a:rPr>
                        <a:t>10</a:t>
                      </a:r>
                      <a:endParaRPr kumimoji="0" lang="en-US" sz="1400" b="1" i="0" u="none" strike="noStrike" cap="none" normalizeH="0" baseline="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cs typeface="Arial" charset="0"/>
                        </a:rPr>
                        <a:t>8</a:t>
                      </a:r>
                      <a:endParaRPr kumimoji="0" lang="en-US" sz="1400" b="1" i="0" u="none" strike="noStrike" cap="none" normalizeH="0" baseline="0" dirty="0" smtClean="0">
                        <a:ln>
                          <a:noFill/>
                        </a:ln>
                        <a:solidFill>
                          <a:schemeClr val="tx2"/>
                        </a:solidFill>
                        <a:effectLst/>
                        <a:latin typeface="Times New Roman" pitchFamily="18" charset="0"/>
                      </a:endParaRP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4</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chemeClr val="tx2"/>
                          </a:solidFill>
                          <a:effectLst/>
                          <a:latin typeface="Arial" charset="0"/>
                          <a:ea typeface="+mn-ea"/>
                          <a:cs typeface="Arial" charset="0"/>
                        </a:rPr>
                        <a:t>4</a:t>
                      </a:r>
                    </a:p>
                  </a:txBody>
                  <a:tcPr marL="91441" marR="91441" marT="45704" marB="45704" anchor="b" horzOverflow="overflow">
                    <a:lnL>
                      <a:noFill/>
                    </a:lnL>
                    <a:lnR cap="flat">
                      <a:noFill/>
                    </a:lnR>
                    <a:lnT>
                      <a:noFill/>
                    </a:lnT>
                    <a:lnB>
                      <a:noFill/>
                    </a:lnB>
                    <a:lnTlToBr>
                      <a:noFill/>
                    </a:lnTlToBr>
                    <a:lnBlToTr>
                      <a:noFill/>
                    </a:lnBlToTr>
                    <a:solidFill>
                      <a:schemeClr val="tx1"/>
                    </a:solidFill>
                  </a:tcPr>
                </a:tc>
              </a:tr>
              <a:tr h="4570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Total</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cap="flat">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9,924</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12,020</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9,222</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9,100</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9,528</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8,804</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9,652</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9,535</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Arial" charset="0"/>
                          <a:cs typeface="Arial" charset="0"/>
                        </a:rPr>
                        <a:t>9,691</a:t>
                      </a:r>
                      <a:endParaRPr kumimoji="0" lang="en-US" sz="1400" b="1" i="0" u="none" strike="noStrike" cap="none" normalizeH="0" baseline="0" dirty="0" smtClean="0">
                        <a:ln>
                          <a:noFill/>
                        </a:ln>
                        <a:solidFill>
                          <a:srgbClr val="FF0000"/>
                        </a:solidFill>
                        <a:effectLst/>
                        <a:latin typeface="Times New Roman" pitchFamily="18" charset="0"/>
                      </a:endParaRPr>
                    </a:p>
                  </a:txBody>
                  <a:tcPr marL="91441" marR="91441" marT="45704" marB="45704" anchor="b" horzOverflow="overflow">
                    <a:lnL>
                      <a:noFill/>
                    </a:lnL>
                    <a:lnR cap="flat">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FF0000"/>
                          </a:solidFill>
                          <a:effectLst/>
                          <a:latin typeface="Arial" charset="0"/>
                          <a:ea typeface="+mn-ea"/>
                          <a:cs typeface="Arial" charset="0"/>
                        </a:rPr>
                        <a:t>7,789</a:t>
                      </a:r>
                    </a:p>
                  </a:txBody>
                  <a:tcPr marL="91441" marR="91441" marT="45704" marB="45704" anchor="b" horzOverflow="overflow">
                    <a:lnL>
                      <a:noFill/>
                    </a:lnL>
                    <a:lnR cap="flat">
                      <a:noFill/>
                    </a:lnR>
                    <a:lnT>
                      <a:noFill/>
                    </a:lnT>
                    <a:lnB cap="flat">
                      <a:noFill/>
                    </a:lnB>
                    <a:lnTlToBr>
                      <a:noFill/>
                    </a:lnTlToBr>
                    <a:lnBlToTr>
                      <a:noFill/>
                    </a:lnBlToTr>
                    <a:solidFill>
                      <a:schemeClr val="tx1"/>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FF0000"/>
                          </a:solidFill>
                          <a:effectLst/>
                          <a:latin typeface="Arial" charset="0"/>
                          <a:ea typeface="+mn-ea"/>
                          <a:cs typeface="Arial" charset="0"/>
                        </a:rPr>
                        <a:t>6,628</a:t>
                      </a:r>
                    </a:p>
                  </a:txBody>
                  <a:tcPr marL="91441" marR="91441" marT="45704" marB="45704" anchor="b" horzOverflow="overflow">
                    <a:lnL>
                      <a:noFill/>
                    </a:lnL>
                    <a:lnR cap="flat">
                      <a:noFill/>
                    </a:lnR>
                    <a:lnT>
                      <a:noFill/>
                    </a:lnT>
                    <a:lnB cap="flat">
                      <a:noFill/>
                    </a:lnB>
                    <a:lnTlToBr>
                      <a:noFill/>
                    </a:lnTlToBr>
                    <a:lnBlToTr>
                      <a:noFill/>
                    </a:lnBlToTr>
                    <a:solidFill>
                      <a:schemeClr val="tx1"/>
                    </a:solidFill>
                  </a:tcPr>
                </a:tc>
              </a:tr>
            </a:tbl>
          </a:graphicData>
        </a:graphic>
      </p:graphicFrame>
      <p:sp>
        <p:nvSpPr>
          <p:cNvPr id="2" name="TextBox 1"/>
          <p:cNvSpPr txBox="1"/>
          <p:nvPr/>
        </p:nvSpPr>
        <p:spPr>
          <a:xfrm>
            <a:off x="195263" y="5334000"/>
            <a:ext cx="8686800" cy="923925"/>
          </a:xfrm>
          <a:prstGeom prst="rect">
            <a:avLst/>
          </a:prstGeom>
          <a:noFill/>
        </p:spPr>
        <p:txBody>
          <a:bodyPr>
            <a:spAutoFit/>
          </a:bodyPr>
          <a:lstStyle/>
          <a:p>
            <a:pPr>
              <a:defRPr/>
            </a:pPr>
            <a:r>
              <a:rPr lang="en-US" sz="1800" dirty="0">
                <a:latin typeface="+mn-lt"/>
              </a:rPr>
              <a:t>Please note: The Southern Poverty Law Center has estimated that these figures may be as much as </a:t>
            </a:r>
            <a:r>
              <a:rPr lang="en-US" sz="1800" b="1" u="sng" dirty="0">
                <a:latin typeface="+mn-lt"/>
              </a:rPr>
              <a:t>31 times </a:t>
            </a:r>
            <a:r>
              <a:rPr lang="en-US" sz="1800" dirty="0">
                <a:latin typeface="+mn-lt"/>
              </a:rPr>
              <a:t>too low, mostly because of poor reporting.</a:t>
            </a:r>
          </a:p>
        </p:txBody>
      </p:sp>
      <p:sp>
        <p:nvSpPr>
          <p:cNvPr id="21609" name="Text Box 5"/>
          <p:cNvSpPr txBox="1">
            <a:spLocks noChangeArrowheads="1"/>
          </p:cNvSpPr>
          <p:nvPr/>
        </p:nvSpPr>
        <p:spPr bwMode="auto">
          <a:xfrm>
            <a:off x="0" y="6304002"/>
            <a:ext cx="8880475" cy="553998"/>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000" i="1" dirty="0">
                <a:latin typeface="Verdana" pitchFamily="34" charset="0"/>
              </a:rPr>
              <a:t>Sources: http://www.fbi.gov/about-us/investigate/civilrights/hate_crimes; http://www.fbi.gov/about-us/cjis/ucr/hate-crime/2010/tables/table-1-incidents-offenses-victims-and-known-offenders-by-bias-motivation-2010.xls; http://www.splcenter.org/get-informed/intelligence-report/browse-all-issues/2005/winter/hate-crime</a:t>
            </a:r>
          </a:p>
        </p:txBody>
      </p:sp>
      <p:cxnSp>
        <p:nvCxnSpPr>
          <p:cNvPr id="6" name="Straight Connector 5"/>
          <p:cNvCxnSpPr/>
          <p:nvPr/>
        </p:nvCxnSpPr>
        <p:spPr bwMode="auto">
          <a:xfrm>
            <a:off x="19878" y="4953000"/>
            <a:ext cx="9067800" cy="0"/>
          </a:xfrm>
          <a:prstGeom prst="line">
            <a:avLst/>
          </a:prstGeom>
          <a:solidFill>
            <a:schemeClr val="accent1"/>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A7DED5AC-0031-4AF2-9F37-88F507235E8D}" type="slidenum">
              <a:rPr lang="en-US"/>
              <a:pPr>
                <a:defRPr/>
              </a:pPr>
              <a:t>11</a:t>
            </a:fld>
            <a:endParaRPr lang="en-US"/>
          </a:p>
        </p:txBody>
      </p:sp>
      <p:sp>
        <p:nvSpPr>
          <p:cNvPr id="22531" name="Rectangle 2"/>
          <p:cNvSpPr>
            <a:spLocks noGrp="1" noChangeArrowheads="1"/>
          </p:cNvSpPr>
          <p:nvPr>
            <p:ph type="title"/>
          </p:nvPr>
        </p:nvSpPr>
        <p:spPr>
          <a:xfrm>
            <a:off x="685800" y="228600"/>
            <a:ext cx="7772400" cy="914400"/>
          </a:xfrm>
        </p:spPr>
        <p:txBody>
          <a:bodyPr/>
          <a:lstStyle/>
          <a:p>
            <a:r>
              <a:rPr lang="en-US" dirty="0" smtClean="0"/>
              <a:t>Hate Groups</a:t>
            </a:r>
          </a:p>
        </p:txBody>
      </p:sp>
      <p:sp>
        <p:nvSpPr>
          <p:cNvPr id="75779" name="Rectangle 3"/>
          <p:cNvSpPr>
            <a:spLocks noGrp="1" noChangeArrowheads="1"/>
          </p:cNvSpPr>
          <p:nvPr>
            <p:ph type="body" idx="1"/>
          </p:nvPr>
        </p:nvSpPr>
        <p:spPr>
          <a:xfrm>
            <a:off x="152400" y="1295400"/>
            <a:ext cx="8763000" cy="5029200"/>
          </a:xfrm>
        </p:spPr>
        <p:txBody>
          <a:bodyPr>
            <a:normAutofit/>
          </a:bodyPr>
          <a:lstStyle/>
          <a:p>
            <a:pPr>
              <a:lnSpc>
                <a:spcPct val="90000"/>
              </a:lnSpc>
              <a:defRPr/>
            </a:pPr>
            <a:r>
              <a:rPr lang="en-US" sz="2400" dirty="0" smtClean="0"/>
              <a:t>According to a 2008 article in the </a:t>
            </a:r>
            <a:r>
              <a:rPr lang="en-US" sz="2400" i="1" dirty="0" smtClean="0"/>
              <a:t>Washington Post</a:t>
            </a:r>
            <a:r>
              <a:rPr lang="en-US" sz="2400" dirty="0" smtClean="0"/>
              <a:t>, the number of US hate groups has increased by 48% since 2000.</a:t>
            </a:r>
          </a:p>
          <a:p>
            <a:pPr>
              <a:lnSpc>
                <a:spcPct val="90000"/>
              </a:lnSpc>
              <a:defRPr/>
            </a:pPr>
            <a:r>
              <a:rPr lang="en-US" sz="2400" dirty="0" smtClean="0"/>
              <a:t>Hate groups are divided into six basic categories:</a:t>
            </a:r>
          </a:p>
          <a:p>
            <a:pPr lvl="1">
              <a:lnSpc>
                <a:spcPct val="90000"/>
              </a:lnSpc>
              <a:defRPr/>
            </a:pPr>
            <a:r>
              <a:rPr lang="en-US" sz="2000" dirty="0" smtClean="0"/>
              <a:t>Ku Klux Klan</a:t>
            </a:r>
          </a:p>
          <a:p>
            <a:pPr lvl="1">
              <a:lnSpc>
                <a:spcPct val="90000"/>
              </a:lnSpc>
              <a:defRPr/>
            </a:pPr>
            <a:r>
              <a:rPr lang="en-US" sz="2000" dirty="0" smtClean="0"/>
              <a:t>Neo-Nazis</a:t>
            </a:r>
          </a:p>
          <a:p>
            <a:pPr lvl="1">
              <a:lnSpc>
                <a:spcPct val="90000"/>
              </a:lnSpc>
              <a:defRPr/>
            </a:pPr>
            <a:r>
              <a:rPr lang="en-US" sz="2000" dirty="0" smtClean="0"/>
              <a:t>White Nationalists</a:t>
            </a:r>
          </a:p>
          <a:p>
            <a:pPr lvl="1">
              <a:lnSpc>
                <a:spcPct val="90000"/>
              </a:lnSpc>
              <a:defRPr/>
            </a:pPr>
            <a:r>
              <a:rPr lang="en-US" sz="2000" dirty="0" smtClean="0"/>
              <a:t>Racist Skinheads</a:t>
            </a:r>
          </a:p>
          <a:p>
            <a:pPr lvl="1">
              <a:lnSpc>
                <a:spcPct val="90000"/>
              </a:lnSpc>
              <a:defRPr/>
            </a:pPr>
            <a:r>
              <a:rPr lang="en-US" sz="2000" dirty="0" smtClean="0"/>
              <a:t>Neo-Confederates</a:t>
            </a:r>
          </a:p>
          <a:p>
            <a:pPr lvl="1">
              <a:lnSpc>
                <a:spcPct val="90000"/>
              </a:lnSpc>
              <a:defRPr/>
            </a:pPr>
            <a:r>
              <a:rPr lang="en-US" sz="2000" dirty="0" smtClean="0"/>
              <a:t>Black Separatists</a:t>
            </a:r>
          </a:p>
          <a:p>
            <a:pPr>
              <a:lnSpc>
                <a:spcPct val="90000"/>
              </a:lnSpc>
              <a:defRPr/>
            </a:pPr>
            <a:r>
              <a:rPr lang="en-US" sz="2400" dirty="0" smtClean="0"/>
              <a:t>See the article for maps: </a:t>
            </a:r>
            <a:r>
              <a:rPr lang="en-US" sz="2400" dirty="0" smtClean="0">
                <a:solidFill>
                  <a:srgbClr val="FFCC00"/>
                </a:solidFill>
                <a:hlinkClick r:id="rId2"/>
              </a:rPr>
              <a:t>http://www.washingtonpost.com/wp-dyn/content/graphic/2008/03/07/GR2008030702914.html</a:t>
            </a:r>
            <a:r>
              <a:rPr lang="en-US" sz="2400" dirty="0" smtClean="0">
                <a:solidFill>
                  <a:srgbClr val="FFCC00"/>
                </a:solidFill>
              </a:rPr>
              <a:t> </a:t>
            </a:r>
          </a:p>
        </p:txBody>
      </p:sp>
      <p:pic>
        <p:nvPicPr>
          <p:cNvPr id="22533"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5432" t="32089" r="29135" b="27800"/>
          <a:stretch>
            <a:fillRect/>
          </a:stretch>
        </p:blipFill>
        <p:spPr bwMode="auto">
          <a:xfrm>
            <a:off x="6248400" y="2801937"/>
            <a:ext cx="2438400" cy="2151063"/>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Hate Map, 2012</a:t>
            </a:r>
            <a:endParaRPr lang="en-US" dirty="0"/>
          </a:p>
        </p:txBody>
      </p:sp>
      <p:sp>
        <p:nvSpPr>
          <p:cNvPr id="3" name="Content Placeholder 2"/>
          <p:cNvSpPr>
            <a:spLocks noGrp="1"/>
          </p:cNvSpPr>
          <p:nvPr>
            <p:ph idx="1"/>
          </p:nvPr>
        </p:nvSpPr>
        <p:spPr>
          <a:xfrm>
            <a:off x="228600" y="4800600"/>
            <a:ext cx="8610600" cy="1676400"/>
          </a:xfrm>
        </p:spPr>
        <p:txBody>
          <a:bodyPr>
            <a:normAutofit fontScale="92500" lnSpcReduction="20000"/>
          </a:bodyPr>
          <a:lstStyle/>
          <a:p>
            <a:r>
              <a:rPr lang="en-US" sz="1800" dirty="0" smtClean="0"/>
              <a:t>This is the most recent </a:t>
            </a:r>
            <a:r>
              <a:rPr lang="en-US" sz="1800" b="1" dirty="0" smtClean="0"/>
              <a:t>“</a:t>
            </a:r>
            <a:r>
              <a:rPr lang="en-US" sz="1800" b="1" dirty="0" smtClean="0">
                <a:solidFill>
                  <a:srgbClr val="FFFF00"/>
                </a:solidFill>
              </a:rPr>
              <a:t>Hate Map</a:t>
            </a:r>
            <a:r>
              <a:rPr lang="en-US" sz="1800" b="1" dirty="0" smtClean="0"/>
              <a:t>” </a:t>
            </a:r>
            <a:r>
              <a:rPr lang="en-US" sz="1800" dirty="0" smtClean="0"/>
              <a:t>from the Southern Poverty Law Center.</a:t>
            </a:r>
          </a:p>
          <a:p>
            <a:r>
              <a:rPr lang="en-US" sz="1800" dirty="0" smtClean="0"/>
              <a:t>The </a:t>
            </a:r>
            <a:r>
              <a:rPr lang="en-US" sz="1800" dirty="0"/>
              <a:t>SPLC defines a “hate group” as a group that </a:t>
            </a:r>
            <a:r>
              <a:rPr lang="en-US" sz="1800" dirty="0" smtClean="0"/>
              <a:t>has “</a:t>
            </a:r>
            <a:r>
              <a:rPr lang="en-US" sz="1800" b="1" dirty="0" smtClean="0">
                <a:solidFill>
                  <a:srgbClr val="FFFF00"/>
                </a:solidFill>
              </a:rPr>
              <a:t>beliefs </a:t>
            </a:r>
            <a:r>
              <a:rPr lang="en-US" sz="1800" b="1" dirty="0">
                <a:solidFill>
                  <a:srgbClr val="FFFF00"/>
                </a:solidFill>
              </a:rPr>
              <a:t>or practices that attack or malign an entire class of people, typically for their immutable characteristics</a:t>
            </a:r>
            <a:r>
              <a:rPr lang="en-US" sz="1800" dirty="0" smtClean="0"/>
              <a:t>.”</a:t>
            </a:r>
            <a:endParaRPr lang="en-US" sz="1800" dirty="0"/>
          </a:p>
          <a:p>
            <a:r>
              <a:rPr lang="en-US" sz="1800" dirty="0" smtClean="0"/>
              <a:t>As of 2012 the SPLC estimates there are 1,007 active hate groups in the US.</a:t>
            </a:r>
            <a:endParaRPr lang="en-US" sz="1800" dirty="0"/>
          </a:p>
        </p:txBody>
      </p:sp>
      <p:sp>
        <p:nvSpPr>
          <p:cNvPr id="4" name="Slide Number Placeholder 3"/>
          <p:cNvSpPr>
            <a:spLocks noGrp="1"/>
          </p:cNvSpPr>
          <p:nvPr>
            <p:ph type="sldNum" sz="quarter" idx="10"/>
          </p:nvPr>
        </p:nvSpPr>
        <p:spPr/>
        <p:txBody>
          <a:bodyPr/>
          <a:lstStyle/>
          <a:p>
            <a:pPr>
              <a:defRPr/>
            </a:pPr>
            <a:fld id="{52DF1895-CFEE-4046-ABB9-AA3A02AFA9F6}" type="slidenum">
              <a:rPr lang="en-US" smtClean="0"/>
              <a:pPr>
                <a:defRPr/>
              </a:pPr>
              <a:t>12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827837" cy="3390900"/>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0" y="6550025"/>
            <a:ext cx="8839199"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http://www.splcenter.org/get-informed/hate-map</a:t>
            </a:r>
          </a:p>
        </p:txBody>
      </p:sp>
    </p:spTree>
    <p:extLst>
      <p:ext uri="{BB962C8B-B14F-4D97-AF65-F5344CB8AC3E}">
        <p14:creationId xmlns:p14="http://schemas.microsoft.com/office/powerpoint/2010/main" val="2375660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5AB7DD22-A405-4C28-94D2-ED143965E555}" type="slidenum">
              <a:rPr lang="en-US"/>
              <a:pPr>
                <a:defRPr/>
              </a:pPr>
              <a:t>13</a:t>
            </a:fld>
            <a:endParaRPr lang="en-US"/>
          </a:p>
        </p:txBody>
      </p:sp>
      <p:sp>
        <p:nvSpPr>
          <p:cNvPr id="23555" name="Rectangle 2"/>
          <p:cNvSpPr>
            <a:spLocks noGrp="1" noChangeArrowheads="1"/>
          </p:cNvSpPr>
          <p:nvPr>
            <p:ph type="title"/>
          </p:nvPr>
        </p:nvSpPr>
        <p:spPr>
          <a:xfrm>
            <a:off x="0" y="381000"/>
            <a:ext cx="9144000" cy="1143000"/>
          </a:xfrm>
        </p:spPr>
        <p:txBody>
          <a:bodyPr/>
          <a:lstStyle/>
          <a:p>
            <a:r>
              <a:rPr lang="en-US" sz="3200" smtClean="0"/>
              <a:t>US Ethnicities: Distribution of   African-Americans by County, 2010</a:t>
            </a:r>
          </a:p>
        </p:txBody>
      </p:sp>
      <p:sp>
        <p:nvSpPr>
          <p:cNvPr id="23556" name="Text Box 5"/>
          <p:cNvSpPr txBox="1">
            <a:spLocks noChangeArrowheads="1"/>
          </p:cNvSpPr>
          <p:nvPr/>
        </p:nvSpPr>
        <p:spPr bwMode="auto">
          <a:xfrm>
            <a:off x="0" y="6550025"/>
            <a:ext cx="8839199"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http://www.census.gov/prod/cen2010/briefs/c2010br-06.pdf</a:t>
            </a:r>
          </a:p>
        </p:txBody>
      </p:sp>
      <p:pic>
        <p:nvPicPr>
          <p:cNvPr id="235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9725"/>
            <a:ext cx="7385050" cy="4714875"/>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AD946B60-16CE-49E1-AACD-5FA25ABAD7F6}" type="slidenum">
              <a:rPr lang="en-US"/>
              <a:pPr>
                <a:defRPr/>
              </a:pPr>
              <a:t>14</a:t>
            </a:fld>
            <a:endParaRPr lang="en-US"/>
          </a:p>
        </p:txBody>
      </p:sp>
      <p:sp>
        <p:nvSpPr>
          <p:cNvPr id="24579" name="Rectangle 2"/>
          <p:cNvSpPr>
            <a:spLocks noGrp="1" noChangeArrowheads="1"/>
          </p:cNvSpPr>
          <p:nvPr>
            <p:ph type="title"/>
          </p:nvPr>
        </p:nvSpPr>
        <p:spPr>
          <a:xfrm>
            <a:off x="228600" y="381000"/>
            <a:ext cx="8763000" cy="1143000"/>
          </a:xfrm>
        </p:spPr>
        <p:txBody>
          <a:bodyPr/>
          <a:lstStyle/>
          <a:p>
            <a:r>
              <a:rPr lang="en-US" sz="3200" smtClean="0"/>
              <a:t>US Ethnicities: Distribution of  Latinos by County, 2010</a:t>
            </a:r>
          </a:p>
        </p:txBody>
      </p:sp>
      <p:pic>
        <p:nvPicPr>
          <p:cNvPr id="245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1606550"/>
            <a:ext cx="6524625" cy="4718050"/>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0" y="6550025"/>
            <a:ext cx="8880475"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http://www.census.gov/prod/cen2010/briefs/c2010br-04.pdf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4772BF0A-EC63-443E-8CEA-5C5E550430FE}" type="slidenum">
              <a:rPr lang="en-US"/>
              <a:pPr>
                <a:defRPr/>
              </a:pPr>
              <a:t>15</a:t>
            </a:fld>
            <a:endParaRPr lang="en-US"/>
          </a:p>
        </p:txBody>
      </p:sp>
      <p:sp>
        <p:nvSpPr>
          <p:cNvPr id="25603" name="Rectangle 2"/>
          <p:cNvSpPr>
            <a:spLocks noGrp="1" noChangeArrowheads="1"/>
          </p:cNvSpPr>
          <p:nvPr>
            <p:ph type="title"/>
          </p:nvPr>
        </p:nvSpPr>
        <p:spPr>
          <a:xfrm>
            <a:off x="228600" y="381000"/>
            <a:ext cx="8763000" cy="1143000"/>
          </a:xfrm>
        </p:spPr>
        <p:txBody>
          <a:bodyPr/>
          <a:lstStyle/>
          <a:p>
            <a:r>
              <a:rPr lang="en-US" sz="3200" dirty="0" smtClean="0"/>
              <a:t>US Ethnicities: Distribution of   Asian-Americans by County, 2010</a:t>
            </a:r>
          </a:p>
        </p:txBody>
      </p:sp>
      <p:sp>
        <p:nvSpPr>
          <p:cNvPr id="25604" name="Text Box 5"/>
          <p:cNvSpPr txBox="1">
            <a:spLocks noChangeArrowheads="1"/>
          </p:cNvSpPr>
          <p:nvPr/>
        </p:nvSpPr>
        <p:spPr bwMode="auto">
          <a:xfrm>
            <a:off x="1" y="6550025"/>
            <a:ext cx="8839199"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http://www.census.gov/prod/cen2010/briefs/c2010br-11.pdf</a:t>
            </a:r>
          </a:p>
        </p:txBody>
      </p:sp>
      <p:pic>
        <p:nvPicPr>
          <p:cNvPr id="25608"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282" t="3636"/>
          <a:stretch/>
        </p:blipFill>
        <p:spPr bwMode="auto">
          <a:xfrm>
            <a:off x="1105834" y="1770434"/>
            <a:ext cx="6932333" cy="4511494"/>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FA4D6C15-5101-449D-A2EB-9767353AD3C4}" type="slidenum">
              <a:rPr lang="en-US"/>
              <a:pPr>
                <a:defRPr/>
              </a:pPr>
              <a:t>16</a:t>
            </a:fld>
            <a:endParaRPr lang="en-US"/>
          </a:p>
        </p:txBody>
      </p:sp>
      <p:sp>
        <p:nvSpPr>
          <p:cNvPr id="26627" name="Rectangle 2"/>
          <p:cNvSpPr>
            <a:spLocks noGrp="1" noChangeArrowheads="1"/>
          </p:cNvSpPr>
          <p:nvPr>
            <p:ph type="title"/>
          </p:nvPr>
        </p:nvSpPr>
        <p:spPr>
          <a:xfrm>
            <a:off x="0" y="381000"/>
            <a:ext cx="9144000" cy="1143000"/>
          </a:xfrm>
        </p:spPr>
        <p:txBody>
          <a:bodyPr/>
          <a:lstStyle/>
          <a:p>
            <a:r>
              <a:rPr lang="en-US" sz="2800" dirty="0" smtClean="0"/>
              <a:t>US Ethnicities: Distribution of Native Americans by County, 2010</a:t>
            </a:r>
          </a:p>
        </p:txBody>
      </p:sp>
      <p:sp>
        <p:nvSpPr>
          <p:cNvPr id="26629" name="Text Box 5"/>
          <p:cNvSpPr txBox="1">
            <a:spLocks noChangeArrowheads="1"/>
          </p:cNvSpPr>
          <p:nvPr/>
        </p:nvSpPr>
        <p:spPr bwMode="auto">
          <a:xfrm>
            <a:off x="0" y="6550025"/>
            <a:ext cx="8839199"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http://www.census.gov/prod/cen2010/briefs/c2010br-10.pdf</a:t>
            </a:r>
          </a:p>
        </p:txBody>
      </p:sp>
      <p:pic>
        <p:nvPicPr>
          <p:cNvPr id="266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031" t="3104"/>
          <a:stretch/>
        </p:blipFill>
        <p:spPr bwMode="auto">
          <a:xfrm>
            <a:off x="967888" y="1740408"/>
            <a:ext cx="7208225" cy="4507992"/>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smtClean="0"/>
              <a:t>US Ethnicities: Overall Distributions</a:t>
            </a:r>
          </a:p>
        </p:txBody>
      </p:sp>
      <p:sp>
        <p:nvSpPr>
          <p:cNvPr id="2" name="Content Placeholder 1"/>
          <p:cNvSpPr>
            <a:spLocks noGrp="1"/>
          </p:cNvSpPr>
          <p:nvPr>
            <p:ph sz="half" idx="1"/>
          </p:nvPr>
        </p:nvSpPr>
        <p:spPr>
          <a:xfrm>
            <a:off x="123216" y="1600200"/>
            <a:ext cx="3048000" cy="4876800"/>
          </a:xfrm>
        </p:spPr>
        <p:txBody>
          <a:bodyPr>
            <a:normAutofit fontScale="70000" lnSpcReduction="20000"/>
          </a:bodyPr>
          <a:lstStyle/>
          <a:p>
            <a:r>
              <a:rPr lang="en-US" dirty="0" smtClean="0"/>
              <a:t>Until the early 20</a:t>
            </a:r>
            <a:r>
              <a:rPr lang="en-US" baseline="30000" dirty="0" smtClean="0"/>
              <a:t>th</a:t>
            </a:r>
            <a:r>
              <a:rPr lang="en-US" dirty="0" smtClean="0"/>
              <a:t> century Eastern and Midwestern cities had large populations from </a:t>
            </a:r>
            <a:r>
              <a:rPr lang="en-US" dirty="0" smtClean="0">
                <a:solidFill>
                  <a:srgbClr val="FFFF00"/>
                </a:solidFill>
              </a:rPr>
              <a:t>Eastern and Southern Europe</a:t>
            </a:r>
            <a:r>
              <a:rPr lang="en-US" dirty="0" smtClean="0"/>
              <a:t>.</a:t>
            </a:r>
          </a:p>
          <a:p>
            <a:r>
              <a:rPr lang="en-US" dirty="0" smtClean="0"/>
              <a:t>Today most (not all – “Little Italy,” etc.) have moved out of the cities.</a:t>
            </a:r>
          </a:p>
          <a:p>
            <a:r>
              <a:rPr lang="en-US" dirty="0" smtClean="0"/>
              <a:t>Ethnic identity for them is maintained </a:t>
            </a:r>
            <a:r>
              <a:rPr lang="en-US" u="sng" dirty="0" smtClean="0"/>
              <a:t>mostly</a:t>
            </a:r>
            <a:r>
              <a:rPr lang="en-US" dirty="0" smtClean="0"/>
              <a:t> through cultural elements music, religion, food), </a:t>
            </a:r>
            <a:r>
              <a:rPr lang="en-US" dirty="0" smtClean="0">
                <a:solidFill>
                  <a:srgbClr val="FFFF00"/>
                </a:solidFill>
              </a:rPr>
              <a:t>not</a:t>
            </a:r>
            <a:r>
              <a:rPr lang="en-US" dirty="0" smtClean="0"/>
              <a:t> location (but there are exceptions).</a:t>
            </a:r>
            <a:endParaRPr lang="en-US" dirty="0"/>
          </a:p>
        </p:txBody>
      </p:sp>
      <p:sp>
        <p:nvSpPr>
          <p:cNvPr id="4" name="Slide Number Placeholder 2"/>
          <p:cNvSpPr>
            <a:spLocks noGrp="1"/>
          </p:cNvSpPr>
          <p:nvPr>
            <p:ph type="sldNum" sz="quarter" idx="10"/>
          </p:nvPr>
        </p:nvSpPr>
        <p:spPr/>
        <p:txBody>
          <a:bodyPr/>
          <a:lstStyle/>
          <a:p>
            <a:pPr>
              <a:defRPr/>
            </a:pPr>
            <a:fld id="{2DF4480D-6AD0-4C33-B65B-F13C71B8A40E}" type="slidenum">
              <a:rPr lang="en-US"/>
              <a:pPr>
                <a:defRPr/>
              </a:pPr>
              <a:t>17</a:t>
            </a:fld>
            <a:endParaRPr lang="en-US"/>
          </a:p>
        </p:txBody>
      </p:sp>
      <p:pic>
        <p:nvPicPr>
          <p:cNvPr id="27652" name="Picture 4" descr="map_ethn"/>
          <p:cNvPicPr>
            <a:picLocks noChangeAspect="1" noChangeArrowheads="1"/>
          </p:cNvPicPr>
          <p:nvPr/>
        </p:nvPicPr>
        <p:blipFill rotWithShape="1">
          <a:blip r:embed="rId2">
            <a:extLst>
              <a:ext uri="{28A0092B-C50C-407E-A947-70E740481C1C}">
                <a14:useLocalDpi xmlns:a14="http://schemas.microsoft.com/office/drawing/2010/main" val="0"/>
              </a:ext>
            </a:extLst>
          </a:blip>
          <a:srcRect l="2234" t="2766" r="2792" b="2951"/>
          <a:stretch/>
        </p:blipFill>
        <p:spPr bwMode="auto">
          <a:xfrm>
            <a:off x="3124200" y="1640733"/>
            <a:ext cx="5786141" cy="464333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D237F1E-2D65-4B37-AC15-C0FCC7192615}" type="slidenum">
              <a:rPr lang="en-US"/>
              <a:pPr>
                <a:defRPr/>
              </a:pPr>
              <a:t>18</a:t>
            </a:fld>
            <a:endParaRPr lang="en-US"/>
          </a:p>
        </p:txBody>
      </p:sp>
      <p:sp>
        <p:nvSpPr>
          <p:cNvPr id="28675" name="Rectangle 2"/>
          <p:cNvSpPr>
            <a:spLocks noGrp="1" noChangeArrowheads="1"/>
          </p:cNvSpPr>
          <p:nvPr>
            <p:ph type="title"/>
          </p:nvPr>
        </p:nvSpPr>
        <p:spPr/>
        <p:txBody>
          <a:bodyPr/>
          <a:lstStyle/>
          <a:p>
            <a:r>
              <a:rPr lang="en-US" smtClean="0"/>
              <a:t>US Ethnicities: </a:t>
            </a:r>
            <a:br>
              <a:rPr lang="en-US" smtClean="0"/>
            </a:br>
            <a:r>
              <a:rPr lang="en-US" smtClean="0"/>
              <a:t>Regional Concentrations</a:t>
            </a:r>
          </a:p>
        </p:txBody>
      </p:sp>
      <p:sp>
        <p:nvSpPr>
          <p:cNvPr id="28676" name="Rectangle 3"/>
          <p:cNvSpPr>
            <a:spLocks noGrp="1" noChangeArrowheads="1"/>
          </p:cNvSpPr>
          <p:nvPr>
            <p:ph type="body" idx="1"/>
          </p:nvPr>
        </p:nvSpPr>
        <p:spPr>
          <a:xfrm>
            <a:off x="304800" y="1600199"/>
            <a:ext cx="8458200" cy="5120481"/>
          </a:xfrm>
        </p:spPr>
        <p:txBody>
          <a:bodyPr>
            <a:normAutofit fontScale="92500" lnSpcReduction="10000"/>
          </a:bodyPr>
          <a:lstStyle/>
          <a:p>
            <a:pPr>
              <a:lnSpc>
                <a:spcPct val="90000"/>
              </a:lnSpc>
            </a:pPr>
            <a:r>
              <a:rPr lang="en-US" sz="3600" i="1" u="sng" dirty="0" smtClean="0"/>
              <a:t>General</a:t>
            </a:r>
            <a:r>
              <a:rPr lang="en-US" sz="3600" dirty="0" smtClean="0"/>
              <a:t> Patterns:</a:t>
            </a:r>
          </a:p>
          <a:p>
            <a:pPr lvl="1">
              <a:lnSpc>
                <a:spcPct val="90000"/>
              </a:lnSpc>
            </a:pPr>
            <a:r>
              <a:rPr lang="en-US" sz="3200" dirty="0" smtClean="0"/>
              <a:t>African-Americans are concentrated in the Southeastern US.</a:t>
            </a:r>
          </a:p>
          <a:p>
            <a:pPr lvl="1">
              <a:lnSpc>
                <a:spcPct val="90000"/>
              </a:lnSpc>
            </a:pPr>
            <a:r>
              <a:rPr lang="en-US" sz="3200" dirty="0" smtClean="0"/>
              <a:t>Hispanics are concentrated in the Southwest, and in Florida.</a:t>
            </a:r>
          </a:p>
          <a:p>
            <a:pPr lvl="1">
              <a:lnSpc>
                <a:spcPct val="90000"/>
              </a:lnSpc>
            </a:pPr>
            <a:r>
              <a:rPr lang="en-US" sz="3200" dirty="0" smtClean="0"/>
              <a:t>Asians are concentrated in the West.</a:t>
            </a:r>
          </a:p>
          <a:p>
            <a:pPr lvl="1">
              <a:lnSpc>
                <a:spcPct val="90000"/>
              </a:lnSpc>
            </a:pPr>
            <a:r>
              <a:rPr lang="en-US" sz="3200" dirty="0" smtClean="0"/>
              <a:t>Native Americans are concentrated in the Southwest and in the Plains States, and in Alaska.</a:t>
            </a:r>
          </a:p>
          <a:p>
            <a:pPr lvl="1">
              <a:lnSpc>
                <a:spcPct val="90000"/>
              </a:lnSpc>
            </a:pPr>
            <a:r>
              <a:rPr lang="en-US" sz="3200" dirty="0" smtClean="0"/>
              <a:t>Major cities throughout the US tend to be more ethnically diverse (but not always!)</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734B13DF-D50E-4FBA-8004-A23345C47F85}" type="slidenum">
              <a:rPr lang="en-US"/>
              <a:pPr>
                <a:defRPr/>
              </a:pPr>
              <a:t>19</a:t>
            </a:fld>
            <a:endParaRPr lang="en-US"/>
          </a:p>
        </p:txBody>
      </p:sp>
      <p:sp>
        <p:nvSpPr>
          <p:cNvPr id="29699" name="Rectangle 2"/>
          <p:cNvSpPr>
            <a:spLocks noGrp="1" noChangeArrowheads="1"/>
          </p:cNvSpPr>
          <p:nvPr>
            <p:ph type="title"/>
          </p:nvPr>
        </p:nvSpPr>
        <p:spPr/>
        <p:txBody>
          <a:bodyPr/>
          <a:lstStyle/>
          <a:p>
            <a:r>
              <a:rPr lang="en-US" smtClean="0"/>
              <a:t>US Ethnicities: Urban Concentrations</a:t>
            </a:r>
          </a:p>
        </p:txBody>
      </p:sp>
      <p:sp>
        <p:nvSpPr>
          <p:cNvPr id="29700" name="Rectangle 3"/>
          <p:cNvSpPr>
            <a:spLocks noGrp="1" noChangeArrowheads="1"/>
          </p:cNvSpPr>
          <p:nvPr>
            <p:ph type="body" idx="1"/>
          </p:nvPr>
        </p:nvSpPr>
        <p:spPr>
          <a:xfrm>
            <a:off x="304800" y="1676400"/>
            <a:ext cx="8382000" cy="4800600"/>
          </a:xfrm>
        </p:spPr>
        <p:txBody>
          <a:bodyPr/>
          <a:lstStyle/>
          <a:p>
            <a:pPr>
              <a:lnSpc>
                <a:spcPct val="90000"/>
              </a:lnSpc>
            </a:pPr>
            <a:r>
              <a:rPr lang="en-US" sz="2800" dirty="0" smtClean="0"/>
              <a:t>Some ethnicities are highly concentrated in urban areas in some parts of the US (for reasons we'll be getting to in just a moment).</a:t>
            </a:r>
          </a:p>
          <a:p>
            <a:pPr>
              <a:lnSpc>
                <a:spcPct val="90000"/>
              </a:lnSpc>
            </a:pPr>
            <a:r>
              <a:rPr lang="en-US" sz="2800" dirty="0" smtClean="0"/>
              <a:t>In some States the urban concentration can be extreme:</a:t>
            </a:r>
          </a:p>
          <a:p>
            <a:pPr lvl="1">
              <a:lnSpc>
                <a:spcPct val="90000"/>
              </a:lnSpc>
            </a:pPr>
            <a:r>
              <a:rPr lang="en-US" sz="2400" b="1" dirty="0" smtClean="0"/>
              <a:t>Detroit is 84% African-American; the rest of Michigan is 6% African American.</a:t>
            </a:r>
          </a:p>
          <a:p>
            <a:pPr lvl="1">
              <a:lnSpc>
                <a:spcPct val="90000"/>
              </a:lnSpc>
            </a:pPr>
            <a:r>
              <a:rPr lang="en-US" sz="2400" b="1" dirty="0" smtClean="0"/>
              <a:t>Chicago is 39% African-American; the rest of Illinois is 7% African-American.</a:t>
            </a:r>
          </a:p>
          <a:p>
            <a:pPr lvl="1">
              <a:lnSpc>
                <a:spcPct val="90000"/>
              </a:lnSpc>
            </a:pPr>
            <a:r>
              <a:rPr lang="en-US" sz="2400" b="1" dirty="0" smtClean="0"/>
              <a:t>New York City is 24% Hispanic; the rest of New York State is 4% Hispanic.</a:t>
            </a:r>
          </a:p>
        </p:txBody>
      </p:sp>
      <p:sp>
        <p:nvSpPr>
          <p:cNvPr id="29701" name="Text Box 5"/>
          <p:cNvSpPr txBox="1">
            <a:spLocks noChangeArrowheads="1"/>
          </p:cNvSpPr>
          <p:nvPr/>
        </p:nvSpPr>
        <p:spPr bwMode="auto">
          <a:xfrm>
            <a:off x="0" y="6553200"/>
            <a:ext cx="88392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http://www.infoplease.com/ipa/A0884135.html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0" y="6583363"/>
            <a:ext cx="91440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
        <p:nvSpPr>
          <p:cNvPr id="4" name="Slide Number Placeholder 3"/>
          <p:cNvSpPr>
            <a:spLocks noGrp="1"/>
          </p:cNvSpPr>
          <p:nvPr>
            <p:ph type="sldNum" sz="quarter" idx="10"/>
          </p:nvPr>
        </p:nvSpPr>
        <p:spPr/>
        <p:txBody>
          <a:bodyPr/>
          <a:lstStyle/>
          <a:p>
            <a:pPr>
              <a:defRPr/>
            </a:pPr>
            <a:fld id="{5D7A6561-F971-4F19-88EE-0C011F98A4DD}" type="slidenum">
              <a:rPr lang="en-US"/>
              <a:pPr>
                <a:defRPr/>
              </a:pPr>
              <a:t>2</a:t>
            </a:fld>
            <a:endParaRPr lang="en-US" dirty="0"/>
          </a:p>
        </p:txBody>
      </p:sp>
      <p:sp>
        <p:nvSpPr>
          <p:cNvPr id="15363" name="Rectangle 2"/>
          <p:cNvSpPr>
            <a:spLocks noGrp="1" noChangeArrowheads="1"/>
          </p:cNvSpPr>
          <p:nvPr>
            <p:ph type="title"/>
          </p:nvPr>
        </p:nvSpPr>
        <p:spPr/>
        <p:txBody>
          <a:bodyPr/>
          <a:lstStyle/>
          <a:p>
            <a:r>
              <a:rPr lang="en-US" smtClean="0"/>
              <a:t>Terms</a:t>
            </a:r>
          </a:p>
        </p:txBody>
      </p:sp>
      <p:sp>
        <p:nvSpPr>
          <p:cNvPr id="15364" name="Rectangle 3"/>
          <p:cNvSpPr>
            <a:spLocks noGrp="1" noChangeArrowheads="1"/>
          </p:cNvSpPr>
          <p:nvPr>
            <p:ph type="body" idx="1"/>
          </p:nvPr>
        </p:nvSpPr>
        <p:spPr>
          <a:xfrm>
            <a:off x="228600" y="1219200"/>
            <a:ext cx="8686800" cy="5410200"/>
          </a:xfrm>
        </p:spPr>
        <p:txBody>
          <a:bodyPr>
            <a:normAutofit fontScale="92500"/>
          </a:bodyPr>
          <a:lstStyle/>
          <a:p>
            <a:r>
              <a:rPr lang="en-US" sz="4000" b="1" dirty="0" smtClean="0"/>
              <a:t>Ethnic: </a:t>
            </a:r>
            <a:r>
              <a:rPr lang="en-US" sz="4000" dirty="0" smtClean="0"/>
              <a:t>from the Greek </a:t>
            </a:r>
            <a:r>
              <a:rPr lang="en-US" sz="4000" i="1" dirty="0" err="1" smtClean="0"/>
              <a:t>ethnikos</a:t>
            </a:r>
            <a:r>
              <a:rPr lang="en-US" sz="4000" dirty="0" smtClean="0"/>
              <a:t>, or “national.”</a:t>
            </a:r>
          </a:p>
          <a:p>
            <a:r>
              <a:rPr lang="en-US" sz="4000" b="1" dirty="0" smtClean="0"/>
              <a:t>Ethnicity:</a:t>
            </a:r>
          </a:p>
          <a:p>
            <a:pPr lvl="1"/>
            <a:r>
              <a:rPr lang="en-US" sz="3600" dirty="0" smtClean="0"/>
              <a:t>“identity with a group of people who share the cultural traditions of a particular homeland or hearth.”</a:t>
            </a:r>
          </a:p>
          <a:p>
            <a:r>
              <a:rPr lang="en-US" sz="4000" b="1" dirty="0" smtClean="0"/>
              <a:t>Race:</a:t>
            </a:r>
          </a:p>
          <a:p>
            <a:pPr lvl="1"/>
            <a:r>
              <a:rPr lang="en-US" sz="3600" dirty="0" smtClean="0"/>
              <a:t>“identity with a group of people who share a biological ancestor.”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161EFDE-9516-4A0F-87BD-D664F3CA3B0F}" type="slidenum">
              <a:rPr lang="en-US"/>
              <a:pPr>
                <a:defRPr/>
              </a:pPr>
              <a:t>20</a:t>
            </a:fld>
            <a:endParaRPr lang="en-US"/>
          </a:p>
        </p:txBody>
      </p:sp>
      <p:sp>
        <p:nvSpPr>
          <p:cNvPr id="30723" name="Rectangle 2"/>
          <p:cNvSpPr>
            <a:spLocks noGrp="1" noChangeArrowheads="1"/>
          </p:cNvSpPr>
          <p:nvPr>
            <p:ph type="title"/>
          </p:nvPr>
        </p:nvSpPr>
        <p:spPr>
          <a:xfrm>
            <a:off x="381000" y="381000"/>
            <a:ext cx="8659813" cy="1143000"/>
          </a:xfrm>
        </p:spPr>
        <p:txBody>
          <a:bodyPr/>
          <a:lstStyle/>
          <a:p>
            <a:r>
              <a:rPr lang="en-US" smtClean="0"/>
              <a:t>African-Americans:</a:t>
            </a:r>
            <a:br>
              <a:rPr lang="en-US" smtClean="0"/>
            </a:br>
            <a:r>
              <a:rPr lang="en-US" smtClean="0"/>
              <a:t> Urban Areas</a:t>
            </a:r>
          </a:p>
        </p:txBody>
      </p:sp>
      <p:sp>
        <p:nvSpPr>
          <p:cNvPr id="30724" name="Rectangle 3"/>
          <p:cNvSpPr>
            <a:spLocks noGrp="1" noChangeArrowheads="1"/>
          </p:cNvSpPr>
          <p:nvPr>
            <p:ph type="body" sz="half" idx="1"/>
          </p:nvPr>
        </p:nvSpPr>
        <p:spPr>
          <a:xfrm>
            <a:off x="152400" y="1713688"/>
            <a:ext cx="4419600" cy="4114800"/>
          </a:xfrm>
        </p:spPr>
        <p:txBody>
          <a:bodyPr/>
          <a:lstStyle/>
          <a:p>
            <a:pPr marL="377825" indent="-377825" defTabSz="1008063">
              <a:lnSpc>
                <a:spcPct val="90000"/>
              </a:lnSpc>
            </a:pPr>
            <a:r>
              <a:rPr lang="en-US" sz="2400" dirty="0" smtClean="0"/>
              <a:t>US Metropolitan areas with the largest numbers of African-Americans:</a:t>
            </a:r>
          </a:p>
          <a:p>
            <a:pPr marL="819150" lvl="1" indent="-315913" defTabSz="1008063">
              <a:lnSpc>
                <a:spcPct val="90000"/>
              </a:lnSpc>
            </a:pPr>
            <a:r>
              <a:rPr lang="en-US" sz="1800" dirty="0"/>
              <a:t>New York 		2,228,145</a:t>
            </a:r>
          </a:p>
          <a:p>
            <a:pPr marL="819150" lvl="1" indent="-315913" defTabSz="1008063">
              <a:lnSpc>
                <a:spcPct val="90000"/>
              </a:lnSpc>
            </a:pPr>
            <a:r>
              <a:rPr lang="en-US" sz="1800" dirty="0"/>
              <a:t>Chicago 		913,009</a:t>
            </a:r>
          </a:p>
          <a:p>
            <a:pPr marL="819150" lvl="1" indent="-315913" defTabSz="1008063">
              <a:lnSpc>
                <a:spcPct val="90000"/>
              </a:lnSpc>
            </a:pPr>
            <a:r>
              <a:rPr lang="en-US" sz="1800" dirty="0"/>
              <a:t>Philadelphia	686,870</a:t>
            </a:r>
          </a:p>
          <a:p>
            <a:pPr marL="819150" lvl="1" indent="-315913" defTabSz="1008063">
              <a:lnSpc>
                <a:spcPct val="90000"/>
              </a:lnSpc>
            </a:pPr>
            <a:r>
              <a:rPr lang="en-US" sz="1800" dirty="0"/>
              <a:t>Detroit		601,988</a:t>
            </a:r>
          </a:p>
          <a:p>
            <a:pPr marL="819150" lvl="1" indent="-315913" defTabSz="1008063">
              <a:lnSpc>
                <a:spcPct val="90000"/>
              </a:lnSpc>
            </a:pPr>
            <a:r>
              <a:rPr lang="en-US" sz="1800" dirty="0"/>
              <a:t>Houston		514,217</a:t>
            </a:r>
          </a:p>
          <a:p>
            <a:pPr marL="819150" lvl="1" indent="-315913" defTabSz="1008063">
              <a:lnSpc>
                <a:spcPct val="90000"/>
              </a:lnSpc>
            </a:pPr>
            <a:r>
              <a:rPr lang="en-US" sz="1800" dirty="0"/>
              <a:t>Memphis		414,928</a:t>
            </a:r>
          </a:p>
          <a:p>
            <a:pPr marL="819150" lvl="1" indent="-315913" defTabSz="1008063">
              <a:lnSpc>
                <a:spcPct val="90000"/>
              </a:lnSpc>
            </a:pPr>
            <a:r>
              <a:rPr lang="en-US" sz="1800" dirty="0"/>
              <a:t>Baltimore		403.998</a:t>
            </a:r>
          </a:p>
          <a:p>
            <a:pPr marL="819150" lvl="1" indent="-315913" defTabSz="1008063">
              <a:lnSpc>
                <a:spcPct val="90000"/>
              </a:lnSpc>
            </a:pPr>
            <a:r>
              <a:rPr lang="en-US" sz="1800" dirty="0"/>
              <a:t>Los Angeles	402,448</a:t>
            </a:r>
          </a:p>
          <a:p>
            <a:pPr marL="819150" lvl="1" indent="-315913" defTabSz="1008063">
              <a:lnSpc>
                <a:spcPct val="90000"/>
              </a:lnSpc>
            </a:pPr>
            <a:r>
              <a:rPr lang="en-US" sz="1800" dirty="0"/>
              <a:t>Washington	314,352</a:t>
            </a:r>
          </a:p>
          <a:p>
            <a:pPr marL="819150" lvl="1" indent="-315913" defTabSz="1008063">
              <a:lnSpc>
                <a:spcPct val="90000"/>
              </a:lnSpc>
            </a:pPr>
            <a:r>
              <a:rPr lang="en-US" sz="1800" dirty="0"/>
              <a:t>Dallas		308,087</a:t>
            </a:r>
          </a:p>
        </p:txBody>
      </p:sp>
      <p:sp>
        <p:nvSpPr>
          <p:cNvPr id="30725" name="Rectangle 4"/>
          <p:cNvSpPr>
            <a:spLocks noGrp="1" noChangeArrowheads="1"/>
          </p:cNvSpPr>
          <p:nvPr>
            <p:ph type="body" sz="half" idx="2"/>
          </p:nvPr>
        </p:nvSpPr>
        <p:spPr>
          <a:xfrm>
            <a:off x="4572000" y="1713688"/>
            <a:ext cx="4419600" cy="4343400"/>
          </a:xfrm>
        </p:spPr>
        <p:txBody>
          <a:bodyPr/>
          <a:lstStyle/>
          <a:p>
            <a:pPr marL="377825" indent="-377825" defTabSz="1008063">
              <a:lnSpc>
                <a:spcPct val="90000"/>
              </a:lnSpc>
            </a:pPr>
            <a:r>
              <a:rPr lang="en-US" sz="2400" dirty="0" smtClean="0"/>
              <a:t>Cities (over 100,000) with the highest percentage of African-Americans:</a:t>
            </a:r>
          </a:p>
          <a:p>
            <a:pPr marL="819150" lvl="1" indent="-315913" defTabSz="1008063">
              <a:lnSpc>
                <a:spcPct val="90000"/>
              </a:lnSpc>
            </a:pPr>
            <a:r>
              <a:rPr lang="en-US" sz="1800" dirty="0"/>
              <a:t>Detroit, </a:t>
            </a:r>
            <a:r>
              <a:rPr lang="en-US" sz="1800" dirty="0" smtClean="0"/>
              <a:t>MI</a:t>
            </a:r>
            <a:r>
              <a:rPr lang="en-US" sz="1800" dirty="0"/>
              <a:t>	84.3%</a:t>
            </a:r>
          </a:p>
          <a:p>
            <a:pPr marL="819150" lvl="1" indent="-315913" defTabSz="1008063">
              <a:lnSpc>
                <a:spcPct val="90000"/>
              </a:lnSpc>
            </a:pPr>
            <a:r>
              <a:rPr lang="en-US" sz="1800" dirty="0"/>
              <a:t>Jackson, MS	80.1%</a:t>
            </a:r>
          </a:p>
          <a:p>
            <a:pPr marL="819150" lvl="1" indent="-315913" defTabSz="1008063">
              <a:lnSpc>
                <a:spcPct val="90000"/>
              </a:lnSpc>
            </a:pPr>
            <a:r>
              <a:rPr lang="en-US" sz="1800" dirty="0"/>
              <a:t>Miami Gardens, FL	77.9%</a:t>
            </a:r>
          </a:p>
          <a:p>
            <a:pPr marL="819150" lvl="1" indent="-315913" defTabSz="1008063">
              <a:lnSpc>
                <a:spcPct val="90000"/>
              </a:lnSpc>
            </a:pPr>
            <a:r>
              <a:rPr lang="en-US" sz="1800" dirty="0"/>
              <a:t>Birmingham, AL	</a:t>
            </a:r>
            <a:r>
              <a:rPr lang="en-US" sz="1800" dirty="0" smtClean="0"/>
              <a:t>74.0%</a:t>
            </a:r>
            <a:endParaRPr lang="en-US" sz="1800" dirty="0"/>
          </a:p>
          <a:p>
            <a:pPr marL="819150" lvl="1" indent="-315913" defTabSz="1008063">
              <a:lnSpc>
                <a:spcPct val="90000"/>
              </a:lnSpc>
            </a:pPr>
            <a:r>
              <a:rPr lang="en-US" sz="1800" dirty="0"/>
              <a:t>Baltimore, MD	65.1%</a:t>
            </a:r>
          </a:p>
          <a:p>
            <a:pPr marL="819150" lvl="1" indent="-315913" defTabSz="1008063">
              <a:lnSpc>
                <a:spcPct val="90000"/>
              </a:lnSpc>
            </a:pPr>
            <a:r>
              <a:rPr lang="en-US" sz="1800" dirty="0"/>
              <a:t>Memphis, TN	64.1%</a:t>
            </a:r>
          </a:p>
          <a:p>
            <a:pPr marL="819150" lvl="1" indent="-315913" defTabSz="1008063">
              <a:lnSpc>
                <a:spcPct val="90000"/>
              </a:lnSpc>
            </a:pPr>
            <a:r>
              <a:rPr lang="en-US" sz="1800" dirty="0"/>
              <a:t>New Orleans, LA	61.2%</a:t>
            </a:r>
          </a:p>
          <a:p>
            <a:pPr marL="819150" lvl="1" indent="-315913" defTabSz="1008063">
              <a:lnSpc>
                <a:spcPct val="90000"/>
              </a:lnSpc>
            </a:pPr>
            <a:r>
              <a:rPr lang="en-US" sz="1800" dirty="0"/>
              <a:t>Flint, MI		59.5%</a:t>
            </a:r>
          </a:p>
          <a:p>
            <a:pPr marL="819150" lvl="1" indent="-315913" defTabSz="1008063">
              <a:lnSpc>
                <a:spcPct val="90000"/>
              </a:lnSpc>
            </a:pPr>
            <a:r>
              <a:rPr lang="en-US" sz="1800" dirty="0"/>
              <a:t>Montgomery, AL	57.4%</a:t>
            </a:r>
          </a:p>
          <a:p>
            <a:pPr marL="819150" lvl="1" indent="-315913" defTabSz="1008063">
              <a:lnSpc>
                <a:spcPct val="90000"/>
              </a:lnSpc>
            </a:pPr>
            <a:r>
              <a:rPr lang="en-US" sz="1800" dirty="0"/>
              <a:t>Savannah, GA	</a:t>
            </a:r>
            <a:r>
              <a:rPr lang="en-US" sz="1800" dirty="0" smtClean="0"/>
              <a:t>56.7</a:t>
            </a:r>
            <a:r>
              <a:rPr lang="en-US" sz="1800" dirty="0"/>
              <a:t>%</a:t>
            </a:r>
          </a:p>
        </p:txBody>
      </p:sp>
      <p:sp>
        <p:nvSpPr>
          <p:cNvPr id="6" name="Text Box 5"/>
          <p:cNvSpPr txBox="1">
            <a:spLocks noChangeArrowheads="1"/>
          </p:cNvSpPr>
          <p:nvPr/>
        </p:nvSpPr>
        <p:spPr bwMode="auto">
          <a:xfrm>
            <a:off x="0" y="6550223"/>
            <a:ext cx="88392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http://www.census.gov/prod/cen2010/briefs/c2010br-06.pdf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161EFDE-9516-4A0F-87BD-D664F3CA3B0F}" type="slidenum">
              <a:rPr lang="en-US"/>
              <a:pPr>
                <a:defRPr/>
              </a:pPr>
              <a:t>21</a:t>
            </a:fld>
            <a:endParaRPr lang="en-US"/>
          </a:p>
        </p:txBody>
      </p:sp>
      <p:sp>
        <p:nvSpPr>
          <p:cNvPr id="30723" name="Rectangle 2"/>
          <p:cNvSpPr>
            <a:spLocks noGrp="1" noChangeArrowheads="1"/>
          </p:cNvSpPr>
          <p:nvPr>
            <p:ph type="title"/>
          </p:nvPr>
        </p:nvSpPr>
        <p:spPr>
          <a:xfrm>
            <a:off x="381000" y="381000"/>
            <a:ext cx="8659813" cy="1143000"/>
          </a:xfrm>
        </p:spPr>
        <p:txBody>
          <a:bodyPr/>
          <a:lstStyle/>
          <a:p>
            <a:r>
              <a:rPr lang="en-US" dirty="0" smtClean="0"/>
              <a:t>Latinos:</a:t>
            </a:r>
            <a:br>
              <a:rPr lang="en-US" dirty="0" smtClean="0"/>
            </a:br>
            <a:r>
              <a:rPr lang="en-US" dirty="0" smtClean="0"/>
              <a:t> Urban Areas</a:t>
            </a:r>
          </a:p>
        </p:txBody>
      </p:sp>
      <p:sp>
        <p:nvSpPr>
          <p:cNvPr id="30724" name="Rectangle 3"/>
          <p:cNvSpPr>
            <a:spLocks noGrp="1" noChangeArrowheads="1"/>
          </p:cNvSpPr>
          <p:nvPr>
            <p:ph type="body" sz="half" idx="1"/>
          </p:nvPr>
        </p:nvSpPr>
        <p:spPr>
          <a:xfrm>
            <a:off x="152400" y="1713688"/>
            <a:ext cx="4419600" cy="4114800"/>
          </a:xfrm>
        </p:spPr>
        <p:txBody>
          <a:bodyPr/>
          <a:lstStyle/>
          <a:p>
            <a:pPr marL="377825" indent="-377825" defTabSz="1008063">
              <a:lnSpc>
                <a:spcPct val="90000"/>
              </a:lnSpc>
            </a:pPr>
            <a:r>
              <a:rPr lang="en-US" sz="2400" dirty="0" smtClean="0"/>
              <a:t>US Metropolitan areas with the largest numbers of Latinos:</a:t>
            </a:r>
          </a:p>
          <a:p>
            <a:pPr marL="819150" lvl="1" indent="-315913" defTabSz="1008063">
              <a:lnSpc>
                <a:spcPct val="90000"/>
              </a:lnSpc>
            </a:pPr>
            <a:r>
              <a:rPr lang="en-US" sz="1800" dirty="0"/>
              <a:t>New York	</a:t>
            </a:r>
            <a:r>
              <a:rPr lang="en-US" sz="1800" dirty="0" smtClean="0"/>
              <a:t>	2,336,076</a:t>
            </a:r>
            <a:endParaRPr lang="en-US" sz="1800" dirty="0"/>
          </a:p>
          <a:p>
            <a:pPr marL="819150" lvl="1" indent="-315913" defTabSz="1008063">
              <a:lnSpc>
                <a:spcPct val="90000"/>
              </a:lnSpc>
            </a:pPr>
            <a:r>
              <a:rPr lang="en-US" sz="1800" dirty="0"/>
              <a:t>Los Angeles	1,838,822</a:t>
            </a:r>
          </a:p>
          <a:p>
            <a:pPr marL="819150" lvl="1" indent="-315913" defTabSz="1008063">
              <a:lnSpc>
                <a:spcPct val="90000"/>
              </a:lnSpc>
            </a:pPr>
            <a:r>
              <a:rPr lang="en-US" sz="1800" dirty="0"/>
              <a:t>Houston		919,668</a:t>
            </a:r>
          </a:p>
          <a:p>
            <a:pPr marL="819150" lvl="1" indent="-315913" defTabSz="1008063">
              <a:lnSpc>
                <a:spcPct val="90000"/>
              </a:lnSpc>
            </a:pPr>
            <a:r>
              <a:rPr lang="en-US" sz="1800" dirty="0"/>
              <a:t>San Antonio	838,952</a:t>
            </a:r>
          </a:p>
          <a:p>
            <a:pPr marL="819150" lvl="1" indent="-315913" defTabSz="1008063">
              <a:lnSpc>
                <a:spcPct val="90000"/>
              </a:lnSpc>
            </a:pPr>
            <a:r>
              <a:rPr lang="en-US" sz="1800" dirty="0"/>
              <a:t>Chicago		778,862</a:t>
            </a:r>
          </a:p>
          <a:p>
            <a:pPr marL="819150" lvl="1" indent="-315913" defTabSz="1008063">
              <a:lnSpc>
                <a:spcPct val="90000"/>
              </a:lnSpc>
            </a:pPr>
            <a:r>
              <a:rPr lang="en-US" sz="1800" dirty="0"/>
              <a:t>Phoenix		589,877</a:t>
            </a:r>
          </a:p>
          <a:p>
            <a:pPr marL="819150" lvl="1" indent="-315913" defTabSz="1008063">
              <a:lnSpc>
                <a:spcPct val="90000"/>
              </a:lnSpc>
            </a:pPr>
            <a:r>
              <a:rPr lang="en-US" sz="1800" dirty="0"/>
              <a:t>El Paso		523,721</a:t>
            </a:r>
          </a:p>
          <a:p>
            <a:pPr marL="819150" lvl="1" indent="-315913" defTabSz="1008063">
              <a:lnSpc>
                <a:spcPct val="90000"/>
              </a:lnSpc>
            </a:pPr>
            <a:r>
              <a:rPr lang="en-US" sz="1800" dirty="0"/>
              <a:t>Dallas		507,309</a:t>
            </a:r>
          </a:p>
          <a:p>
            <a:pPr marL="819150" lvl="1" indent="-315913" defTabSz="1008063">
              <a:lnSpc>
                <a:spcPct val="90000"/>
              </a:lnSpc>
            </a:pPr>
            <a:r>
              <a:rPr lang="en-US" sz="1800" dirty="0"/>
              <a:t>San Diego	</a:t>
            </a:r>
            <a:r>
              <a:rPr lang="en-US" sz="1800" dirty="0" smtClean="0"/>
              <a:t>	376,020</a:t>
            </a:r>
            <a:endParaRPr lang="en-US" sz="1800" dirty="0"/>
          </a:p>
          <a:p>
            <a:pPr marL="819150" lvl="1" indent="-315913" defTabSz="1008063">
              <a:lnSpc>
                <a:spcPct val="90000"/>
              </a:lnSpc>
            </a:pPr>
            <a:r>
              <a:rPr lang="en-US" sz="1800" dirty="0"/>
              <a:t>San Jose	</a:t>
            </a:r>
            <a:r>
              <a:rPr lang="en-US" sz="1800" dirty="0" smtClean="0"/>
              <a:t>	313,636</a:t>
            </a:r>
            <a:endParaRPr lang="en-US" sz="1800" dirty="0"/>
          </a:p>
        </p:txBody>
      </p:sp>
      <p:sp>
        <p:nvSpPr>
          <p:cNvPr id="30725" name="Rectangle 4"/>
          <p:cNvSpPr>
            <a:spLocks noGrp="1" noChangeArrowheads="1"/>
          </p:cNvSpPr>
          <p:nvPr>
            <p:ph type="body" sz="half" idx="2"/>
          </p:nvPr>
        </p:nvSpPr>
        <p:spPr>
          <a:xfrm>
            <a:off x="4572000" y="1713688"/>
            <a:ext cx="4419600" cy="4343400"/>
          </a:xfrm>
        </p:spPr>
        <p:txBody>
          <a:bodyPr/>
          <a:lstStyle/>
          <a:p>
            <a:pPr marL="377825" indent="-377825" defTabSz="1008063">
              <a:lnSpc>
                <a:spcPct val="90000"/>
              </a:lnSpc>
            </a:pPr>
            <a:r>
              <a:rPr lang="en-US" sz="2400" dirty="0" smtClean="0"/>
              <a:t>Cities (over 100,000) with the highest percentage of Latinos:</a:t>
            </a:r>
          </a:p>
          <a:p>
            <a:pPr marL="819150" lvl="1" indent="-315913" defTabSz="1008063">
              <a:lnSpc>
                <a:spcPct val="90000"/>
              </a:lnSpc>
            </a:pPr>
            <a:r>
              <a:rPr lang="en-US" sz="1800" dirty="0"/>
              <a:t>E. Los Angeles*	97.1%</a:t>
            </a:r>
          </a:p>
          <a:p>
            <a:pPr marL="819150" lvl="1" indent="-315913" defTabSz="1008063">
              <a:lnSpc>
                <a:spcPct val="90000"/>
              </a:lnSpc>
            </a:pPr>
            <a:r>
              <a:rPr lang="en-US" sz="1800" dirty="0"/>
              <a:t>Laredo TX	</a:t>
            </a:r>
            <a:r>
              <a:rPr lang="en-US" sz="1800" dirty="0" smtClean="0"/>
              <a:t>	95.6</a:t>
            </a:r>
            <a:r>
              <a:rPr lang="en-US" sz="1800" dirty="0"/>
              <a:t>%</a:t>
            </a:r>
          </a:p>
          <a:p>
            <a:pPr marL="819150" lvl="1" indent="-315913" defTabSz="1008063">
              <a:lnSpc>
                <a:spcPct val="90000"/>
              </a:lnSpc>
            </a:pPr>
            <a:r>
              <a:rPr lang="en-US" sz="1800" dirty="0"/>
              <a:t>Hialeah </a:t>
            </a:r>
            <a:r>
              <a:rPr lang="en-US" sz="1800" dirty="0" smtClean="0"/>
              <a:t>FL	</a:t>
            </a:r>
            <a:r>
              <a:rPr lang="en-US" sz="1800" dirty="0"/>
              <a:t>	94.7%</a:t>
            </a:r>
          </a:p>
          <a:p>
            <a:pPr marL="819150" lvl="1" indent="-315913" defTabSz="1008063">
              <a:lnSpc>
                <a:spcPct val="90000"/>
              </a:lnSpc>
            </a:pPr>
            <a:r>
              <a:rPr lang="en-US" sz="1800" dirty="0"/>
              <a:t>Brownsville TX	93.2%</a:t>
            </a:r>
          </a:p>
          <a:p>
            <a:pPr marL="819150" lvl="1" indent="-315913" defTabSz="1008063">
              <a:lnSpc>
                <a:spcPct val="90000"/>
              </a:lnSpc>
            </a:pPr>
            <a:r>
              <a:rPr lang="en-US" sz="1800" dirty="0"/>
              <a:t>McAllen	TX	84.6%</a:t>
            </a:r>
          </a:p>
          <a:p>
            <a:pPr marL="819150" lvl="1" indent="-315913" defTabSz="1008063">
              <a:lnSpc>
                <a:spcPct val="90000"/>
              </a:lnSpc>
            </a:pPr>
            <a:r>
              <a:rPr lang="en-US" sz="1800" dirty="0"/>
              <a:t>El Paso TX	80.7%</a:t>
            </a:r>
          </a:p>
          <a:p>
            <a:pPr marL="819150" lvl="1" indent="-315913" defTabSz="1008063">
              <a:lnSpc>
                <a:spcPct val="90000"/>
              </a:lnSpc>
            </a:pPr>
            <a:r>
              <a:rPr lang="en-US" sz="1800" dirty="0"/>
              <a:t>Santa Ana CA	78.2%</a:t>
            </a:r>
          </a:p>
          <a:p>
            <a:pPr marL="819150" lvl="1" indent="-315913" defTabSz="1008063">
              <a:lnSpc>
                <a:spcPct val="90000"/>
              </a:lnSpc>
            </a:pPr>
            <a:r>
              <a:rPr lang="en-US" sz="1800" dirty="0"/>
              <a:t>Salinas CA	75.0%</a:t>
            </a:r>
          </a:p>
          <a:p>
            <a:pPr marL="819150" lvl="1" indent="-315913" defTabSz="1008063">
              <a:lnSpc>
                <a:spcPct val="90000"/>
              </a:lnSpc>
            </a:pPr>
            <a:r>
              <a:rPr lang="en-US" sz="1800" dirty="0"/>
              <a:t>Oxnard CA	73.5%</a:t>
            </a:r>
          </a:p>
          <a:p>
            <a:pPr marL="819150" lvl="1" indent="-315913" defTabSz="1008063">
              <a:lnSpc>
                <a:spcPct val="90000"/>
              </a:lnSpc>
            </a:pPr>
            <a:r>
              <a:rPr lang="en-US" sz="1800" dirty="0"/>
              <a:t>Downey CA	70.7%</a:t>
            </a:r>
          </a:p>
        </p:txBody>
      </p:sp>
      <p:sp>
        <p:nvSpPr>
          <p:cNvPr id="6" name="Text Box 5"/>
          <p:cNvSpPr txBox="1">
            <a:spLocks noChangeArrowheads="1"/>
          </p:cNvSpPr>
          <p:nvPr/>
        </p:nvSpPr>
        <p:spPr bwMode="auto">
          <a:xfrm>
            <a:off x="0" y="6550223"/>
            <a:ext cx="88392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http://www.census.gov/prod/cen2010/briefs/c2010br-04.pdf</a:t>
            </a:r>
          </a:p>
        </p:txBody>
      </p:sp>
    </p:spTree>
    <p:extLst>
      <p:ext uri="{BB962C8B-B14F-4D97-AF65-F5344CB8AC3E}">
        <p14:creationId xmlns:p14="http://schemas.microsoft.com/office/powerpoint/2010/main" val="361932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161EFDE-9516-4A0F-87BD-D664F3CA3B0F}" type="slidenum">
              <a:rPr lang="en-US"/>
              <a:pPr>
                <a:defRPr/>
              </a:pPr>
              <a:t>22</a:t>
            </a:fld>
            <a:endParaRPr lang="en-US"/>
          </a:p>
        </p:txBody>
      </p:sp>
      <p:sp>
        <p:nvSpPr>
          <p:cNvPr id="30723" name="Rectangle 2"/>
          <p:cNvSpPr>
            <a:spLocks noGrp="1" noChangeArrowheads="1"/>
          </p:cNvSpPr>
          <p:nvPr>
            <p:ph type="title"/>
          </p:nvPr>
        </p:nvSpPr>
        <p:spPr>
          <a:xfrm>
            <a:off x="381000" y="381000"/>
            <a:ext cx="8659813" cy="1143000"/>
          </a:xfrm>
        </p:spPr>
        <p:txBody>
          <a:bodyPr/>
          <a:lstStyle/>
          <a:p>
            <a:r>
              <a:rPr lang="en-US" dirty="0" smtClean="0"/>
              <a:t>Asian-Americans:</a:t>
            </a:r>
            <a:br>
              <a:rPr lang="en-US" dirty="0" smtClean="0"/>
            </a:br>
            <a:r>
              <a:rPr lang="en-US" dirty="0" smtClean="0"/>
              <a:t> Urban Areas</a:t>
            </a:r>
          </a:p>
        </p:txBody>
      </p:sp>
      <p:sp>
        <p:nvSpPr>
          <p:cNvPr id="30724" name="Rectangle 3"/>
          <p:cNvSpPr>
            <a:spLocks noGrp="1" noChangeArrowheads="1"/>
          </p:cNvSpPr>
          <p:nvPr>
            <p:ph type="body" sz="half" idx="1"/>
          </p:nvPr>
        </p:nvSpPr>
        <p:spPr>
          <a:xfrm>
            <a:off x="152400" y="1713688"/>
            <a:ext cx="4419600" cy="4114800"/>
          </a:xfrm>
        </p:spPr>
        <p:txBody>
          <a:bodyPr/>
          <a:lstStyle/>
          <a:p>
            <a:pPr marL="377825" indent="-377825" defTabSz="1008063">
              <a:lnSpc>
                <a:spcPct val="90000"/>
              </a:lnSpc>
            </a:pPr>
            <a:r>
              <a:rPr lang="en-US" sz="2400" dirty="0" smtClean="0"/>
              <a:t>US Metropolitan areas with the largest numbers of Asian-Americans:</a:t>
            </a:r>
          </a:p>
          <a:p>
            <a:pPr marL="819150" lvl="1" indent="-315913" defTabSz="1008063">
              <a:lnSpc>
                <a:spcPct val="90000"/>
              </a:lnSpc>
            </a:pPr>
            <a:r>
              <a:rPr lang="en-US" sz="1800" dirty="0"/>
              <a:t>New York	</a:t>
            </a:r>
            <a:r>
              <a:rPr lang="en-US" sz="1800" dirty="0" smtClean="0"/>
              <a:t>	1,134,919</a:t>
            </a:r>
            <a:endParaRPr lang="en-US" sz="1800" dirty="0"/>
          </a:p>
          <a:p>
            <a:pPr marL="819150" lvl="1" indent="-315913" defTabSz="1008063">
              <a:lnSpc>
                <a:spcPct val="90000"/>
              </a:lnSpc>
            </a:pPr>
            <a:r>
              <a:rPr lang="en-US" sz="1800" dirty="0"/>
              <a:t>Los Angeles	483,585</a:t>
            </a:r>
          </a:p>
          <a:p>
            <a:pPr marL="819150" lvl="1" indent="-315913" defTabSz="1008063">
              <a:lnSpc>
                <a:spcPct val="90000"/>
              </a:lnSpc>
            </a:pPr>
            <a:r>
              <a:rPr lang="en-US" sz="1800" dirty="0"/>
              <a:t>San Jose	</a:t>
            </a:r>
            <a:r>
              <a:rPr lang="en-US" sz="1800" dirty="0" smtClean="0"/>
              <a:t>	326,627</a:t>
            </a:r>
            <a:endParaRPr lang="en-US" sz="1800" dirty="0"/>
          </a:p>
          <a:p>
            <a:pPr marL="819150" lvl="1" indent="-315913" defTabSz="1008063">
              <a:lnSpc>
                <a:spcPct val="90000"/>
              </a:lnSpc>
            </a:pPr>
            <a:r>
              <a:rPr lang="en-US" sz="1800" dirty="0"/>
              <a:t>San Francisco	288,529</a:t>
            </a:r>
          </a:p>
          <a:p>
            <a:pPr marL="819150" lvl="1" indent="-315913" defTabSz="1008063">
              <a:lnSpc>
                <a:spcPct val="90000"/>
              </a:lnSpc>
            </a:pPr>
            <a:r>
              <a:rPr lang="en-US" sz="1800" dirty="0"/>
              <a:t>San Diego	</a:t>
            </a:r>
            <a:r>
              <a:rPr lang="en-US" sz="1800" dirty="0" smtClean="0"/>
              <a:t>	241,293</a:t>
            </a:r>
            <a:endParaRPr lang="en-US" sz="1800" dirty="0"/>
          </a:p>
          <a:p>
            <a:pPr marL="819150" lvl="1" indent="-315913" defTabSz="1008063">
              <a:lnSpc>
                <a:spcPct val="90000"/>
              </a:lnSpc>
            </a:pPr>
            <a:r>
              <a:rPr lang="en-US" sz="1800" dirty="0"/>
              <a:t>Honolulu*	</a:t>
            </a:r>
            <a:r>
              <a:rPr lang="en-US" sz="1800" dirty="0" smtClean="0"/>
              <a:t>	230,071</a:t>
            </a:r>
            <a:endParaRPr lang="en-US" sz="1800" dirty="0"/>
          </a:p>
          <a:p>
            <a:pPr marL="819150" lvl="1" indent="-315913" defTabSz="1008063">
              <a:lnSpc>
                <a:spcPct val="90000"/>
              </a:lnSpc>
            </a:pPr>
            <a:r>
              <a:rPr lang="en-US" sz="1800" dirty="0"/>
              <a:t>Chicago		166,770</a:t>
            </a:r>
          </a:p>
          <a:p>
            <a:pPr marL="819150" lvl="1" indent="-315913" defTabSz="1008063">
              <a:lnSpc>
                <a:spcPct val="90000"/>
              </a:lnSpc>
            </a:pPr>
            <a:r>
              <a:rPr lang="en-US" sz="1800" dirty="0"/>
              <a:t>Houston		139,960</a:t>
            </a:r>
          </a:p>
          <a:p>
            <a:pPr marL="819150" lvl="1" indent="-315913" defTabSz="1008063">
              <a:lnSpc>
                <a:spcPct val="90000"/>
              </a:lnSpc>
            </a:pPr>
            <a:r>
              <a:rPr lang="en-US" sz="1800" dirty="0"/>
              <a:t>Fremont		116,755</a:t>
            </a:r>
          </a:p>
          <a:p>
            <a:pPr marL="819150" lvl="1" indent="-315913" defTabSz="1008063">
              <a:lnSpc>
                <a:spcPct val="90000"/>
              </a:lnSpc>
            </a:pPr>
            <a:r>
              <a:rPr lang="en-US" sz="1800" dirty="0"/>
              <a:t>Philadelphia	106,720</a:t>
            </a:r>
          </a:p>
        </p:txBody>
      </p:sp>
      <p:sp>
        <p:nvSpPr>
          <p:cNvPr id="30725" name="Rectangle 4"/>
          <p:cNvSpPr>
            <a:spLocks noGrp="1" noChangeArrowheads="1"/>
          </p:cNvSpPr>
          <p:nvPr>
            <p:ph type="body" sz="half" idx="2"/>
          </p:nvPr>
        </p:nvSpPr>
        <p:spPr>
          <a:xfrm>
            <a:off x="4572000" y="1713688"/>
            <a:ext cx="4419600" cy="4343400"/>
          </a:xfrm>
        </p:spPr>
        <p:txBody>
          <a:bodyPr/>
          <a:lstStyle/>
          <a:p>
            <a:pPr marL="377825" indent="-377825" defTabSz="1008063">
              <a:lnSpc>
                <a:spcPct val="90000"/>
              </a:lnSpc>
            </a:pPr>
            <a:r>
              <a:rPr lang="en-US" sz="2400" dirty="0" smtClean="0"/>
              <a:t>Cities (over 100,000) with the highest percentage of Asian-Americans:</a:t>
            </a:r>
          </a:p>
          <a:p>
            <a:pPr marL="819150" lvl="1" indent="-315913" defTabSz="1008063">
              <a:lnSpc>
                <a:spcPct val="90000"/>
              </a:lnSpc>
            </a:pPr>
            <a:r>
              <a:rPr lang="en-US" sz="1800" dirty="0"/>
              <a:t>Honolulu*	</a:t>
            </a:r>
            <a:r>
              <a:rPr lang="en-US" sz="1800" dirty="0" smtClean="0"/>
              <a:t>	68.2</a:t>
            </a:r>
            <a:r>
              <a:rPr lang="en-US" sz="1800" dirty="0"/>
              <a:t>%</a:t>
            </a:r>
          </a:p>
          <a:p>
            <a:pPr marL="819150" lvl="1" indent="-315913" defTabSz="1008063">
              <a:lnSpc>
                <a:spcPct val="90000"/>
              </a:lnSpc>
            </a:pPr>
            <a:r>
              <a:rPr lang="en-US" sz="1800" dirty="0"/>
              <a:t>Daly City CA	58.4%</a:t>
            </a:r>
          </a:p>
          <a:p>
            <a:pPr marL="819150" lvl="1" indent="-315913" defTabSz="1008063">
              <a:lnSpc>
                <a:spcPct val="90000"/>
              </a:lnSpc>
            </a:pPr>
            <a:r>
              <a:rPr lang="en-US" sz="1800" dirty="0"/>
              <a:t>Fremont CA	54.5%</a:t>
            </a:r>
          </a:p>
          <a:p>
            <a:pPr marL="819150" lvl="1" indent="-315913" defTabSz="1008063">
              <a:lnSpc>
                <a:spcPct val="90000"/>
              </a:lnSpc>
            </a:pPr>
            <a:r>
              <a:rPr lang="en-US" sz="1800" dirty="0"/>
              <a:t>Sunnyvale CA	43.7%</a:t>
            </a:r>
          </a:p>
          <a:p>
            <a:pPr marL="819150" lvl="1" indent="-315913" defTabSz="1008063">
              <a:lnSpc>
                <a:spcPct val="90000"/>
              </a:lnSpc>
            </a:pPr>
            <a:r>
              <a:rPr lang="en-US" sz="1800" dirty="0"/>
              <a:t>Irvine CA	</a:t>
            </a:r>
            <a:r>
              <a:rPr lang="en-US" sz="1800" dirty="0" smtClean="0"/>
              <a:t>	43.3</a:t>
            </a:r>
            <a:r>
              <a:rPr lang="en-US" sz="1800" dirty="0"/>
              <a:t>%</a:t>
            </a:r>
          </a:p>
          <a:p>
            <a:pPr marL="819150" lvl="1" indent="-315913" defTabSz="1008063">
              <a:lnSpc>
                <a:spcPct val="90000"/>
              </a:lnSpc>
            </a:pPr>
            <a:r>
              <a:rPr lang="en-US" sz="1800" dirty="0"/>
              <a:t>Santa Clara CA	40.8%</a:t>
            </a:r>
          </a:p>
          <a:p>
            <a:pPr marL="819150" lvl="1" indent="-315913" defTabSz="1008063">
              <a:lnSpc>
                <a:spcPct val="90000"/>
              </a:lnSpc>
            </a:pPr>
            <a:r>
              <a:rPr lang="en-US" sz="1800" dirty="0"/>
              <a:t>Garden Grove CA	38.6%</a:t>
            </a:r>
          </a:p>
          <a:p>
            <a:pPr marL="819150" lvl="1" indent="-315913" defTabSz="1008063">
              <a:lnSpc>
                <a:spcPct val="90000"/>
              </a:lnSpc>
            </a:pPr>
            <a:r>
              <a:rPr lang="en-US" sz="1800" dirty="0"/>
              <a:t>Torrance CA	38.2%</a:t>
            </a:r>
          </a:p>
          <a:p>
            <a:pPr marL="819150" lvl="1" indent="-315913" defTabSz="1008063">
              <a:lnSpc>
                <a:spcPct val="90000"/>
              </a:lnSpc>
            </a:pPr>
            <a:r>
              <a:rPr lang="en-US" sz="1800" dirty="0"/>
              <a:t>San Francisco	35.8%</a:t>
            </a:r>
          </a:p>
          <a:p>
            <a:pPr marL="819150" lvl="1" indent="-315913" defTabSz="1008063">
              <a:lnSpc>
                <a:spcPct val="90000"/>
              </a:lnSpc>
            </a:pPr>
            <a:r>
              <a:rPr lang="en-US" sz="1800" dirty="0"/>
              <a:t>San Jose CA	34.5%</a:t>
            </a:r>
          </a:p>
        </p:txBody>
      </p:sp>
      <p:sp>
        <p:nvSpPr>
          <p:cNvPr id="6" name="Text Box 5"/>
          <p:cNvSpPr txBox="1">
            <a:spLocks noChangeArrowheads="1"/>
          </p:cNvSpPr>
          <p:nvPr/>
        </p:nvSpPr>
        <p:spPr bwMode="auto">
          <a:xfrm>
            <a:off x="0" y="6550223"/>
            <a:ext cx="88392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http://www.census.gov/prod/cen2010/briefs/c2010br-11.pdf</a:t>
            </a:r>
          </a:p>
        </p:txBody>
      </p:sp>
    </p:spTree>
    <p:extLst>
      <p:ext uri="{BB962C8B-B14F-4D97-AF65-F5344CB8AC3E}">
        <p14:creationId xmlns:p14="http://schemas.microsoft.com/office/powerpoint/2010/main" val="336300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161EFDE-9516-4A0F-87BD-D664F3CA3B0F}" type="slidenum">
              <a:rPr lang="en-US"/>
              <a:pPr>
                <a:defRPr/>
              </a:pPr>
              <a:t>23</a:t>
            </a:fld>
            <a:endParaRPr lang="en-US"/>
          </a:p>
        </p:txBody>
      </p:sp>
      <p:sp>
        <p:nvSpPr>
          <p:cNvPr id="30723" name="Rectangle 2"/>
          <p:cNvSpPr>
            <a:spLocks noGrp="1" noChangeArrowheads="1"/>
          </p:cNvSpPr>
          <p:nvPr>
            <p:ph type="title"/>
          </p:nvPr>
        </p:nvSpPr>
        <p:spPr>
          <a:xfrm>
            <a:off x="381000" y="381000"/>
            <a:ext cx="8659813" cy="1143000"/>
          </a:xfrm>
        </p:spPr>
        <p:txBody>
          <a:bodyPr/>
          <a:lstStyle/>
          <a:p>
            <a:r>
              <a:rPr lang="en-US" dirty="0" smtClean="0"/>
              <a:t>Native Americans:</a:t>
            </a:r>
            <a:br>
              <a:rPr lang="en-US" dirty="0" smtClean="0"/>
            </a:br>
            <a:r>
              <a:rPr lang="en-US" dirty="0" smtClean="0"/>
              <a:t> Urban Areas</a:t>
            </a:r>
          </a:p>
        </p:txBody>
      </p:sp>
      <p:sp>
        <p:nvSpPr>
          <p:cNvPr id="30724" name="Rectangle 3"/>
          <p:cNvSpPr>
            <a:spLocks noGrp="1" noChangeArrowheads="1"/>
          </p:cNvSpPr>
          <p:nvPr>
            <p:ph type="body" sz="half" idx="1"/>
          </p:nvPr>
        </p:nvSpPr>
        <p:spPr>
          <a:xfrm>
            <a:off x="152400" y="1752600"/>
            <a:ext cx="4343400" cy="4419600"/>
          </a:xfrm>
        </p:spPr>
        <p:txBody>
          <a:bodyPr/>
          <a:lstStyle/>
          <a:p>
            <a:pPr marL="377825" indent="-377825" defTabSz="1008063">
              <a:lnSpc>
                <a:spcPct val="90000"/>
              </a:lnSpc>
            </a:pPr>
            <a:r>
              <a:rPr lang="en-US" sz="2400" dirty="0" smtClean="0"/>
              <a:t>US Metropolitan areas with the largest numbers of Native Americans:</a:t>
            </a:r>
          </a:p>
          <a:p>
            <a:pPr marL="819150" lvl="1" indent="-315913" defTabSz="1008063">
              <a:lnSpc>
                <a:spcPct val="90000"/>
              </a:lnSpc>
            </a:pPr>
            <a:r>
              <a:rPr lang="en-US" sz="1800" dirty="0"/>
              <a:t>New York		111,749</a:t>
            </a:r>
          </a:p>
          <a:p>
            <a:pPr marL="819150" lvl="1" indent="-315913" defTabSz="1008063">
              <a:lnSpc>
                <a:spcPct val="90000"/>
              </a:lnSpc>
            </a:pPr>
            <a:r>
              <a:rPr lang="en-US" sz="1800" dirty="0"/>
              <a:t>Los Angeles	54,236</a:t>
            </a:r>
          </a:p>
          <a:p>
            <a:pPr marL="819150" lvl="1" indent="-315913" defTabSz="1008063">
              <a:lnSpc>
                <a:spcPct val="90000"/>
              </a:lnSpc>
            </a:pPr>
            <a:r>
              <a:rPr lang="en-US" sz="1800" dirty="0"/>
              <a:t>Phoenix		43,724</a:t>
            </a:r>
          </a:p>
          <a:p>
            <a:pPr marL="819150" lvl="1" indent="-315913" defTabSz="1008063">
              <a:lnSpc>
                <a:spcPct val="90000"/>
              </a:lnSpc>
            </a:pPr>
            <a:r>
              <a:rPr lang="en-US" sz="1800" dirty="0"/>
              <a:t>Oklahoma City	36,752</a:t>
            </a:r>
          </a:p>
          <a:p>
            <a:pPr marL="819150" lvl="1" indent="-315913" defTabSz="1008063">
              <a:lnSpc>
                <a:spcPct val="90000"/>
              </a:lnSpc>
            </a:pPr>
            <a:r>
              <a:rPr lang="en-US" sz="1800" dirty="0"/>
              <a:t>Anchorage	36,062</a:t>
            </a:r>
          </a:p>
          <a:p>
            <a:pPr marL="819150" lvl="1" indent="-315913" defTabSz="1008063">
              <a:lnSpc>
                <a:spcPct val="90000"/>
              </a:lnSpc>
            </a:pPr>
            <a:r>
              <a:rPr lang="en-US" sz="1800" dirty="0"/>
              <a:t>Tulsa		35,990</a:t>
            </a:r>
          </a:p>
          <a:p>
            <a:pPr marL="819150" lvl="1" indent="-315913" defTabSz="1008063">
              <a:lnSpc>
                <a:spcPct val="90000"/>
              </a:lnSpc>
            </a:pPr>
            <a:r>
              <a:rPr lang="en-US" sz="1800" dirty="0"/>
              <a:t>Albuquerque	32,571</a:t>
            </a:r>
          </a:p>
          <a:p>
            <a:pPr marL="819150" lvl="1" indent="-315913" defTabSz="1008063">
              <a:lnSpc>
                <a:spcPct val="90000"/>
              </a:lnSpc>
            </a:pPr>
            <a:r>
              <a:rPr lang="en-US" sz="1800" dirty="0"/>
              <a:t>Chicago		26,933</a:t>
            </a:r>
          </a:p>
          <a:p>
            <a:pPr marL="819150" lvl="1" indent="-315913" defTabSz="1008063">
              <a:lnSpc>
                <a:spcPct val="90000"/>
              </a:lnSpc>
            </a:pPr>
            <a:r>
              <a:rPr lang="en-US" sz="1800" dirty="0"/>
              <a:t>Houston		25,521</a:t>
            </a:r>
          </a:p>
          <a:p>
            <a:pPr marL="819150" lvl="1" indent="-315913" defTabSz="1008063">
              <a:lnSpc>
                <a:spcPct val="90000"/>
              </a:lnSpc>
            </a:pPr>
            <a:r>
              <a:rPr lang="en-US" sz="1800" dirty="0"/>
              <a:t>San Antonio	20,137</a:t>
            </a:r>
          </a:p>
        </p:txBody>
      </p:sp>
      <p:sp>
        <p:nvSpPr>
          <p:cNvPr id="30725" name="Rectangle 4"/>
          <p:cNvSpPr>
            <a:spLocks noGrp="1" noChangeArrowheads="1"/>
          </p:cNvSpPr>
          <p:nvPr>
            <p:ph type="body" sz="half" idx="2"/>
          </p:nvPr>
        </p:nvSpPr>
        <p:spPr>
          <a:xfrm>
            <a:off x="4572000" y="1752600"/>
            <a:ext cx="4419600" cy="4343400"/>
          </a:xfrm>
        </p:spPr>
        <p:txBody>
          <a:bodyPr/>
          <a:lstStyle/>
          <a:p>
            <a:pPr marL="377825" indent="-377825" defTabSz="1008063">
              <a:lnSpc>
                <a:spcPct val="90000"/>
              </a:lnSpc>
            </a:pPr>
            <a:r>
              <a:rPr lang="en-US" sz="2400" dirty="0" smtClean="0"/>
              <a:t>Cities (over 100,000) with the highest percentage of Native Americans:</a:t>
            </a:r>
          </a:p>
          <a:p>
            <a:pPr marL="819150" lvl="1" indent="-315913" defTabSz="1008063">
              <a:lnSpc>
                <a:spcPct val="90000"/>
              </a:lnSpc>
            </a:pPr>
            <a:r>
              <a:rPr lang="en-US" sz="1800" dirty="0"/>
              <a:t>Anchorage	12.4%</a:t>
            </a:r>
          </a:p>
          <a:p>
            <a:pPr marL="819150" lvl="1" indent="-315913" defTabSz="1008063">
              <a:lnSpc>
                <a:spcPct val="90000"/>
              </a:lnSpc>
            </a:pPr>
            <a:r>
              <a:rPr lang="en-US" sz="1800" dirty="0"/>
              <a:t>Tulsa		9.2%</a:t>
            </a:r>
          </a:p>
          <a:p>
            <a:pPr marL="819150" lvl="1" indent="-315913" defTabSz="1008063">
              <a:lnSpc>
                <a:spcPct val="90000"/>
              </a:lnSpc>
            </a:pPr>
            <a:r>
              <a:rPr lang="en-US" sz="1800" dirty="0"/>
              <a:t>Norman		8.1%</a:t>
            </a:r>
          </a:p>
          <a:p>
            <a:pPr marL="819150" lvl="1" indent="-315913" defTabSz="1008063">
              <a:lnSpc>
                <a:spcPct val="90000"/>
              </a:lnSpc>
            </a:pPr>
            <a:r>
              <a:rPr lang="en-US" sz="1800" dirty="0"/>
              <a:t>Oklahoma City	6.3%</a:t>
            </a:r>
          </a:p>
          <a:p>
            <a:pPr marL="819150" lvl="1" indent="-315913" defTabSz="1008063">
              <a:lnSpc>
                <a:spcPct val="90000"/>
              </a:lnSpc>
            </a:pPr>
            <a:r>
              <a:rPr lang="en-US" sz="1800" dirty="0"/>
              <a:t>Billings		6.0%</a:t>
            </a:r>
          </a:p>
          <a:p>
            <a:pPr marL="819150" lvl="1" indent="-315913" defTabSz="1008063">
              <a:lnSpc>
                <a:spcPct val="90000"/>
              </a:lnSpc>
            </a:pPr>
            <a:r>
              <a:rPr lang="en-US" sz="1800" dirty="0"/>
              <a:t>Albuquerque	6.0%</a:t>
            </a:r>
          </a:p>
          <a:p>
            <a:pPr marL="819150" lvl="1" indent="-315913" defTabSz="1008063">
              <a:lnSpc>
                <a:spcPct val="90000"/>
              </a:lnSpc>
            </a:pPr>
            <a:r>
              <a:rPr lang="en-US" sz="1800" dirty="0"/>
              <a:t>Green Bay	5.4%</a:t>
            </a:r>
          </a:p>
          <a:p>
            <a:pPr marL="819150" lvl="1" indent="-315913" defTabSz="1008063">
              <a:lnSpc>
                <a:spcPct val="90000"/>
              </a:lnSpc>
            </a:pPr>
            <a:r>
              <a:rPr lang="en-US" sz="1800" dirty="0"/>
              <a:t>Tacoma		4.0%</a:t>
            </a:r>
          </a:p>
          <a:p>
            <a:pPr marL="819150" lvl="1" indent="-315913" defTabSz="1008063">
              <a:lnSpc>
                <a:spcPct val="90000"/>
              </a:lnSpc>
            </a:pPr>
            <a:r>
              <a:rPr lang="en-US" sz="1800" dirty="0"/>
              <a:t>Tempe		3.9%</a:t>
            </a:r>
          </a:p>
          <a:p>
            <a:pPr marL="819150" lvl="1" indent="-315913" defTabSz="1008063">
              <a:lnSpc>
                <a:spcPct val="90000"/>
              </a:lnSpc>
            </a:pPr>
            <a:r>
              <a:rPr lang="en-US" sz="1800" dirty="0"/>
              <a:t>Tucson		3.8%</a:t>
            </a:r>
          </a:p>
        </p:txBody>
      </p:sp>
      <p:sp>
        <p:nvSpPr>
          <p:cNvPr id="6" name="Text Box 5"/>
          <p:cNvSpPr txBox="1">
            <a:spLocks noChangeArrowheads="1"/>
          </p:cNvSpPr>
          <p:nvPr/>
        </p:nvSpPr>
        <p:spPr bwMode="auto">
          <a:xfrm>
            <a:off x="0" y="6553200"/>
            <a:ext cx="87630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http://www.census.gov/prod/cen2010/briefs/c2010br-10.pdf</a:t>
            </a:r>
          </a:p>
        </p:txBody>
      </p:sp>
    </p:spTree>
    <p:extLst>
      <p:ext uri="{BB962C8B-B14F-4D97-AF65-F5344CB8AC3E}">
        <p14:creationId xmlns:p14="http://schemas.microsoft.com/office/powerpoint/2010/main" val="124675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429400E-7C87-488E-BEF6-094FD668308C}" type="slidenum">
              <a:rPr lang="en-US"/>
              <a:pPr>
                <a:defRPr/>
              </a:pPr>
              <a:t>24</a:t>
            </a:fld>
            <a:endParaRPr lang="en-US"/>
          </a:p>
        </p:txBody>
      </p:sp>
      <p:sp>
        <p:nvSpPr>
          <p:cNvPr id="31747" name="Rectangle 2"/>
          <p:cNvSpPr>
            <a:spLocks noGrp="1" noChangeArrowheads="1"/>
          </p:cNvSpPr>
          <p:nvPr>
            <p:ph type="title"/>
          </p:nvPr>
        </p:nvSpPr>
        <p:spPr/>
        <p:txBody>
          <a:bodyPr/>
          <a:lstStyle/>
          <a:p>
            <a:r>
              <a:rPr lang="en-US" smtClean="0"/>
              <a:t>Ethnic Neighborhoods</a:t>
            </a:r>
          </a:p>
        </p:txBody>
      </p:sp>
      <p:sp>
        <p:nvSpPr>
          <p:cNvPr id="31748" name="Rectangle 3"/>
          <p:cNvSpPr>
            <a:spLocks noGrp="1" noChangeArrowheads="1"/>
          </p:cNvSpPr>
          <p:nvPr>
            <p:ph type="body" idx="1"/>
          </p:nvPr>
        </p:nvSpPr>
        <p:spPr>
          <a:xfrm>
            <a:off x="304800" y="1371600"/>
            <a:ext cx="8610600" cy="5029200"/>
          </a:xfrm>
        </p:spPr>
        <p:txBody>
          <a:bodyPr/>
          <a:lstStyle/>
          <a:p>
            <a:pPr>
              <a:lnSpc>
                <a:spcPct val="90000"/>
              </a:lnSpc>
            </a:pPr>
            <a:r>
              <a:rPr lang="en-US" sz="2400" b="1" dirty="0" smtClean="0"/>
              <a:t>In many US cities there are neighborhoods that are mostly made up of people from one or two ethnic groups.</a:t>
            </a:r>
          </a:p>
          <a:p>
            <a:pPr>
              <a:lnSpc>
                <a:spcPct val="90000"/>
              </a:lnSpc>
            </a:pPr>
            <a:r>
              <a:rPr lang="en-US" sz="2400" b="1" dirty="0" smtClean="0"/>
              <a:t>The composition of these neighborhoods has changed over time: </a:t>
            </a:r>
          </a:p>
          <a:p>
            <a:pPr lvl="1">
              <a:lnSpc>
                <a:spcPct val="90000"/>
              </a:lnSpc>
            </a:pPr>
            <a:r>
              <a:rPr lang="en-US" sz="2000" b="1" dirty="0" smtClean="0"/>
              <a:t>In the 19th and early 20th Centuries, cities in the American East and Midwest had large ethnic neighborhoods made up of European immigrants.</a:t>
            </a:r>
          </a:p>
          <a:p>
            <a:pPr lvl="1">
              <a:lnSpc>
                <a:spcPct val="90000"/>
              </a:lnSpc>
            </a:pPr>
            <a:r>
              <a:rPr lang="en-US" sz="2000" b="1" dirty="0" smtClean="0"/>
              <a:t>Today, many of these have changed composition, to being predominantly made up of people from Latin America, Asia, or African-Americans.</a:t>
            </a:r>
          </a:p>
          <a:p>
            <a:pPr>
              <a:lnSpc>
                <a:spcPct val="90000"/>
              </a:lnSpc>
            </a:pPr>
            <a:r>
              <a:rPr lang="en-US" sz="2400" b="1" dirty="0" smtClean="0"/>
              <a:t>Ethnic neighborhoods can form on the basis of </a:t>
            </a:r>
            <a:r>
              <a:rPr lang="en-US" sz="2400" b="1" dirty="0" smtClean="0">
                <a:solidFill>
                  <a:srgbClr val="FFFF00"/>
                </a:solidFill>
              </a:rPr>
              <a:t>affinity</a:t>
            </a:r>
            <a:r>
              <a:rPr lang="en-US" sz="2400" b="1" dirty="0" smtClean="0"/>
              <a:t> and </a:t>
            </a:r>
            <a:r>
              <a:rPr lang="en-US" sz="2400" b="1" dirty="0" smtClean="0">
                <a:solidFill>
                  <a:srgbClr val="FFFF00"/>
                </a:solidFill>
              </a:rPr>
              <a:t>chain migration</a:t>
            </a:r>
            <a:r>
              <a:rPr lang="en-US" sz="2400" b="1" dirty="0" smtClean="0"/>
              <a:t>.</a:t>
            </a:r>
          </a:p>
          <a:p>
            <a:pPr>
              <a:lnSpc>
                <a:spcPct val="90000"/>
              </a:lnSpc>
            </a:pPr>
            <a:r>
              <a:rPr lang="en-US" sz="2400" b="1" dirty="0" smtClean="0"/>
              <a:t>Ethnic neighborhoods can also be made by </a:t>
            </a:r>
            <a:r>
              <a:rPr lang="en-US" sz="2400" b="1" dirty="0" smtClean="0">
                <a:solidFill>
                  <a:srgbClr val="FFFF00"/>
                </a:solidFill>
              </a:rPr>
              <a:t>discrimination</a:t>
            </a:r>
            <a:r>
              <a:rPr lang="en-US" sz="2400" dirty="0" smtClean="0"/>
              <a:t>.</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F011FAA6-4979-4388-9478-DBD8BB820155}" type="slidenum">
              <a:rPr lang="en-US"/>
              <a:pPr>
                <a:defRPr/>
              </a:pPr>
              <a:t>25</a:t>
            </a:fld>
            <a:endParaRPr lang="en-US"/>
          </a:p>
        </p:txBody>
      </p:sp>
      <p:sp>
        <p:nvSpPr>
          <p:cNvPr id="32771" name="Rectangle 2"/>
          <p:cNvSpPr>
            <a:spLocks noGrp="1" noChangeArrowheads="1"/>
          </p:cNvSpPr>
          <p:nvPr>
            <p:ph type="title"/>
          </p:nvPr>
        </p:nvSpPr>
        <p:spPr/>
        <p:txBody>
          <a:bodyPr/>
          <a:lstStyle/>
          <a:p>
            <a:r>
              <a:rPr lang="en-US" smtClean="0"/>
              <a:t>Ethnic Neighborhoods: Los Angeles</a:t>
            </a:r>
          </a:p>
        </p:txBody>
      </p:sp>
      <p:pic>
        <p:nvPicPr>
          <p:cNvPr id="32772" name="Picture 3" descr="map_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6096000" cy="45656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5B0C2348-D0D5-4452-9FEA-B6CF885A5CEB}" type="slidenum">
              <a:rPr lang="en-US"/>
              <a:pPr>
                <a:defRPr/>
              </a:pPr>
              <a:t>26</a:t>
            </a:fld>
            <a:endParaRPr lang="en-US"/>
          </a:p>
        </p:txBody>
      </p:sp>
      <p:sp>
        <p:nvSpPr>
          <p:cNvPr id="33795" name="Rectangle 2"/>
          <p:cNvSpPr>
            <a:spLocks noGrp="1" noChangeArrowheads="1"/>
          </p:cNvSpPr>
          <p:nvPr>
            <p:ph type="title"/>
          </p:nvPr>
        </p:nvSpPr>
        <p:spPr>
          <a:xfrm>
            <a:off x="638175" y="381000"/>
            <a:ext cx="7772400" cy="1143000"/>
          </a:xfrm>
        </p:spPr>
        <p:txBody>
          <a:bodyPr/>
          <a:lstStyle/>
          <a:p>
            <a:r>
              <a:rPr lang="en-US" smtClean="0"/>
              <a:t>Ethnic Neighborhoods: Chicago</a:t>
            </a:r>
          </a:p>
        </p:txBody>
      </p:sp>
      <p:pic>
        <p:nvPicPr>
          <p:cNvPr id="33796" name="Picture 3" descr="map_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134350" cy="45926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796FD2-4126-4881-BFFF-2EA47361C4BB}" type="slidenum">
              <a:rPr lang="en-US"/>
              <a:pPr>
                <a:defRPr/>
              </a:pPr>
              <a:t>27</a:t>
            </a:fld>
            <a:endParaRPr lang="en-US"/>
          </a:p>
        </p:txBody>
      </p:sp>
      <p:sp>
        <p:nvSpPr>
          <p:cNvPr id="34819" name="Rectangle 2"/>
          <p:cNvSpPr>
            <a:spLocks noGrp="1" noChangeArrowheads="1"/>
          </p:cNvSpPr>
          <p:nvPr>
            <p:ph type="title"/>
          </p:nvPr>
        </p:nvSpPr>
        <p:spPr/>
        <p:txBody>
          <a:bodyPr/>
          <a:lstStyle/>
          <a:p>
            <a:r>
              <a:rPr lang="en-US" smtClean="0"/>
              <a:t>African-Americans</a:t>
            </a:r>
          </a:p>
        </p:txBody>
      </p:sp>
      <p:sp>
        <p:nvSpPr>
          <p:cNvPr id="34820" name="Rectangle 3"/>
          <p:cNvSpPr>
            <a:spLocks noGrp="1" noChangeArrowheads="1"/>
          </p:cNvSpPr>
          <p:nvPr>
            <p:ph type="body" idx="1"/>
          </p:nvPr>
        </p:nvSpPr>
        <p:spPr>
          <a:xfrm>
            <a:off x="228600" y="1295400"/>
            <a:ext cx="8686800" cy="5181600"/>
          </a:xfrm>
        </p:spPr>
        <p:txBody>
          <a:bodyPr/>
          <a:lstStyle/>
          <a:p>
            <a:pPr>
              <a:lnSpc>
                <a:spcPct val="90000"/>
              </a:lnSpc>
            </a:pPr>
            <a:r>
              <a:rPr lang="en-US" dirty="0" smtClean="0"/>
              <a:t>Four major migration flows have shaped the distribution of African-Americans in the US:</a:t>
            </a:r>
          </a:p>
          <a:p>
            <a:pPr marL="971550" lvl="1" indent="-514350">
              <a:lnSpc>
                <a:spcPct val="90000"/>
              </a:lnSpc>
              <a:buFont typeface="+mj-lt"/>
              <a:buAutoNum type="arabicPeriod"/>
            </a:pPr>
            <a:r>
              <a:rPr lang="en-US" dirty="0" smtClean="0"/>
              <a:t>Forced migration from Africa (17</a:t>
            </a:r>
            <a:r>
              <a:rPr lang="en-US" baseline="30000" dirty="0" smtClean="0"/>
              <a:t>th</a:t>
            </a:r>
            <a:r>
              <a:rPr lang="en-US" dirty="0" smtClean="0"/>
              <a:t> to 19</a:t>
            </a:r>
            <a:r>
              <a:rPr lang="en-US" baseline="30000" dirty="0" smtClean="0"/>
              <a:t>th</a:t>
            </a:r>
            <a:r>
              <a:rPr lang="en-US" dirty="0" smtClean="0"/>
              <a:t> centuries).</a:t>
            </a:r>
          </a:p>
          <a:p>
            <a:pPr marL="971550" lvl="1" indent="-514350">
              <a:lnSpc>
                <a:spcPct val="90000"/>
              </a:lnSpc>
              <a:buFont typeface="+mj-lt"/>
              <a:buAutoNum type="arabicPeriod"/>
            </a:pPr>
            <a:r>
              <a:rPr lang="en-US" dirty="0" smtClean="0"/>
              <a:t>Southern rural to Northern urban migration (late 19</a:t>
            </a:r>
            <a:r>
              <a:rPr lang="en-US" baseline="30000" dirty="0" smtClean="0"/>
              <a:t>th</a:t>
            </a:r>
            <a:r>
              <a:rPr lang="en-US" dirty="0" smtClean="0"/>
              <a:t> and early 20</a:t>
            </a:r>
            <a:r>
              <a:rPr lang="en-US" baseline="30000" dirty="0" smtClean="0"/>
              <a:t>th</a:t>
            </a:r>
            <a:r>
              <a:rPr lang="en-US" dirty="0" smtClean="0"/>
              <a:t> </a:t>
            </a:r>
            <a:r>
              <a:rPr lang="en-US" dirty="0"/>
              <a:t>centuries</a:t>
            </a:r>
            <a:r>
              <a:rPr lang="en-US" dirty="0" smtClean="0"/>
              <a:t>: “</a:t>
            </a:r>
            <a:r>
              <a:rPr lang="en-US" dirty="0">
                <a:solidFill>
                  <a:srgbClr val="FFFF00"/>
                </a:solidFill>
              </a:rPr>
              <a:t>The Great Migration</a:t>
            </a:r>
            <a:r>
              <a:rPr lang="en-US" dirty="0"/>
              <a:t>”). </a:t>
            </a:r>
            <a:endParaRPr lang="en-US" dirty="0" smtClean="0"/>
          </a:p>
          <a:p>
            <a:pPr marL="971550" lvl="1" indent="-514350">
              <a:lnSpc>
                <a:spcPct val="90000"/>
              </a:lnSpc>
              <a:buFont typeface="+mj-lt"/>
              <a:buAutoNum type="arabicPeriod"/>
            </a:pPr>
            <a:r>
              <a:rPr lang="en-US" dirty="0" smtClean="0"/>
              <a:t>Inner-city to suburban migration (late 20</a:t>
            </a:r>
            <a:r>
              <a:rPr lang="en-US" baseline="30000" dirty="0" smtClean="0"/>
              <a:t>th</a:t>
            </a:r>
            <a:r>
              <a:rPr lang="en-US" dirty="0" smtClean="0"/>
              <a:t> century).</a:t>
            </a:r>
          </a:p>
          <a:p>
            <a:pPr marL="971550" lvl="1" indent="-514350">
              <a:lnSpc>
                <a:spcPct val="90000"/>
              </a:lnSpc>
              <a:buFont typeface="+mj-lt"/>
              <a:buAutoNum type="arabicPeriod"/>
            </a:pPr>
            <a:r>
              <a:rPr lang="en-US" dirty="0" smtClean="0"/>
              <a:t>Northern urban to Southern urban (late 20</a:t>
            </a:r>
            <a:r>
              <a:rPr lang="en-US" baseline="30000" dirty="0" smtClean="0"/>
              <a:t>th</a:t>
            </a:r>
            <a:r>
              <a:rPr lang="en-US" dirty="0" smtClean="0"/>
              <a:t> and early 21</a:t>
            </a:r>
            <a:r>
              <a:rPr lang="en-US" baseline="30000" dirty="0" smtClean="0"/>
              <a:t>st</a:t>
            </a:r>
            <a:r>
              <a:rPr lang="en-US" dirty="0" smtClean="0"/>
              <a:t> centuries)</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D732BF1F-4564-4129-97FE-26DDD00CC26D}" type="slidenum">
              <a:rPr lang="en-US"/>
              <a:pPr>
                <a:defRPr/>
              </a:pPr>
              <a:t>28</a:t>
            </a:fld>
            <a:endParaRPr lang="en-US"/>
          </a:p>
        </p:txBody>
      </p:sp>
      <p:sp>
        <p:nvSpPr>
          <p:cNvPr id="35843" name="Rectangle 2"/>
          <p:cNvSpPr>
            <a:spLocks noGrp="1" noChangeArrowheads="1"/>
          </p:cNvSpPr>
          <p:nvPr>
            <p:ph type="title"/>
          </p:nvPr>
        </p:nvSpPr>
        <p:spPr/>
        <p:txBody>
          <a:bodyPr/>
          <a:lstStyle/>
          <a:p>
            <a:r>
              <a:rPr lang="en-US" smtClean="0"/>
              <a:t>African-Americans: </a:t>
            </a:r>
            <a:br>
              <a:rPr lang="en-US" smtClean="0"/>
            </a:br>
            <a:r>
              <a:rPr lang="en-US" smtClean="0"/>
              <a:t>Forced Migration</a:t>
            </a:r>
          </a:p>
        </p:txBody>
      </p:sp>
      <p:sp>
        <p:nvSpPr>
          <p:cNvPr id="35844" name="Rectangle 3"/>
          <p:cNvSpPr>
            <a:spLocks noGrp="1" noChangeArrowheads="1"/>
          </p:cNvSpPr>
          <p:nvPr>
            <p:ph type="body" sz="half" idx="1"/>
          </p:nvPr>
        </p:nvSpPr>
        <p:spPr>
          <a:xfrm>
            <a:off x="304800" y="1600200"/>
            <a:ext cx="3505200" cy="4724400"/>
          </a:xfrm>
        </p:spPr>
        <p:txBody>
          <a:bodyPr/>
          <a:lstStyle/>
          <a:p>
            <a:pPr>
              <a:lnSpc>
                <a:spcPct val="90000"/>
              </a:lnSpc>
            </a:pPr>
            <a:r>
              <a:rPr lang="en-US" sz="2400" smtClean="0"/>
              <a:t>During the era of the African slave trade, 10-30 million Africans were sold into slavery.</a:t>
            </a:r>
          </a:p>
          <a:p>
            <a:pPr>
              <a:lnSpc>
                <a:spcPct val="90000"/>
              </a:lnSpc>
            </a:pPr>
            <a:r>
              <a:rPr lang="en-US" sz="2400" smtClean="0"/>
              <a:t>During the 17</a:t>
            </a:r>
            <a:r>
              <a:rPr lang="en-US" sz="2400" baseline="30000" smtClean="0"/>
              <a:t>th</a:t>
            </a:r>
            <a:r>
              <a:rPr lang="en-US" sz="2400" smtClean="0"/>
              <a:t>, 18</a:t>
            </a:r>
            <a:r>
              <a:rPr lang="en-US" sz="2400" baseline="30000" smtClean="0"/>
              <a:t>th</a:t>
            </a:r>
            <a:r>
              <a:rPr lang="en-US" sz="2400" smtClean="0"/>
              <a:t>  and 19</a:t>
            </a:r>
            <a:r>
              <a:rPr lang="en-US" sz="2400" baseline="30000" smtClean="0"/>
              <a:t>th</a:t>
            </a:r>
            <a:r>
              <a:rPr lang="en-US" sz="2400" smtClean="0"/>
              <a:t> centuries, between one-half and one million Africans were brought to the British Colonies and US.</a:t>
            </a:r>
          </a:p>
        </p:txBody>
      </p:sp>
      <p:pic>
        <p:nvPicPr>
          <p:cNvPr id="35845" name="Picture 5" descr="slvship"/>
          <p:cNvPicPr>
            <a:picLocks noChangeAspect="1" noChangeArrowheads="1"/>
          </p:cNvPicPr>
          <p:nvPr/>
        </p:nvPicPr>
        <p:blipFill>
          <a:blip r:embed="rId2" cstate="print">
            <a:extLst>
              <a:ext uri="{28A0092B-C50C-407E-A947-70E740481C1C}">
                <a14:useLocalDpi xmlns:a14="http://schemas.microsoft.com/office/drawing/2010/main" val="0"/>
              </a:ext>
            </a:extLst>
          </a:blip>
          <a:srcRect l="3162" t="5151" r="696" b="5455"/>
          <a:stretch>
            <a:fillRect/>
          </a:stretch>
        </p:blipFill>
        <p:spPr bwMode="auto">
          <a:xfrm>
            <a:off x="3657600" y="1676400"/>
            <a:ext cx="4876800" cy="18923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5846" name="Picture 6" descr="traderoutes"/>
          <p:cNvPicPr>
            <a:picLocks noChangeAspect="1" noChangeArrowheads="1"/>
          </p:cNvPicPr>
          <p:nvPr/>
        </p:nvPicPr>
        <p:blipFill>
          <a:blip r:embed="rId3">
            <a:extLst>
              <a:ext uri="{28A0092B-C50C-407E-A947-70E740481C1C}">
                <a14:useLocalDpi xmlns:a14="http://schemas.microsoft.com/office/drawing/2010/main" val="0"/>
              </a:ext>
            </a:extLst>
          </a:blip>
          <a:srcRect l="5460" t="3200" r="6731" b="1956"/>
          <a:stretch>
            <a:fillRect/>
          </a:stretch>
        </p:blipFill>
        <p:spPr bwMode="auto">
          <a:xfrm>
            <a:off x="4495800" y="3200400"/>
            <a:ext cx="4187825" cy="323056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p>
            <a:pPr>
              <a:defRPr/>
            </a:pPr>
            <a:fld id="{38C50B25-5FFE-4A3A-9546-7823D3E81D74}" type="slidenum">
              <a:rPr lang="en-US"/>
              <a:pPr>
                <a:defRPr/>
              </a:pPr>
              <a:t>29</a:t>
            </a:fld>
            <a:endParaRPr lang="en-US"/>
          </a:p>
        </p:txBody>
      </p:sp>
      <p:sp>
        <p:nvSpPr>
          <p:cNvPr id="36867" name="Rectangle 2"/>
          <p:cNvSpPr>
            <a:spLocks noGrp="1" noChangeArrowheads="1"/>
          </p:cNvSpPr>
          <p:nvPr>
            <p:ph type="title"/>
          </p:nvPr>
        </p:nvSpPr>
        <p:spPr>
          <a:xfrm>
            <a:off x="304800" y="381000"/>
            <a:ext cx="8534400" cy="1143000"/>
          </a:xfrm>
          <a:extLst>
            <a:ext uri="{909E8E84-426E-40DD-AFC4-6F175D3DCCD1}">
              <a14:hiddenFill xmlns:a14="http://schemas.microsoft.com/office/drawing/2010/main">
                <a:solidFill>
                  <a:schemeClr val="bg1"/>
                </a:solidFill>
              </a14:hiddenFill>
            </a:ext>
          </a:extLst>
        </p:spPr>
        <p:txBody>
          <a:bodyPr/>
          <a:lstStyle/>
          <a:p>
            <a:r>
              <a:rPr lang="en-US" smtClean="0"/>
              <a:t>African-Americans: </a:t>
            </a:r>
            <a:br>
              <a:rPr lang="en-US" smtClean="0"/>
            </a:br>
            <a:r>
              <a:rPr lang="en-US" smtClean="0"/>
              <a:t>Forced Migration 1451-1870</a:t>
            </a:r>
          </a:p>
        </p:txBody>
      </p:sp>
      <p:pic>
        <p:nvPicPr>
          <p:cNvPr id="36868" name="Picture 4" descr="sla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25" y="1755775"/>
            <a:ext cx="2897188" cy="22796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6" descr="slav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1755775"/>
            <a:ext cx="2943225" cy="22891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7" descr="slav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194175"/>
            <a:ext cx="2943225" cy="22828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6871" name="Picture 8" descr="slav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4175"/>
            <a:ext cx="2962275" cy="22796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B4C0ADC-8BFB-4595-A96A-83F1695D3124}" type="slidenum">
              <a:rPr lang="en-US"/>
              <a:pPr>
                <a:defRPr/>
              </a:pPr>
              <a:t>3</a:t>
            </a:fld>
            <a:endParaRPr lang="en-US"/>
          </a:p>
        </p:txBody>
      </p:sp>
      <p:sp>
        <p:nvSpPr>
          <p:cNvPr id="16387" name="Rectangle 2"/>
          <p:cNvSpPr>
            <a:spLocks noGrp="1" noChangeArrowheads="1"/>
          </p:cNvSpPr>
          <p:nvPr>
            <p:ph type="title"/>
          </p:nvPr>
        </p:nvSpPr>
        <p:spPr/>
        <p:txBody>
          <a:bodyPr/>
          <a:lstStyle/>
          <a:p>
            <a:r>
              <a:rPr lang="en-US" smtClean="0"/>
              <a:t>No Single Defining Trait</a:t>
            </a:r>
          </a:p>
        </p:txBody>
      </p:sp>
      <p:sp>
        <p:nvSpPr>
          <p:cNvPr id="16388" name="Rectangle 3"/>
          <p:cNvSpPr>
            <a:spLocks noGrp="1" noChangeArrowheads="1"/>
          </p:cNvSpPr>
          <p:nvPr>
            <p:ph type="body" idx="1"/>
          </p:nvPr>
        </p:nvSpPr>
        <p:spPr>
          <a:xfrm>
            <a:off x="381000" y="1295400"/>
            <a:ext cx="8458200" cy="5181600"/>
          </a:xfrm>
        </p:spPr>
        <p:txBody>
          <a:bodyPr/>
          <a:lstStyle/>
          <a:p>
            <a:r>
              <a:rPr lang="en-US" b="1" u="sng" dirty="0" smtClean="0"/>
              <a:t>No</a:t>
            </a:r>
            <a:r>
              <a:rPr lang="en-US" dirty="0" smtClean="0"/>
              <a:t> single trait </a:t>
            </a:r>
            <a:r>
              <a:rPr lang="en-US" b="1" u="sng" dirty="0" smtClean="0"/>
              <a:t>always</a:t>
            </a:r>
            <a:r>
              <a:rPr lang="en-US" dirty="0" smtClean="0"/>
              <a:t> defines a person’s </a:t>
            </a:r>
            <a:r>
              <a:rPr lang="en-US" b="1" u="sng" dirty="0" smtClean="0"/>
              <a:t>ethnicity</a:t>
            </a:r>
            <a:r>
              <a:rPr lang="en-US" dirty="0" smtClean="0"/>
              <a:t>.</a:t>
            </a:r>
          </a:p>
          <a:p>
            <a:r>
              <a:rPr lang="en-US" dirty="0" smtClean="0"/>
              <a:t>Ethnicity can be based on </a:t>
            </a:r>
            <a:r>
              <a:rPr lang="en-US" b="1" u="sng" dirty="0" smtClean="0"/>
              <a:t>any</a:t>
            </a:r>
            <a:r>
              <a:rPr lang="en-US" dirty="0" smtClean="0"/>
              <a:t> trait or combination of traits, including:</a:t>
            </a:r>
          </a:p>
          <a:p>
            <a:pPr lvl="1"/>
            <a:r>
              <a:rPr lang="en-US" sz="2700" b="1" dirty="0" smtClean="0">
                <a:solidFill>
                  <a:srgbClr val="FFFF00"/>
                </a:solidFill>
              </a:rPr>
              <a:t>Language</a:t>
            </a:r>
            <a:r>
              <a:rPr lang="en-US" sz="2700" dirty="0" smtClean="0"/>
              <a:t> (Quebec, Belgium)</a:t>
            </a:r>
          </a:p>
          <a:p>
            <a:pPr lvl="1"/>
            <a:r>
              <a:rPr lang="en-US" sz="2700" b="1" dirty="0" smtClean="0">
                <a:solidFill>
                  <a:srgbClr val="FFFF00"/>
                </a:solidFill>
              </a:rPr>
              <a:t>Religion</a:t>
            </a:r>
            <a:r>
              <a:rPr lang="en-US" sz="2700" dirty="0" smtClean="0"/>
              <a:t> (Northern Ireland)</a:t>
            </a:r>
          </a:p>
          <a:p>
            <a:pPr lvl="1"/>
            <a:r>
              <a:rPr lang="en-US" sz="2700" b="1" dirty="0" smtClean="0">
                <a:solidFill>
                  <a:srgbClr val="FFFF00"/>
                </a:solidFill>
              </a:rPr>
              <a:t>National Origin</a:t>
            </a:r>
            <a:r>
              <a:rPr lang="en-US" sz="2700" dirty="0" smtClean="0"/>
              <a:t> (Italian-Americans, etc.)</a:t>
            </a:r>
          </a:p>
          <a:p>
            <a:pPr lvl="1"/>
            <a:r>
              <a:rPr lang="en-US" sz="2700" b="1" dirty="0" smtClean="0">
                <a:solidFill>
                  <a:srgbClr val="FFFF00"/>
                </a:solidFill>
              </a:rPr>
              <a:t>Regional Origin</a:t>
            </a:r>
            <a:r>
              <a:rPr lang="en-US" sz="2700" dirty="0" smtClean="0"/>
              <a:t> (territorial isolation,   e.g. Appalachian “hillbillies,” Texans, etc.)</a:t>
            </a:r>
          </a:p>
          <a:p>
            <a:pPr lvl="1"/>
            <a:r>
              <a:rPr lang="en-US" sz="2700" b="1" dirty="0" smtClean="0">
                <a:solidFill>
                  <a:srgbClr val="FFFF00"/>
                </a:solidFill>
              </a:rPr>
              <a:t>Race</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07EAB6F9-F544-40C3-B196-73191F923CBF}" type="slidenum">
              <a:rPr lang="en-US"/>
              <a:pPr>
                <a:defRPr/>
              </a:pPr>
              <a:t>30</a:t>
            </a:fld>
            <a:endParaRPr lang="en-US"/>
          </a:p>
        </p:txBody>
      </p:sp>
      <p:sp>
        <p:nvSpPr>
          <p:cNvPr id="37891" name="Rectangle 2"/>
          <p:cNvSpPr>
            <a:spLocks noGrp="1" noChangeArrowheads="1"/>
          </p:cNvSpPr>
          <p:nvPr>
            <p:ph type="title"/>
          </p:nvPr>
        </p:nvSpPr>
        <p:spPr>
          <a:xfrm>
            <a:off x="304800" y="381000"/>
            <a:ext cx="8534400" cy="1143000"/>
          </a:xfrm>
        </p:spPr>
        <p:txBody>
          <a:bodyPr/>
          <a:lstStyle/>
          <a:p>
            <a:r>
              <a:rPr lang="en-US" smtClean="0"/>
              <a:t>African-Americans: Southern Rural to Northern Migration </a:t>
            </a:r>
          </a:p>
        </p:txBody>
      </p:sp>
      <p:pic>
        <p:nvPicPr>
          <p:cNvPr id="37892" name="Picture 3" descr="afammigrat"/>
          <p:cNvPicPr>
            <a:picLocks noChangeAspect="1" noChangeArrowheads="1"/>
          </p:cNvPicPr>
          <p:nvPr/>
        </p:nvPicPr>
        <p:blipFill>
          <a:blip r:embed="rId2">
            <a:extLst>
              <a:ext uri="{28A0092B-C50C-407E-A947-70E740481C1C}">
                <a14:useLocalDpi xmlns:a14="http://schemas.microsoft.com/office/drawing/2010/main" val="0"/>
              </a:ext>
            </a:extLst>
          </a:blip>
          <a:srcRect l="1854" t="3873" r="1854" b="3845"/>
          <a:stretch>
            <a:fillRect/>
          </a:stretch>
        </p:blipFill>
        <p:spPr bwMode="auto">
          <a:xfrm>
            <a:off x="533400" y="1676400"/>
            <a:ext cx="6172200" cy="39592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4" descr="afamflows"/>
          <p:cNvPicPr>
            <a:picLocks noChangeAspect="1" noChangeArrowheads="1"/>
          </p:cNvPicPr>
          <p:nvPr/>
        </p:nvPicPr>
        <p:blipFill>
          <a:blip r:embed="rId3">
            <a:extLst>
              <a:ext uri="{28A0092B-C50C-407E-A947-70E740481C1C}">
                <a14:useLocalDpi xmlns:a14="http://schemas.microsoft.com/office/drawing/2010/main" val="0"/>
              </a:ext>
            </a:extLst>
          </a:blip>
          <a:srcRect l="7875" t="1784" r="9435"/>
          <a:stretch>
            <a:fillRect/>
          </a:stretch>
        </p:blipFill>
        <p:spPr bwMode="auto">
          <a:xfrm>
            <a:off x="6324600" y="2971800"/>
            <a:ext cx="2270125" cy="29781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7894" name="Text Box 5"/>
          <p:cNvSpPr txBox="1">
            <a:spLocks noChangeArrowheads="1"/>
          </p:cNvSpPr>
          <p:nvPr/>
        </p:nvSpPr>
        <p:spPr bwMode="auto">
          <a:xfrm>
            <a:off x="4419600" y="5943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a:latin typeface="Verdana" pitchFamily="34" charset="0"/>
              </a:rPr>
              <a:t>Channeled migration flows</a:t>
            </a:r>
          </a:p>
        </p:txBody>
      </p:sp>
      <p:sp>
        <p:nvSpPr>
          <p:cNvPr id="8"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C6E60EFA-D745-46D0-9357-B605E5DC54A7}" type="slidenum">
              <a:rPr lang="en-US"/>
              <a:pPr>
                <a:defRPr/>
              </a:pPr>
              <a:t>31</a:t>
            </a:fld>
            <a:endParaRPr lang="en-US"/>
          </a:p>
        </p:txBody>
      </p:sp>
      <p:sp>
        <p:nvSpPr>
          <p:cNvPr id="38915" name="Rectangle 2"/>
          <p:cNvSpPr>
            <a:spLocks noChangeArrowheads="1"/>
          </p:cNvSpPr>
          <p:nvPr/>
        </p:nvSpPr>
        <p:spPr bwMode="auto">
          <a:xfrm>
            <a:off x="228600" y="322263"/>
            <a:ext cx="8605838" cy="59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en-US" sz="4000">
                <a:solidFill>
                  <a:srgbClr val="FFFF00"/>
                </a:solidFill>
                <a:latin typeface="Verdana" pitchFamily="34" charset="0"/>
              </a:rPr>
              <a:t>African Americans: Legal Status</a:t>
            </a:r>
          </a:p>
        </p:txBody>
      </p:sp>
      <p:sp>
        <p:nvSpPr>
          <p:cNvPr id="38916" name="Rectangle 3"/>
          <p:cNvSpPr>
            <a:spLocks noChangeArrowheads="1"/>
          </p:cNvSpPr>
          <p:nvPr/>
        </p:nvSpPr>
        <p:spPr bwMode="auto">
          <a:xfrm>
            <a:off x="0" y="990600"/>
            <a:ext cx="89154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501650" indent="-430213" defTabSz="457200">
              <a:lnSpc>
                <a:spcPct val="85000"/>
              </a:lnSpc>
              <a:spcBef>
                <a:spcPct val="20000"/>
              </a:spcBef>
              <a:buSzPct val="100000"/>
              <a:buFontTx/>
              <a:buChar char="•"/>
            </a:pPr>
            <a:r>
              <a:rPr lang="en-US" sz="1800" dirty="0">
                <a:latin typeface="Verdana" pitchFamily="34" charset="0"/>
              </a:rPr>
              <a:t>“Representatives and direct Taxes shall be apportioned among the several States … according to their respective Numbers, which shall be determined by adding to the whole Number of free Persons, including those bound to Service for a Term of Years, and excluding Indians not taxed, </a:t>
            </a:r>
            <a:r>
              <a:rPr lang="en-US" sz="1800" dirty="0">
                <a:solidFill>
                  <a:srgbClr val="FFFF00"/>
                </a:solidFill>
                <a:latin typeface="Verdana" pitchFamily="34" charset="0"/>
              </a:rPr>
              <a:t>three fifths of all other Persons</a:t>
            </a:r>
            <a:r>
              <a:rPr lang="en-US" sz="1800" dirty="0">
                <a:latin typeface="Verdana" pitchFamily="34" charset="0"/>
              </a:rPr>
              <a:t>.” </a:t>
            </a:r>
            <a:r>
              <a:rPr lang="en-US" sz="1800" i="1" dirty="0">
                <a:latin typeface="Verdana" pitchFamily="34" charset="0"/>
              </a:rPr>
              <a:t>US Constitution Article I</a:t>
            </a:r>
          </a:p>
          <a:p>
            <a:pPr marL="501650" indent="-430213" defTabSz="457200">
              <a:lnSpc>
                <a:spcPct val="85000"/>
              </a:lnSpc>
              <a:spcBef>
                <a:spcPct val="20000"/>
              </a:spcBef>
              <a:buSzPct val="100000"/>
              <a:buFontTx/>
              <a:buChar char="•"/>
            </a:pPr>
            <a:r>
              <a:rPr lang="en-US" sz="1800" dirty="0">
                <a:latin typeface="Verdana" pitchFamily="34" charset="0"/>
              </a:rPr>
              <a:t>“[Persons of color have] no rights which any white man [is] bound to respect … Persons of color, in the judgment of Congress, were not included in the word </a:t>
            </a:r>
            <a:r>
              <a:rPr lang="en-US" sz="1800" i="1" dirty="0">
                <a:latin typeface="Verdana" pitchFamily="34" charset="0"/>
              </a:rPr>
              <a:t>citizens</a:t>
            </a:r>
            <a:r>
              <a:rPr lang="en-US" sz="1800" dirty="0">
                <a:latin typeface="Verdana" pitchFamily="34" charset="0"/>
              </a:rPr>
              <a:t>, and they are described as </a:t>
            </a:r>
            <a:r>
              <a:rPr lang="en-US" sz="1800" dirty="0">
                <a:solidFill>
                  <a:srgbClr val="FFFF00"/>
                </a:solidFill>
                <a:latin typeface="Verdana" pitchFamily="34" charset="0"/>
              </a:rPr>
              <a:t>another and different class of persons</a:t>
            </a:r>
            <a:r>
              <a:rPr lang="en-US" sz="1800" dirty="0">
                <a:latin typeface="Verdana" pitchFamily="34" charset="0"/>
              </a:rPr>
              <a:t>…” </a:t>
            </a:r>
            <a:r>
              <a:rPr lang="en-US" sz="1800" i="1" dirty="0">
                <a:latin typeface="Verdana" pitchFamily="34" charset="0"/>
              </a:rPr>
              <a:t>Scott vs. Sanford, 1857</a:t>
            </a:r>
          </a:p>
          <a:p>
            <a:pPr marL="501650" indent="-430213" defTabSz="457200">
              <a:lnSpc>
                <a:spcPct val="85000"/>
              </a:lnSpc>
              <a:spcBef>
                <a:spcPct val="20000"/>
              </a:spcBef>
              <a:buSzPct val="100000"/>
              <a:buFontTx/>
              <a:buChar char="•"/>
            </a:pPr>
            <a:r>
              <a:rPr lang="en-US" sz="1800" dirty="0">
                <a:latin typeface="Verdana" pitchFamily="34" charset="0"/>
              </a:rPr>
              <a:t>“… on the 1st day of January, A.D. 1863, all persons held as slaves within any State or designated part of a State </a:t>
            </a:r>
            <a:r>
              <a:rPr lang="en-US" sz="1800" dirty="0">
                <a:solidFill>
                  <a:srgbClr val="FFFF00"/>
                </a:solidFill>
                <a:latin typeface="Verdana" pitchFamily="34" charset="0"/>
              </a:rPr>
              <a:t>the people whereof shall then be in rebellion</a:t>
            </a:r>
            <a:r>
              <a:rPr lang="en-US" sz="1800" dirty="0">
                <a:latin typeface="Verdana" pitchFamily="34" charset="0"/>
              </a:rPr>
              <a:t> against the United States shall be then, thenceforward, and forever free</a:t>
            </a:r>
            <a:r>
              <a:rPr lang="en-US" sz="1800" i="1" dirty="0">
                <a:latin typeface="Verdana" pitchFamily="34" charset="0"/>
              </a:rPr>
              <a:t>…” Emancipation Proclamation 1862</a:t>
            </a:r>
          </a:p>
          <a:p>
            <a:pPr marL="501650" indent="-430213" defTabSz="457200">
              <a:lnSpc>
                <a:spcPct val="85000"/>
              </a:lnSpc>
              <a:spcBef>
                <a:spcPct val="20000"/>
              </a:spcBef>
              <a:buSzPct val="100000"/>
              <a:buFontTx/>
              <a:buChar char="•"/>
            </a:pPr>
            <a:r>
              <a:rPr lang="en-US" sz="1800" dirty="0">
                <a:latin typeface="Verdana" pitchFamily="34" charset="0"/>
              </a:rPr>
              <a:t>“Every civil officer shall, and every person may, </a:t>
            </a:r>
            <a:r>
              <a:rPr lang="en-US" sz="1800" dirty="0">
                <a:solidFill>
                  <a:srgbClr val="FFFF00"/>
                </a:solidFill>
                <a:latin typeface="Verdana" pitchFamily="34" charset="0"/>
              </a:rPr>
              <a:t>arrest and carry back to his or her legal employer </a:t>
            </a:r>
            <a:r>
              <a:rPr lang="en-US" sz="1800" dirty="0">
                <a:latin typeface="Verdana" pitchFamily="34" charset="0"/>
              </a:rPr>
              <a:t>any freedman, free Negro or mulatto who shall have quit the service of his employer …” </a:t>
            </a:r>
            <a:r>
              <a:rPr lang="en-US" sz="1800" i="1" dirty="0">
                <a:latin typeface="Verdana" pitchFamily="34" charset="0"/>
              </a:rPr>
              <a:t>Mississippi “Black Code,” 1870</a:t>
            </a:r>
          </a:p>
          <a:p>
            <a:pPr marL="501650" indent="-430213" defTabSz="457200">
              <a:lnSpc>
                <a:spcPct val="85000"/>
              </a:lnSpc>
              <a:spcBef>
                <a:spcPct val="20000"/>
              </a:spcBef>
              <a:buSzPct val="100000"/>
              <a:buFontTx/>
              <a:buChar char="•"/>
            </a:pPr>
            <a:r>
              <a:rPr lang="en-US" sz="1800" dirty="0">
                <a:latin typeface="Verdana" pitchFamily="34" charset="0"/>
              </a:rPr>
              <a:t>“… </a:t>
            </a:r>
            <a:r>
              <a:rPr lang="en-US" sz="1800" dirty="0">
                <a:solidFill>
                  <a:srgbClr val="FFFF00"/>
                </a:solidFill>
                <a:latin typeface="Verdana" pitchFamily="34" charset="0"/>
              </a:rPr>
              <a:t>separate but equal  </a:t>
            </a:r>
            <a:r>
              <a:rPr lang="en-US" sz="1800" dirty="0">
                <a:latin typeface="Verdana" pitchFamily="34" charset="0"/>
              </a:rPr>
              <a:t>… However apparent the injustice of such legislation may be, we have only to consider whether it is consistent with the constitution of the United States.”</a:t>
            </a:r>
            <a:r>
              <a:rPr lang="en-US" sz="1800" i="1" dirty="0">
                <a:latin typeface="Verdana" pitchFamily="34" charset="0"/>
              </a:rPr>
              <a:t> </a:t>
            </a:r>
            <a:r>
              <a:rPr lang="en-US" sz="1800" i="1" dirty="0" err="1">
                <a:latin typeface="Verdana" pitchFamily="34" charset="0"/>
              </a:rPr>
              <a:t>Plessy</a:t>
            </a:r>
            <a:r>
              <a:rPr lang="en-US" sz="1800" i="1" dirty="0">
                <a:latin typeface="Verdana" pitchFamily="34" charset="0"/>
              </a:rPr>
              <a:t> vs. Ferguson 1896</a:t>
            </a:r>
          </a:p>
          <a:p>
            <a:pPr marL="501650" indent="-430213" defTabSz="457200">
              <a:lnSpc>
                <a:spcPct val="85000"/>
              </a:lnSpc>
              <a:spcBef>
                <a:spcPct val="20000"/>
              </a:spcBef>
              <a:buSzPct val="100000"/>
              <a:buFontTx/>
              <a:buChar char="•"/>
            </a:pPr>
            <a:r>
              <a:rPr lang="en-US" sz="1800" dirty="0">
                <a:latin typeface="Verdana" pitchFamily="34" charset="0"/>
              </a:rPr>
              <a:t>“We conclude that in the field of public education the doctrine of 'separate but equal' has no place. Separate educational facilities are </a:t>
            </a:r>
            <a:r>
              <a:rPr lang="en-US" sz="1800" dirty="0">
                <a:solidFill>
                  <a:srgbClr val="FFFF00"/>
                </a:solidFill>
                <a:latin typeface="Verdana" pitchFamily="34" charset="0"/>
              </a:rPr>
              <a:t>inherently unequal</a:t>
            </a:r>
            <a:r>
              <a:rPr lang="en-US" sz="1800" dirty="0">
                <a:latin typeface="Verdana" pitchFamily="34" charset="0"/>
              </a:rPr>
              <a:t>.” </a:t>
            </a:r>
            <a:r>
              <a:rPr lang="en-US" sz="1800" i="1" dirty="0">
                <a:latin typeface="Verdana" pitchFamily="34" charset="0"/>
              </a:rPr>
              <a:t>Brown vs. Board of Education 1954</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42326A9B-EDB5-45BA-8368-640AF017A144}" type="slidenum">
              <a:rPr lang="en-US"/>
              <a:pPr>
                <a:defRPr/>
              </a:pPr>
              <a:t>32</a:t>
            </a:fld>
            <a:endParaRPr lang="en-US"/>
          </a:p>
        </p:txBody>
      </p:sp>
      <p:sp>
        <p:nvSpPr>
          <p:cNvPr id="39939" name="Rectangle 2"/>
          <p:cNvSpPr>
            <a:spLocks noGrp="1" noChangeArrowheads="1"/>
          </p:cNvSpPr>
          <p:nvPr>
            <p:ph type="title"/>
          </p:nvPr>
        </p:nvSpPr>
        <p:spPr>
          <a:xfrm>
            <a:off x="685800" y="304800"/>
            <a:ext cx="7772400" cy="1143000"/>
          </a:xfrm>
        </p:spPr>
        <p:txBody>
          <a:bodyPr/>
          <a:lstStyle/>
          <a:p>
            <a:pPr>
              <a:lnSpc>
                <a:spcPct val="95000"/>
              </a:lnSpc>
            </a:pPr>
            <a:r>
              <a:rPr lang="en-US" smtClean="0"/>
              <a:t>Creating Ghettos: Redlining &amp; Blockbusting</a:t>
            </a:r>
          </a:p>
        </p:txBody>
      </p:sp>
      <p:sp>
        <p:nvSpPr>
          <p:cNvPr id="39940" name="Rectangle 3"/>
          <p:cNvSpPr>
            <a:spLocks noGrp="1" noChangeArrowheads="1"/>
          </p:cNvSpPr>
          <p:nvPr>
            <p:ph type="body" sz="half" idx="1"/>
          </p:nvPr>
        </p:nvSpPr>
        <p:spPr>
          <a:xfrm>
            <a:off x="304800" y="1447800"/>
            <a:ext cx="3276600" cy="4876800"/>
          </a:xfrm>
        </p:spPr>
        <p:txBody>
          <a:bodyPr/>
          <a:lstStyle/>
          <a:p>
            <a:r>
              <a:rPr lang="en-US" sz="2400" b="1" smtClean="0">
                <a:solidFill>
                  <a:srgbClr val="FFFF00"/>
                </a:solidFill>
              </a:rPr>
              <a:t>Redlining</a:t>
            </a:r>
            <a:r>
              <a:rPr lang="en-US" sz="2400" b="1" smtClean="0"/>
              <a:t>: "drawing lines on a map to identify areas … [where banks, realtors, insurance agents, etc.] will refuse to loan money [or provide other services]."</a:t>
            </a:r>
          </a:p>
        </p:txBody>
      </p:sp>
      <p:sp>
        <p:nvSpPr>
          <p:cNvPr id="39941" name="Rectangle 4"/>
          <p:cNvSpPr>
            <a:spLocks noGrp="1" noChangeArrowheads="1"/>
          </p:cNvSpPr>
          <p:nvPr>
            <p:ph type="body" sz="half" idx="2"/>
          </p:nvPr>
        </p:nvSpPr>
        <p:spPr>
          <a:xfrm>
            <a:off x="3505200" y="1447800"/>
            <a:ext cx="5257800" cy="5105400"/>
          </a:xfrm>
        </p:spPr>
        <p:txBody>
          <a:bodyPr/>
          <a:lstStyle/>
          <a:p>
            <a:pPr>
              <a:lnSpc>
                <a:spcPct val="90000"/>
              </a:lnSpc>
            </a:pPr>
            <a:r>
              <a:rPr lang="en-US" sz="2400" b="1" dirty="0" smtClean="0">
                <a:solidFill>
                  <a:srgbClr val="FFFF00"/>
                </a:solidFill>
              </a:rPr>
              <a:t>Blockbusting</a:t>
            </a:r>
            <a:r>
              <a:rPr lang="en-US" sz="2400" b="1" dirty="0" smtClean="0"/>
              <a:t>: "real estate agents convinced white homeowners living near a black area to sell their houses a low prices, preying on their fears that black families would soon move into the neighborhood and cause property values to decline.  The agents then sold the houses at much higher prices to black families desperate to escape the overcrowded ghettos."</a:t>
            </a:r>
          </a:p>
        </p:txBody>
      </p:sp>
      <p:sp>
        <p:nvSpPr>
          <p:cNvPr id="7"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FDFE1190-44CF-44BA-9B9B-8D6FD6619320}" type="slidenum">
              <a:rPr lang="en-US"/>
              <a:pPr>
                <a:defRPr/>
              </a:pPr>
              <a:t>33</a:t>
            </a:fld>
            <a:endParaRPr lang="en-US"/>
          </a:p>
        </p:txBody>
      </p:sp>
      <p:sp>
        <p:nvSpPr>
          <p:cNvPr id="40963" name="Rectangle 2"/>
          <p:cNvSpPr>
            <a:spLocks noGrp="1" noChangeArrowheads="1"/>
          </p:cNvSpPr>
          <p:nvPr>
            <p:ph type="title"/>
          </p:nvPr>
        </p:nvSpPr>
        <p:spPr/>
        <p:txBody>
          <a:bodyPr/>
          <a:lstStyle/>
          <a:p>
            <a:r>
              <a:rPr lang="en-US" smtClean="0"/>
              <a:t>Redlining</a:t>
            </a:r>
          </a:p>
        </p:txBody>
      </p:sp>
      <p:sp>
        <p:nvSpPr>
          <p:cNvPr id="40964" name="Rectangle 3"/>
          <p:cNvSpPr>
            <a:spLocks noGrp="1" noChangeArrowheads="1"/>
          </p:cNvSpPr>
          <p:nvPr>
            <p:ph type="body" sz="half" idx="1"/>
          </p:nvPr>
        </p:nvSpPr>
        <p:spPr>
          <a:xfrm>
            <a:off x="228600" y="1295400"/>
            <a:ext cx="3048000" cy="5105400"/>
          </a:xfrm>
        </p:spPr>
        <p:txBody>
          <a:bodyPr/>
          <a:lstStyle/>
          <a:p>
            <a:pPr marL="447675" indent="-447675">
              <a:lnSpc>
                <a:spcPct val="90000"/>
              </a:lnSpc>
            </a:pPr>
            <a:r>
              <a:rPr lang="en-US" sz="2200" smtClean="0"/>
              <a:t>From an original 1937 “Home Owners Loan Corporation” map of Syracuse, NY.</a:t>
            </a:r>
          </a:p>
          <a:p>
            <a:pPr marL="447675" indent="-447675">
              <a:lnSpc>
                <a:spcPct val="90000"/>
              </a:lnSpc>
            </a:pPr>
            <a:r>
              <a:rPr lang="en-US" sz="2200" smtClean="0"/>
              <a:t>Note the area in red, designated “4</a:t>
            </a:r>
            <a:r>
              <a:rPr lang="en-US" sz="2200" baseline="30000" smtClean="0"/>
              <a:t>th</a:t>
            </a:r>
            <a:r>
              <a:rPr lang="en-US" sz="2200" smtClean="0"/>
              <a:t> Grade,” which had an “undesirable population” and where loans were “not available.”</a:t>
            </a:r>
          </a:p>
        </p:txBody>
      </p:sp>
      <p:pic>
        <p:nvPicPr>
          <p:cNvPr id="4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0"/>
            <a:ext cx="5524500" cy="4548188"/>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1" y="6550025"/>
            <a:ext cx="88392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200" i="1" dirty="0">
                <a:latin typeface="Verdana" pitchFamily="34" charset="0"/>
              </a:rPr>
              <a:t>Source: http://www.syracusethenandnow.net/Redlining/OldRedlining/HOLC_Redline_Maps.htm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11C31790-DEF4-4400-ADE6-37507F0AD924}" type="slidenum">
              <a:rPr lang="en-US"/>
              <a:pPr>
                <a:defRPr/>
              </a:pPr>
              <a:t>34</a:t>
            </a:fld>
            <a:endParaRPr lang="en-US"/>
          </a:p>
        </p:txBody>
      </p:sp>
      <p:sp>
        <p:nvSpPr>
          <p:cNvPr id="41987" name="Rectangle 2"/>
          <p:cNvSpPr>
            <a:spLocks noGrp="1" noChangeArrowheads="1"/>
          </p:cNvSpPr>
          <p:nvPr>
            <p:ph type="title"/>
          </p:nvPr>
        </p:nvSpPr>
        <p:spPr>
          <a:xfrm>
            <a:off x="685800" y="152400"/>
            <a:ext cx="7772400" cy="1143000"/>
          </a:xfrm>
        </p:spPr>
        <p:txBody>
          <a:bodyPr/>
          <a:lstStyle/>
          <a:p>
            <a:r>
              <a:rPr lang="en-US" smtClean="0"/>
              <a:t>Making Ghettos</a:t>
            </a:r>
          </a:p>
        </p:txBody>
      </p:sp>
      <p:pic>
        <p:nvPicPr>
          <p:cNvPr id="41988" name="Picture 3" descr="segreg2"/>
          <p:cNvPicPr>
            <a:picLocks noChangeAspect="1" noChangeArrowheads="1"/>
          </p:cNvPicPr>
          <p:nvPr/>
        </p:nvPicPr>
        <p:blipFill>
          <a:blip r:embed="rId2">
            <a:extLst>
              <a:ext uri="{28A0092B-C50C-407E-A947-70E740481C1C}">
                <a14:useLocalDpi xmlns:a14="http://schemas.microsoft.com/office/drawing/2010/main" val="0"/>
              </a:ext>
            </a:extLst>
          </a:blip>
          <a:srcRect t="2669" b="4060"/>
          <a:stretch>
            <a:fillRect/>
          </a:stretch>
        </p:blipFill>
        <p:spPr bwMode="auto">
          <a:xfrm>
            <a:off x="2057400" y="1295400"/>
            <a:ext cx="5241925" cy="51054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658B5E1E-FDC0-41CD-897E-2DB6D047F8E6}" type="slidenum">
              <a:rPr lang="en-US"/>
              <a:pPr>
                <a:defRPr/>
              </a:pPr>
              <a:t>35</a:t>
            </a:fld>
            <a:endParaRPr lang="en-US"/>
          </a:p>
        </p:txBody>
      </p:sp>
      <p:sp>
        <p:nvSpPr>
          <p:cNvPr id="43011" name="Rectangle 2"/>
          <p:cNvSpPr>
            <a:spLocks noGrp="1" noChangeArrowheads="1"/>
          </p:cNvSpPr>
          <p:nvPr>
            <p:ph type="title"/>
          </p:nvPr>
        </p:nvSpPr>
        <p:spPr>
          <a:xfrm>
            <a:off x="685800" y="1333500"/>
            <a:ext cx="3200400" cy="4267200"/>
          </a:xfrm>
        </p:spPr>
        <p:txBody>
          <a:bodyPr/>
          <a:lstStyle/>
          <a:p>
            <a:r>
              <a:rPr lang="en-US" dirty="0" smtClean="0"/>
              <a:t>Expanding Ghettos: Baltimore</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348" y="457200"/>
            <a:ext cx="3810000" cy="5977423"/>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795" y="2890336"/>
            <a:ext cx="813208" cy="1111151"/>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BD2702DB-D95B-4614-96B7-ADA501796203}" type="slidenum">
              <a:rPr lang="en-US"/>
              <a:pPr>
                <a:defRPr/>
              </a:pPr>
              <a:t>36</a:t>
            </a:fld>
            <a:endParaRPr lang="en-US"/>
          </a:p>
        </p:txBody>
      </p:sp>
      <p:sp>
        <p:nvSpPr>
          <p:cNvPr id="44035" name="Rectangle 2"/>
          <p:cNvSpPr>
            <a:spLocks noGrp="1" noChangeArrowheads="1"/>
          </p:cNvSpPr>
          <p:nvPr>
            <p:ph type="title"/>
          </p:nvPr>
        </p:nvSpPr>
        <p:spPr>
          <a:xfrm>
            <a:off x="228600" y="1790700"/>
            <a:ext cx="2590800" cy="3352800"/>
          </a:xfrm>
        </p:spPr>
        <p:txBody>
          <a:bodyPr/>
          <a:lstStyle/>
          <a:p>
            <a:r>
              <a:rPr lang="en-US" smtClean="0"/>
              <a:t>The Color Line: Chicago</a:t>
            </a:r>
          </a:p>
        </p:txBody>
      </p:sp>
      <p:pic>
        <p:nvPicPr>
          <p:cNvPr id="44036" name="Picture 3" descr="segreg"/>
          <p:cNvPicPr>
            <a:picLocks noChangeAspect="1" noChangeArrowheads="1"/>
          </p:cNvPicPr>
          <p:nvPr/>
        </p:nvPicPr>
        <p:blipFill>
          <a:blip r:embed="rId2">
            <a:extLst>
              <a:ext uri="{28A0092B-C50C-407E-A947-70E740481C1C}">
                <a14:useLocalDpi xmlns:a14="http://schemas.microsoft.com/office/drawing/2010/main" val="0"/>
              </a:ext>
            </a:extLst>
          </a:blip>
          <a:srcRect l="1228" t="896" r="1228" b="896"/>
          <a:stretch>
            <a:fillRect/>
          </a:stretch>
        </p:blipFill>
        <p:spPr bwMode="auto">
          <a:xfrm>
            <a:off x="2819400" y="457200"/>
            <a:ext cx="5392738" cy="60198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50EDA4-FBA8-455A-AD7B-68C212FF4CE6}" type="slidenum">
              <a:rPr lang="en-US"/>
              <a:pPr>
                <a:defRPr/>
              </a:pPr>
              <a:t>37</a:t>
            </a:fld>
            <a:endParaRPr lang="en-US"/>
          </a:p>
        </p:txBody>
      </p:sp>
      <p:sp>
        <p:nvSpPr>
          <p:cNvPr id="45059" name="Rectangle 2"/>
          <p:cNvSpPr>
            <a:spLocks noGrp="1" noChangeArrowheads="1"/>
          </p:cNvSpPr>
          <p:nvPr>
            <p:ph type="title"/>
          </p:nvPr>
        </p:nvSpPr>
        <p:spPr>
          <a:xfrm>
            <a:off x="304800" y="381000"/>
            <a:ext cx="8534400" cy="1143000"/>
          </a:xfrm>
        </p:spPr>
        <p:txBody>
          <a:bodyPr/>
          <a:lstStyle/>
          <a:p>
            <a:r>
              <a:rPr lang="en-US" smtClean="0"/>
              <a:t>African-Americans: Inner-city to Suburban Migration</a:t>
            </a:r>
          </a:p>
        </p:txBody>
      </p:sp>
      <p:sp>
        <p:nvSpPr>
          <p:cNvPr id="45060" name="Rectangle 3"/>
          <p:cNvSpPr>
            <a:spLocks noGrp="1" noChangeArrowheads="1"/>
          </p:cNvSpPr>
          <p:nvPr>
            <p:ph type="body" idx="1"/>
          </p:nvPr>
        </p:nvSpPr>
        <p:spPr>
          <a:xfrm>
            <a:off x="609600" y="1828800"/>
            <a:ext cx="7848600" cy="4648200"/>
          </a:xfrm>
        </p:spPr>
        <p:txBody>
          <a:bodyPr/>
          <a:lstStyle/>
          <a:p>
            <a:pPr>
              <a:lnSpc>
                <a:spcPct val="90000"/>
              </a:lnSpc>
            </a:pPr>
            <a:r>
              <a:rPr lang="en-US" sz="2800" dirty="0" smtClean="0"/>
              <a:t>Segregation laws were eliminated in the 1950s and 1960s; racial separation was legally ended.</a:t>
            </a:r>
          </a:p>
          <a:p>
            <a:pPr>
              <a:lnSpc>
                <a:spcPct val="90000"/>
              </a:lnSpc>
            </a:pPr>
            <a:r>
              <a:rPr lang="en-US" sz="2800" dirty="0" smtClean="0"/>
              <a:t>Courts ordered the integration of schools.  Some whites refused; rather than integrate, they fled to the suburbs.</a:t>
            </a:r>
          </a:p>
          <a:p>
            <a:pPr>
              <a:lnSpc>
                <a:spcPct val="90000"/>
              </a:lnSpc>
            </a:pPr>
            <a:r>
              <a:rPr lang="en-US" sz="2800" dirty="0" smtClean="0"/>
              <a:t>Cities became increasingly black (and increasingly poor).  </a:t>
            </a:r>
          </a:p>
          <a:p>
            <a:pPr>
              <a:lnSpc>
                <a:spcPct val="90000"/>
              </a:lnSpc>
            </a:pPr>
            <a:r>
              <a:rPr lang="en-US" sz="2800" dirty="0" smtClean="0"/>
              <a:t>African-Americans who can afford to have also tended to migrate out of the cities, and into the suburbs.</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pPr>
              <a:defRPr/>
            </a:pPr>
            <a:fld id="{53D252CF-2197-4883-A878-84BDA5B61C0C}" type="slidenum">
              <a:rPr lang="en-US"/>
              <a:pPr>
                <a:defRPr/>
              </a:pPr>
              <a:t>38</a:t>
            </a:fld>
            <a:endParaRPr lang="en-US"/>
          </a:p>
        </p:txBody>
      </p:sp>
      <p:sp>
        <p:nvSpPr>
          <p:cNvPr id="46083" name="Rectangle 2"/>
          <p:cNvSpPr>
            <a:spLocks noGrp="1" noChangeArrowheads="1"/>
          </p:cNvSpPr>
          <p:nvPr>
            <p:ph type="title"/>
          </p:nvPr>
        </p:nvSpPr>
        <p:spPr>
          <a:xfrm>
            <a:off x="381000" y="381000"/>
            <a:ext cx="8534400" cy="1143000"/>
          </a:xfrm>
        </p:spPr>
        <p:txBody>
          <a:bodyPr/>
          <a:lstStyle/>
          <a:p>
            <a:r>
              <a:rPr lang="en-US" sz="3600" dirty="0" smtClean="0"/>
              <a:t>African-Americans: Recent Northern-to-Southern Migration</a:t>
            </a:r>
          </a:p>
        </p:txBody>
      </p:sp>
      <p:pic>
        <p:nvPicPr>
          <p:cNvPr id="460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4343400" cy="3268663"/>
          </a:xfrm>
          <a:prstGeom prst="rect">
            <a:avLst/>
          </a:prstGeom>
          <a:noFill/>
          <a:ln w="9525" algn="ctr">
            <a:solidFill>
              <a:srgbClr val="FF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7"/>
          <p:cNvSpPr txBox="1">
            <a:spLocks noChangeArrowheads="1"/>
          </p:cNvSpPr>
          <p:nvPr/>
        </p:nvSpPr>
        <p:spPr bwMode="auto">
          <a:xfrm>
            <a:off x="0" y="6553200"/>
            <a:ext cx="87630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200" i="1" dirty="0">
                <a:latin typeface="Verdana" pitchFamily="34" charset="0"/>
              </a:rPr>
              <a:t>Data source: http://www.brookings.edu/urban/pubs/20040524_Frey.pdf</a:t>
            </a:r>
          </a:p>
        </p:txBody>
      </p:sp>
      <p:pic>
        <p:nvPicPr>
          <p:cNvPr id="460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3128963"/>
            <a:ext cx="4391025" cy="3043237"/>
          </a:xfrm>
          <a:prstGeom prst="rect">
            <a:avLst/>
          </a:prstGeom>
          <a:noFill/>
          <a:ln w="9525" algn="ctr">
            <a:solidFill>
              <a:srgbClr val="FF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5E40CD2-2528-4E8A-BBFF-30C382756EBA}" type="slidenum">
              <a:rPr lang="en-US"/>
              <a:pPr>
                <a:defRPr/>
              </a:pPr>
              <a:t>39</a:t>
            </a:fld>
            <a:endParaRPr lang="en-US"/>
          </a:p>
        </p:txBody>
      </p:sp>
      <p:sp>
        <p:nvSpPr>
          <p:cNvPr id="47107" name="Rectangle 2"/>
          <p:cNvSpPr>
            <a:spLocks noGrp="1" noChangeArrowheads="1"/>
          </p:cNvSpPr>
          <p:nvPr>
            <p:ph type="title"/>
          </p:nvPr>
        </p:nvSpPr>
        <p:spPr>
          <a:xfrm>
            <a:off x="685800" y="304800"/>
            <a:ext cx="7772400" cy="1143000"/>
          </a:xfrm>
        </p:spPr>
        <p:txBody>
          <a:bodyPr/>
          <a:lstStyle/>
          <a:p>
            <a:pPr>
              <a:lnSpc>
                <a:spcPct val="95000"/>
              </a:lnSpc>
            </a:pPr>
            <a:r>
              <a:rPr lang="en-US" smtClean="0"/>
              <a:t>Race in South Africa: Historical Background</a:t>
            </a:r>
          </a:p>
        </p:txBody>
      </p:sp>
      <p:sp>
        <p:nvSpPr>
          <p:cNvPr id="47108" name="Rectangle 3"/>
          <p:cNvSpPr>
            <a:spLocks noGrp="1" noChangeArrowheads="1"/>
          </p:cNvSpPr>
          <p:nvPr>
            <p:ph type="body" idx="1"/>
          </p:nvPr>
        </p:nvSpPr>
        <p:spPr>
          <a:xfrm>
            <a:off x="228600" y="1524000"/>
            <a:ext cx="8534400" cy="5029200"/>
          </a:xfrm>
        </p:spPr>
        <p:txBody>
          <a:bodyPr/>
          <a:lstStyle/>
          <a:p>
            <a:pPr>
              <a:lnSpc>
                <a:spcPct val="90000"/>
              </a:lnSpc>
            </a:pPr>
            <a:r>
              <a:rPr lang="en-US" sz="2000" smtClean="0"/>
              <a:t>Originally occupied by Khoikhoi (“Hottentot”) peoples.</a:t>
            </a:r>
          </a:p>
          <a:p>
            <a:pPr>
              <a:lnSpc>
                <a:spcPct val="90000"/>
              </a:lnSpc>
            </a:pPr>
            <a:r>
              <a:rPr lang="en-US" sz="2000" smtClean="0"/>
              <a:t>1652 Dutch (“Afrikaners”) arrived, established Cape Town.</a:t>
            </a:r>
          </a:p>
          <a:p>
            <a:pPr>
              <a:lnSpc>
                <a:spcPct val="90000"/>
              </a:lnSpc>
            </a:pPr>
            <a:r>
              <a:rPr lang="en-US" sz="2000" smtClean="0"/>
              <a:t>Competition between Afrikaners &amp; Bantu peoples in the 18</a:t>
            </a:r>
            <a:r>
              <a:rPr lang="en-US" sz="2000" baseline="30000" smtClean="0"/>
              <a:t>th</a:t>
            </a:r>
            <a:r>
              <a:rPr lang="en-US" sz="2000" smtClean="0"/>
              <a:t> &amp; early 19</a:t>
            </a:r>
            <a:r>
              <a:rPr lang="en-US" sz="2000" baseline="30000" smtClean="0"/>
              <a:t>th</a:t>
            </a:r>
            <a:r>
              <a:rPr lang="en-US" sz="2000" smtClean="0"/>
              <a:t> centuries.</a:t>
            </a:r>
          </a:p>
          <a:p>
            <a:pPr>
              <a:lnSpc>
                <a:spcPct val="90000"/>
              </a:lnSpc>
            </a:pPr>
            <a:r>
              <a:rPr lang="en-US" sz="2000" smtClean="0"/>
              <a:t>British seized the Cape Colony twice in 1795 and 1806; purchased the Colony from the Dutch in 1814 for £6 million.</a:t>
            </a:r>
          </a:p>
          <a:p>
            <a:pPr>
              <a:lnSpc>
                <a:spcPct val="90000"/>
              </a:lnSpc>
            </a:pPr>
            <a:r>
              <a:rPr lang="en-US" sz="2000" smtClean="0"/>
              <a:t>Slavery was abolished in 1833.  In protest, 12,000 “Boers” (from a word meaning “farmer”) made the </a:t>
            </a:r>
            <a:r>
              <a:rPr lang="en-US" sz="2000" i="1" smtClean="0"/>
              <a:t>voortrek</a:t>
            </a:r>
            <a:r>
              <a:rPr lang="en-US" sz="2000" smtClean="0"/>
              <a:t> inland, establishing Transvaal &amp; the Orange Free State.</a:t>
            </a:r>
          </a:p>
          <a:p>
            <a:pPr>
              <a:lnSpc>
                <a:spcPct val="90000"/>
              </a:lnSpc>
            </a:pPr>
            <a:r>
              <a:rPr lang="en-US" sz="2000" smtClean="0"/>
              <a:t>1886 Diamonds and gold discovered in Transvaal; British miners were denied civil rights and taxed heavily; Britain began policies resulting in the Boer War (1899-1902).  </a:t>
            </a:r>
          </a:p>
          <a:p>
            <a:pPr>
              <a:lnSpc>
                <a:spcPct val="90000"/>
              </a:lnSpc>
            </a:pPr>
            <a:r>
              <a:rPr lang="en-US" sz="2000" smtClean="0"/>
              <a:t>1902 the Afrikaner states became colonies of British Empire.</a:t>
            </a:r>
          </a:p>
          <a:p>
            <a:pPr>
              <a:lnSpc>
                <a:spcPct val="90000"/>
              </a:lnSpc>
            </a:pPr>
            <a:r>
              <a:rPr lang="en-US" sz="2000" smtClean="0"/>
              <a:t>In 1948 Afrikaners won national elections and began the policy of "</a:t>
            </a:r>
            <a:r>
              <a:rPr lang="en-US" sz="2000" b="1" smtClean="0">
                <a:solidFill>
                  <a:srgbClr val="FFFF00"/>
                </a:solidFill>
              </a:rPr>
              <a:t>apartheid</a:t>
            </a:r>
            <a:r>
              <a:rPr lang="en-US" sz="2000" smtClean="0"/>
              <a:t>" (separation – or "apartness" – by race).</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484956"/>
            <a:ext cx="7772400" cy="962844"/>
          </a:xfrm>
        </p:spPr>
        <p:txBody>
          <a:bodyPr/>
          <a:lstStyle/>
          <a:p>
            <a:pPr algn="l"/>
            <a:r>
              <a:rPr lang="en-US" dirty="0" smtClean="0"/>
              <a:t>Defining</a:t>
            </a:r>
            <a:br>
              <a:rPr lang="en-US" dirty="0" smtClean="0"/>
            </a:br>
            <a:r>
              <a:rPr lang="en-US" dirty="0" smtClean="0"/>
              <a:t>Ethnicity?</a:t>
            </a:r>
            <a:endParaRPr lang="en-US" dirty="0"/>
          </a:p>
        </p:txBody>
      </p:sp>
      <p:sp>
        <p:nvSpPr>
          <p:cNvPr id="4" name="Slide Number Placeholder 3"/>
          <p:cNvSpPr>
            <a:spLocks noGrp="1"/>
          </p:cNvSpPr>
          <p:nvPr>
            <p:ph type="sldNum" sz="quarter" idx="10"/>
          </p:nvPr>
        </p:nvSpPr>
        <p:spPr/>
        <p:txBody>
          <a:bodyPr/>
          <a:lstStyle/>
          <a:p>
            <a:pPr>
              <a:defRPr/>
            </a:pPr>
            <a:fld id="{52DF1895-CFEE-4046-ABB9-AA3A02AFA9F6}" type="slidenum">
              <a:rPr lang="en-US" smtClean="0"/>
              <a:pPr>
                <a:defRPr/>
              </a:pPr>
              <a:t>4</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6315"/>
            <a:ext cx="3505200" cy="226228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336" y="304800"/>
            <a:ext cx="4210050" cy="2382888"/>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0" y="6280919"/>
            <a:ext cx="8860735" cy="577081"/>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050" i="1" dirty="0">
                <a:latin typeface="Verdana" pitchFamily="34" charset="0"/>
              </a:rPr>
              <a:t>Sources: http://en.wikipedia.org/wiki/Belgian_national_identity_card; http://www.sandiegomagazine.com/Blogs/Out-in-San-Diego/Winter-Spring-2010/Gay-Out-of-the-Gayborhood-I-Heart-Little-Italy/; http://www.cbc.ca/news/background/northernireland/timeline.html; http://www.hillbillycycle.com/aboutus.htm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7139" y="2593077"/>
            <a:ext cx="3938185" cy="3198123"/>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99" y="3931547"/>
            <a:ext cx="2987537" cy="2240653"/>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194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4CD81B-EE39-4EF5-8B64-7838D0D7ABC4}" type="slidenum">
              <a:rPr lang="en-US"/>
              <a:pPr>
                <a:defRPr/>
              </a:pPr>
              <a:t>40</a:t>
            </a:fld>
            <a:endParaRPr lang="en-US"/>
          </a:p>
        </p:txBody>
      </p:sp>
      <p:sp>
        <p:nvSpPr>
          <p:cNvPr id="48131" name="Rectangle 2"/>
          <p:cNvSpPr>
            <a:spLocks noGrp="1" noChangeArrowheads="1"/>
          </p:cNvSpPr>
          <p:nvPr>
            <p:ph type="title"/>
          </p:nvPr>
        </p:nvSpPr>
        <p:spPr>
          <a:xfrm>
            <a:off x="685800" y="228600"/>
            <a:ext cx="7772400" cy="1143000"/>
          </a:xfrm>
        </p:spPr>
        <p:txBody>
          <a:bodyPr/>
          <a:lstStyle/>
          <a:p>
            <a:r>
              <a:rPr lang="en-US" smtClean="0"/>
              <a:t>Apartheid</a:t>
            </a:r>
          </a:p>
        </p:txBody>
      </p:sp>
      <p:sp>
        <p:nvSpPr>
          <p:cNvPr id="48132" name="Rectangle 3"/>
          <p:cNvSpPr>
            <a:spLocks noGrp="1" noChangeArrowheads="1"/>
          </p:cNvSpPr>
          <p:nvPr>
            <p:ph type="body" idx="1"/>
          </p:nvPr>
        </p:nvSpPr>
        <p:spPr>
          <a:xfrm>
            <a:off x="381000" y="1219200"/>
            <a:ext cx="8382000" cy="5257800"/>
          </a:xfrm>
        </p:spPr>
        <p:txBody>
          <a:bodyPr/>
          <a:lstStyle/>
          <a:p>
            <a:pPr>
              <a:lnSpc>
                <a:spcPct val="90000"/>
              </a:lnSpc>
            </a:pPr>
            <a:r>
              <a:rPr lang="en-US" sz="2800" dirty="0" smtClean="0"/>
              <a:t>Between 1948 and 1994 there were four official “</a:t>
            </a:r>
            <a:r>
              <a:rPr lang="en-US" sz="2800" b="1" dirty="0" smtClean="0">
                <a:solidFill>
                  <a:srgbClr val="FFFF00"/>
                </a:solidFill>
              </a:rPr>
              <a:t>races</a:t>
            </a:r>
            <a:r>
              <a:rPr lang="en-US" sz="2800" dirty="0" smtClean="0"/>
              <a:t>” in South Africa:</a:t>
            </a:r>
          </a:p>
          <a:p>
            <a:pPr lvl="1">
              <a:lnSpc>
                <a:spcPct val="90000"/>
              </a:lnSpc>
            </a:pPr>
            <a:r>
              <a:rPr lang="en-US" sz="2400" b="1" dirty="0" smtClean="0">
                <a:solidFill>
                  <a:srgbClr val="FFFF00"/>
                </a:solidFill>
              </a:rPr>
              <a:t>White</a:t>
            </a:r>
            <a:r>
              <a:rPr lang="en-US" sz="2400" b="1" dirty="0" smtClean="0"/>
              <a:t> (13% of the population).</a:t>
            </a:r>
          </a:p>
          <a:p>
            <a:pPr lvl="1">
              <a:lnSpc>
                <a:spcPct val="90000"/>
              </a:lnSpc>
            </a:pPr>
            <a:r>
              <a:rPr lang="en-US" sz="2400" b="1" dirty="0" smtClean="0">
                <a:solidFill>
                  <a:srgbClr val="FFFF00"/>
                </a:solidFill>
              </a:rPr>
              <a:t>Black</a:t>
            </a:r>
            <a:r>
              <a:rPr lang="en-US" sz="2400" b="1" dirty="0" smtClean="0"/>
              <a:t> (76% of the population).</a:t>
            </a:r>
          </a:p>
          <a:p>
            <a:pPr lvl="1">
              <a:lnSpc>
                <a:spcPct val="90000"/>
              </a:lnSpc>
            </a:pPr>
            <a:r>
              <a:rPr lang="en-US" sz="2400" b="1" dirty="0" smtClean="0">
                <a:solidFill>
                  <a:srgbClr val="FFFF00"/>
                </a:solidFill>
              </a:rPr>
              <a:t>Asian</a:t>
            </a:r>
            <a:r>
              <a:rPr lang="en-US" sz="2400" b="1" dirty="0" smtClean="0"/>
              <a:t> (3% of the population – descendants of migrants from India and Pakistan).</a:t>
            </a:r>
          </a:p>
          <a:p>
            <a:pPr lvl="1">
              <a:lnSpc>
                <a:spcPct val="90000"/>
              </a:lnSpc>
            </a:pPr>
            <a:r>
              <a:rPr lang="en-US" sz="2400" b="1" dirty="0" err="1" smtClean="0">
                <a:solidFill>
                  <a:srgbClr val="FFFF00"/>
                </a:solidFill>
              </a:rPr>
              <a:t>Coloured</a:t>
            </a:r>
            <a:r>
              <a:rPr lang="en-US" sz="2400" b="1" dirty="0" smtClean="0"/>
              <a:t> (9% of the population – people of mixed race).</a:t>
            </a:r>
          </a:p>
          <a:p>
            <a:pPr>
              <a:lnSpc>
                <a:spcPct val="90000"/>
              </a:lnSpc>
            </a:pPr>
            <a:r>
              <a:rPr lang="en-US" sz="2800" dirty="0" smtClean="0"/>
              <a:t>Under apartheid races were kept legally separate – where you lived, worked, went to school, shopped, owned land, who you could marry, etc. – was determined by your “</a:t>
            </a:r>
            <a:r>
              <a:rPr lang="en-US" sz="2800" b="1" dirty="0" smtClean="0">
                <a:solidFill>
                  <a:srgbClr val="FFFF00"/>
                </a:solidFill>
              </a:rPr>
              <a:t>race</a:t>
            </a:r>
            <a:r>
              <a:rPr lang="en-US" sz="2800" dirty="0" smtClean="0"/>
              <a:t>.”</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0"/>
          </p:nvPr>
        </p:nvSpPr>
        <p:spPr/>
        <p:txBody>
          <a:bodyPr/>
          <a:lstStyle/>
          <a:p>
            <a:pPr>
              <a:defRPr/>
            </a:pPr>
            <a:fld id="{758FC49F-D468-4EB0-A6FB-6EAF449DF9C0}" type="slidenum">
              <a:rPr lang="en-US"/>
              <a:pPr>
                <a:defRPr/>
              </a:pPr>
              <a:t>41</a:t>
            </a:fld>
            <a:endParaRPr lang="en-US"/>
          </a:p>
        </p:txBody>
      </p:sp>
      <p:sp>
        <p:nvSpPr>
          <p:cNvPr id="49155" name="Rectangle 2"/>
          <p:cNvSpPr>
            <a:spLocks noGrp="1" noChangeArrowheads="1"/>
          </p:cNvSpPr>
          <p:nvPr>
            <p:ph type="title"/>
          </p:nvPr>
        </p:nvSpPr>
        <p:spPr>
          <a:xfrm>
            <a:off x="457200" y="152400"/>
            <a:ext cx="8305800" cy="914400"/>
          </a:xfrm>
        </p:spPr>
        <p:txBody>
          <a:bodyPr/>
          <a:lstStyle/>
          <a:p>
            <a:r>
              <a:rPr lang="en-US" smtClean="0"/>
              <a:t>South African “Homelands”</a:t>
            </a:r>
          </a:p>
        </p:txBody>
      </p:sp>
      <p:sp>
        <p:nvSpPr>
          <p:cNvPr id="49156" name="Rectangle 3"/>
          <p:cNvSpPr>
            <a:spLocks noGrp="1" noChangeArrowheads="1"/>
          </p:cNvSpPr>
          <p:nvPr>
            <p:ph type="body" sz="half" idx="1"/>
          </p:nvPr>
        </p:nvSpPr>
        <p:spPr>
          <a:xfrm>
            <a:off x="152400" y="1066800"/>
            <a:ext cx="8839200" cy="5410200"/>
          </a:xfrm>
        </p:spPr>
        <p:txBody>
          <a:bodyPr/>
          <a:lstStyle/>
          <a:p>
            <a:pPr>
              <a:lnSpc>
                <a:spcPct val="90000"/>
              </a:lnSpc>
            </a:pPr>
            <a:r>
              <a:rPr lang="en-US" sz="2000" dirty="0" smtClean="0"/>
              <a:t>Because of its racial policies, many countries cut off political and economic relations with South Africa during the 1970s &amp; 1980s.</a:t>
            </a:r>
          </a:p>
          <a:p>
            <a:pPr>
              <a:lnSpc>
                <a:spcPct val="90000"/>
              </a:lnSpc>
            </a:pPr>
            <a:r>
              <a:rPr lang="en-US" sz="2000" dirty="0" smtClean="0"/>
              <a:t>In what is perhaps the cleverest (and </a:t>
            </a:r>
            <a:r>
              <a:rPr lang="en-US" sz="2000" b="1" dirty="0" smtClean="0">
                <a:solidFill>
                  <a:srgbClr val="FFFF00"/>
                </a:solidFill>
              </a:rPr>
              <a:t>most twisted</a:t>
            </a:r>
            <a:r>
              <a:rPr lang="en-US" sz="2000" dirty="0" smtClean="0"/>
              <a:t>) racial scheme of the 20th century, South Africa devised a plan – since other countries objected to South Africa's disenfranchising ¾ of its citizens – make them citizens of somewhere else!</a:t>
            </a:r>
          </a:p>
          <a:p>
            <a:pPr lvl="1">
              <a:lnSpc>
                <a:spcPct val="90000"/>
              </a:lnSpc>
            </a:pPr>
            <a:r>
              <a:rPr lang="en-US" sz="2000" dirty="0" smtClean="0"/>
              <a:t>Ten "</a:t>
            </a:r>
            <a:r>
              <a:rPr lang="en-US" sz="2000" b="1" dirty="0" smtClean="0">
                <a:solidFill>
                  <a:srgbClr val="FFFF00"/>
                </a:solidFill>
              </a:rPr>
              <a:t>homelands</a:t>
            </a:r>
            <a:r>
              <a:rPr lang="en-US" sz="2000" dirty="0" smtClean="0"/>
              <a:t>" were established: Bophuthatswana, Ciskei, </a:t>
            </a:r>
            <a:r>
              <a:rPr lang="en-US" sz="2000" dirty="0" err="1" smtClean="0"/>
              <a:t>Gazankulu</a:t>
            </a:r>
            <a:r>
              <a:rPr lang="en-US" sz="2000" dirty="0" smtClean="0"/>
              <a:t>, </a:t>
            </a:r>
            <a:r>
              <a:rPr lang="en-US" sz="2000" dirty="0" err="1" smtClean="0"/>
              <a:t>KaNgwane</a:t>
            </a:r>
            <a:r>
              <a:rPr lang="en-US" sz="2000" dirty="0" smtClean="0"/>
              <a:t>, </a:t>
            </a:r>
            <a:r>
              <a:rPr lang="en-US" sz="2000" dirty="0" err="1" smtClean="0"/>
              <a:t>KwaNdebele</a:t>
            </a:r>
            <a:r>
              <a:rPr lang="en-US" sz="2000" dirty="0" smtClean="0"/>
              <a:t>, </a:t>
            </a:r>
            <a:r>
              <a:rPr lang="en-US" sz="2000" dirty="0" err="1" smtClean="0"/>
              <a:t>KwaZulu</a:t>
            </a:r>
            <a:r>
              <a:rPr lang="en-US" sz="2000" dirty="0" smtClean="0"/>
              <a:t>, </a:t>
            </a:r>
            <a:r>
              <a:rPr lang="en-US" sz="2000" dirty="0" err="1" smtClean="0"/>
              <a:t>Lebowa</a:t>
            </a:r>
            <a:r>
              <a:rPr lang="en-US" sz="2000" dirty="0" smtClean="0"/>
              <a:t>, </a:t>
            </a:r>
            <a:r>
              <a:rPr lang="en-US" sz="2000" dirty="0" err="1" smtClean="0"/>
              <a:t>Qwaqwa</a:t>
            </a:r>
            <a:r>
              <a:rPr lang="en-US" sz="2000" dirty="0" smtClean="0"/>
              <a:t>, Transkei, and Venda.  </a:t>
            </a:r>
          </a:p>
          <a:p>
            <a:pPr lvl="1">
              <a:lnSpc>
                <a:spcPct val="90000"/>
              </a:lnSpc>
            </a:pPr>
            <a:r>
              <a:rPr lang="en-US" sz="2000" dirty="0" smtClean="0"/>
              <a:t>One Black group would be dominant in each region, and every black South African would become a citizen of one of the ten homelands, based on tribal affiliation.</a:t>
            </a:r>
          </a:p>
          <a:p>
            <a:pPr lvl="1">
              <a:lnSpc>
                <a:spcPct val="90000"/>
              </a:lnSpc>
            </a:pPr>
            <a:r>
              <a:rPr lang="en-US" sz="2000" dirty="0" smtClean="0"/>
              <a:t>The homelands were supposed to be "independent," but could not possibly support the Black population of South Africa – so they were totally dependent on South Africa.</a:t>
            </a:r>
          </a:p>
          <a:p>
            <a:pPr lvl="1">
              <a:lnSpc>
                <a:spcPct val="90000"/>
              </a:lnSpc>
            </a:pPr>
            <a:r>
              <a:rPr lang="en-US" sz="2000" dirty="0" smtClean="0"/>
              <a:t>Four homelands – Transkei, Bophuthatswana, Ciskei, and Venda – were actually declared independent between 1976 and 1981, but no other country recognized them.</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a:defRPr/>
            </a:pPr>
            <a:fld id="{9894D2B4-F89E-44F5-8237-9FC5797621F8}" type="slidenum">
              <a:rPr lang="en-US"/>
              <a:pPr>
                <a:defRPr/>
              </a:pPr>
              <a:t>42</a:t>
            </a:fld>
            <a:endParaRPr lang="en-US"/>
          </a:p>
        </p:txBody>
      </p:sp>
      <p:sp>
        <p:nvSpPr>
          <p:cNvPr id="50179" name="Rectangle 2"/>
          <p:cNvSpPr>
            <a:spLocks noGrp="1" noChangeArrowheads="1"/>
          </p:cNvSpPr>
          <p:nvPr>
            <p:ph type="title"/>
          </p:nvPr>
        </p:nvSpPr>
        <p:spPr>
          <a:xfrm>
            <a:off x="723900" y="381000"/>
            <a:ext cx="7772400" cy="1143000"/>
          </a:xfrm>
        </p:spPr>
        <p:txBody>
          <a:bodyPr/>
          <a:lstStyle/>
          <a:p>
            <a:r>
              <a:rPr lang="en-US" dirty="0" smtClean="0"/>
              <a:t>“Homes”</a:t>
            </a:r>
          </a:p>
        </p:txBody>
      </p:sp>
      <p:pic>
        <p:nvPicPr>
          <p:cNvPr id="50180" name="Picture 3" descr="southafrca"/>
          <p:cNvPicPr>
            <a:picLocks noChangeAspect="1" noChangeArrowheads="1"/>
          </p:cNvPicPr>
          <p:nvPr/>
        </p:nvPicPr>
        <p:blipFill>
          <a:blip r:embed="rId2">
            <a:extLst>
              <a:ext uri="{28A0092B-C50C-407E-A947-70E740481C1C}">
                <a14:useLocalDpi xmlns:a14="http://schemas.microsoft.com/office/drawing/2010/main" val="0"/>
              </a:ext>
            </a:extLst>
          </a:blip>
          <a:srcRect l="1984" t="2916" r="-417" b="1543"/>
          <a:stretch>
            <a:fillRect/>
          </a:stretch>
        </p:blipFill>
        <p:spPr bwMode="auto">
          <a:xfrm>
            <a:off x="457200" y="1371600"/>
            <a:ext cx="8305800" cy="47942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2EDEC25-683F-4CEF-9C8A-E2BD2A547CFC}" type="slidenum">
              <a:rPr lang="en-US"/>
              <a:pPr>
                <a:defRPr/>
              </a:pPr>
              <a:t>43</a:t>
            </a:fld>
            <a:endParaRPr lang="en-US"/>
          </a:p>
        </p:txBody>
      </p:sp>
      <p:sp>
        <p:nvSpPr>
          <p:cNvPr id="51203" name="Rectangle 2"/>
          <p:cNvSpPr>
            <a:spLocks noGrp="1" noChangeArrowheads="1"/>
          </p:cNvSpPr>
          <p:nvPr>
            <p:ph type="title"/>
          </p:nvPr>
        </p:nvSpPr>
        <p:spPr/>
        <p:txBody>
          <a:bodyPr/>
          <a:lstStyle/>
          <a:p>
            <a:r>
              <a:rPr lang="en-US" smtClean="0"/>
              <a:t>Dismantling Apartheid</a:t>
            </a:r>
          </a:p>
        </p:txBody>
      </p:sp>
      <p:sp>
        <p:nvSpPr>
          <p:cNvPr id="51204" name="Rectangle 3"/>
          <p:cNvSpPr>
            <a:spLocks noGrp="1" noChangeArrowheads="1"/>
          </p:cNvSpPr>
          <p:nvPr>
            <p:ph type="body" idx="1"/>
          </p:nvPr>
        </p:nvSpPr>
        <p:spPr>
          <a:xfrm>
            <a:off x="609600" y="1524000"/>
            <a:ext cx="7848600" cy="4724400"/>
          </a:xfrm>
        </p:spPr>
        <p:txBody>
          <a:bodyPr/>
          <a:lstStyle/>
          <a:p>
            <a:pPr>
              <a:lnSpc>
                <a:spcPct val="90000"/>
              </a:lnSpc>
            </a:pPr>
            <a:r>
              <a:rPr lang="en-US" sz="2800" smtClean="0"/>
              <a:t>In 1991, in response to continuing internal unrest and military defeat in Angola, the South African government began to dismantle apartheid.</a:t>
            </a:r>
          </a:p>
          <a:p>
            <a:pPr>
              <a:lnSpc>
                <a:spcPct val="90000"/>
              </a:lnSpc>
            </a:pPr>
            <a:r>
              <a:rPr lang="en-US" sz="2800" smtClean="0"/>
              <a:t>The African National Congress Party, after being banned for 30 years, was legalized, and its leader, Nelson Mandela, was released from prison after 27½ years.  </a:t>
            </a:r>
          </a:p>
          <a:p>
            <a:pPr>
              <a:lnSpc>
                <a:spcPct val="90000"/>
              </a:lnSpc>
            </a:pPr>
            <a:r>
              <a:rPr lang="en-US" sz="2800" smtClean="0"/>
              <a:t>In 1994 Mandela was elected South Africa's first black President.</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D053F97-A476-4AAF-94FB-02360149C433}" type="slidenum">
              <a:rPr lang="en-US"/>
              <a:pPr>
                <a:defRPr/>
              </a:pPr>
              <a:t>44</a:t>
            </a:fld>
            <a:endParaRPr lang="en-US"/>
          </a:p>
        </p:txBody>
      </p:sp>
      <p:sp>
        <p:nvSpPr>
          <p:cNvPr id="52227" name="Rectangle 2"/>
          <p:cNvSpPr>
            <a:spLocks noGrp="1" noChangeArrowheads="1"/>
          </p:cNvSpPr>
          <p:nvPr>
            <p:ph type="title"/>
          </p:nvPr>
        </p:nvSpPr>
        <p:spPr>
          <a:xfrm>
            <a:off x="152400" y="228600"/>
            <a:ext cx="4267200" cy="2057400"/>
          </a:xfrm>
        </p:spPr>
        <p:txBody>
          <a:bodyPr/>
          <a:lstStyle/>
          <a:p>
            <a:r>
              <a:rPr lang="en-US" sz="3800" dirty="0" smtClean="0"/>
              <a:t>Truth &amp; Reconciliation</a:t>
            </a:r>
          </a:p>
        </p:txBody>
      </p:sp>
      <p:sp>
        <p:nvSpPr>
          <p:cNvPr id="52228" name="Rectangle 3"/>
          <p:cNvSpPr>
            <a:spLocks noGrp="1" noChangeArrowheads="1"/>
          </p:cNvSpPr>
          <p:nvPr>
            <p:ph type="body" idx="1"/>
          </p:nvPr>
        </p:nvSpPr>
        <p:spPr>
          <a:xfrm>
            <a:off x="152400" y="2209800"/>
            <a:ext cx="3200400" cy="4038600"/>
          </a:xfrm>
        </p:spPr>
        <p:txBody>
          <a:bodyPr/>
          <a:lstStyle/>
          <a:p>
            <a:pPr>
              <a:lnSpc>
                <a:spcPct val="90000"/>
              </a:lnSpc>
            </a:pPr>
            <a:r>
              <a:rPr lang="en-US" sz="2400" dirty="0" smtClean="0"/>
              <a:t>Established in 1995, the Truth &amp; Reconciliation Commission investigated human rights abuses.</a:t>
            </a:r>
          </a:p>
          <a:p>
            <a:pPr>
              <a:lnSpc>
                <a:spcPct val="90000"/>
              </a:lnSpc>
            </a:pPr>
            <a:r>
              <a:rPr lang="en-US" sz="2400" dirty="0" smtClean="0"/>
              <a:t>The TRC concluded that all sides – black and white – were guilty of crimes.</a:t>
            </a:r>
          </a:p>
        </p:txBody>
      </p:sp>
      <p:pic>
        <p:nvPicPr>
          <p:cNvPr id="522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2400"/>
            <a:ext cx="3886200" cy="1776413"/>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Text Box 5"/>
          <p:cNvSpPr txBox="1">
            <a:spLocks noChangeArrowheads="1"/>
          </p:cNvSpPr>
          <p:nvPr/>
        </p:nvSpPr>
        <p:spPr bwMode="auto">
          <a:xfrm>
            <a:off x="5486400" y="6019800"/>
            <a:ext cx="3276600" cy="774700"/>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r"/>
            <a:r>
              <a:rPr lang="en-US" sz="900" i="1" dirty="0">
                <a:latin typeface="Verdana" pitchFamily="34" charset="0"/>
              </a:rPr>
              <a:t>Sources: http://www.doj.gov.za/trc/;</a:t>
            </a:r>
          </a:p>
          <a:p>
            <a:pPr algn="r"/>
            <a:r>
              <a:rPr lang="en-US" sz="900" i="1" dirty="0">
                <a:latin typeface="Verdana" pitchFamily="34" charset="0"/>
              </a:rPr>
              <a:t>http://news.bbc.co.uk/1/hi/special_report/</a:t>
            </a:r>
          </a:p>
          <a:p>
            <a:pPr algn="r"/>
            <a:r>
              <a:rPr lang="en-US" sz="900" i="1" dirty="0">
                <a:latin typeface="Verdana" pitchFamily="34" charset="0"/>
              </a:rPr>
              <a:t>1998/10/98/</a:t>
            </a:r>
            <a:r>
              <a:rPr lang="en-US" sz="900" i="1" dirty="0" err="1">
                <a:latin typeface="Verdana" pitchFamily="34" charset="0"/>
              </a:rPr>
              <a:t>truth_and_reconciliation</a:t>
            </a:r>
            <a:r>
              <a:rPr lang="en-US" sz="900" i="1" dirty="0">
                <a:latin typeface="Verdana" pitchFamily="34" charset="0"/>
              </a:rPr>
              <a:t>/204015.stm;</a:t>
            </a:r>
          </a:p>
          <a:p>
            <a:pPr algn="r"/>
            <a:r>
              <a:rPr lang="en-US" sz="900" i="1" dirty="0">
                <a:latin typeface="Verdana" pitchFamily="34" charset="0"/>
              </a:rPr>
              <a:t>http://www.southafrica.info/public_services/</a:t>
            </a:r>
          </a:p>
          <a:p>
            <a:pPr algn="r"/>
            <a:r>
              <a:rPr lang="en-US" sz="900" i="1" dirty="0">
                <a:latin typeface="Verdana" pitchFamily="34" charset="0"/>
              </a:rPr>
              <a:t>citizens/</a:t>
            </a:r>
            <a:r>
              <a:rPr lang="en-US" sz="900" i="1" dirty="0" err="1">
                <a:latin typeface="Verdana" pitchFamily="34" charset="0"/>
              </a:rPr>
              <a:t>your_rights</a:t>
            </a:r>
            <a:r>
              <a:rPr lang="en-US" sz="900" i="1" dirty="0">
                <a:latin typeface="Verdana" pitchFamily="34" charset="0"/>
              </a:rPr>
              <a:t>/reparations_171103.htm</a:t>
            </a:r>
          </a:p>
        </p:txBody>
      </p:sp>
      <p:sp>
        <p:nvSpPr>
          <p:cNvPr id="52231" name="Rectangle 6"/>
          <p:cNvSpPr>
            <a:spLocks noChangeArrowheads="1"/>
          </p:cNvSpPr>
          <p:nvPr/>
        </p:nvSpPr>
        <p:spPr bwMode="auto">
          <a:xfrm>
            <a:off x="3276600" y="1981200"/>
            <a:ext cx="5562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95000"/>
              </a:lnSpc>
              <a:spcBef>
                <a:spcPct val="20000"/>
              </a:spcBef>
              <a:buSzPct val="100000"/>
              <a:buFontTx/>
              <a:buChar char="•"/>
            </a:pPr>
            <a:r>
              <a:rPr lang="en-US" sz="2000" b="1" dirty="0">
                <a:latin typeface="Verdana" pitchFamily="34" charset="0"/>
              </a:rPr>
              <a:t>However</a:t>
            </a:r>
            <a:r>
              <a:rPr lang="en-US" sz="2000" dirty="0">
                <a:latin typeface="Verdana" pitchFamily="34" charset="0"/>
              </a:rPr>
              <a:t>, “</a:t>
            </a:r>
            <a:r>
              <a:rPr lang="en-US" sz="2000" i="1" dirty="0">
                <a:latin typeface="Verdana" pitchFamily="34" charset="0"/>
              </a:rPr>
              <a:t>The state, … was … the primary perpetrator of gross violations of human rights in South Africa</a:t>
            </a:r>
            <a:r>
              <a:rPr lang="en-US" sz="2000" dirty="0">
                <a:latin typeface="Verdana" pitchFamily="34" charset="0"/>
              </a:rPr>
              <a:t>…”</a:t>
            </a:r>
          </a:p>
          <a:p>
            <a:pPr marL="342900" indent="-342900">
              <a:lnSpc>
                <a:spcPct val="95000"/>
              </a:lnSpc>
              <a:spcBef>
                <a:spcPct val="20000"/>
              </a:spcBef>
              <a:buSzPct val="100000"/>
              <a:buFontTx/>
              <a:buChar char="•"/>
            </a:pPr>
            <a:r>
              <a:rPr lang="en-US" sz="2000" dirty="0">
                <a:latin typeface="Verdana" pitchFamily="34" charset="0"/>
              </a:rPr>
              <a:t>“</a:t>
            </a:r>
            <a:r>
              <a:rPr lang="en-US" sz="2000" i="1" dirty="0">
                <a:latin typeface="Verdana" pitchFamily="34" charset="0"/>
              </a:rPr>
              <a:t>Racism … constituted the motivating core of the South African political order… This created a climate in which gross atrocities … were seen as legitimate</a:t>
            </a:r>
            <a:r>
              <a:rPr lang="en-US" sz="2000" dirty="0">
                <a:latin typeface="Verdana" pitchFamily="34" charset="0"/>
              </a:rPr>
              <a:t>.” </a:t>
            </a:r>
          </a:p>
          <a:p>
            <a:pPr marL="342900" indent="-342900">
              <a:lnSpc>
                <a:spcPct val="95000"/>
              </a:lnSpc>
              <a:spcBef>
                <a:spcPct val="20000"/>
              </a:spcBef>
              <a:buSzPct val="100000"/>
              <a:buFontTx/>
              <a:buChar char="•"/>
            </a:pPr>
            <a:r>
              <a:rPr lang="en-US" sz="2000" dirty="0">
                <a:latin typeface="Verdana" pitchFamily="34" charset="0"/>
              </a:rPr>
              <a:t>In 2003 the TRC began paying reparations to 22,000 identified victims of victims of Apartheid.</a:t>
            </a:r>
          </a:p>
          <a:p>
            <a:pPr marL="342900" indent="-342900">
              <a:lnSpc>
                <a:spcPct val="95000"/>
              </a:lnSpc>
              <a:spcBef>
                <a:spcPct val="20000"/>
              </a:spcBef>
              <a:buSzPct val="100000"/>
              <a:buFontTx/>
              <a:buChar char="•"/>
            </a:pPr>
            <a:r>
              <a:rPr lang="en-US" sz="2000" dirty="0">
                <a:latin typeface="Verdana" pitchFamily="34" charset="0"/>
              </a:rPr>
              <a:t>There have been similar Commissions established in at least 10 other countries.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44951AC-BD6F-4457-B235-1C96F26ED46A}" type="slidenum">
              <a:rPr lang="en-US"/>
              <a:pPr>
                <a:defRPr/>
              </a:pPr>
              <a:t>45</a:t>
            </a:fld>
            <a:endParaRPr lang="en-US"/>
          </a:p>
        </p:txBody>
      </p:sp>
      <p:sp>
        <p:nvSpPr>
          <p:cNvPr id="53251" name="Rectangle 2"/>
          <p:cNvSpPr>
            <a:spLocks noGrp="1" noChangeArrowheads="1"/>
          </p:cNvSpPr>
          <p:nvPr>
            <p:ph type="title"/>
          </p:nvPr>
        </p:nvSpPr>
        <p:spPr>
          <a:xfrm>
            <a:off x="685800" y="152400"/>
            <a:ext cx="7772400" cy="1143000"/>
          </a:xfrm>
        </p:spPr>
        <p:txBody>
          <a:bodyPr/>
          <a:lstStyle/>
          <a:p>
            <a:r>
              <a:rPr lang="en-US" smtClean="0"/>
              <a:t>Ethnicity &amp; Nationalism</a:t>
            </a:r>
          </a:p>
        </p:txBody>
      </p:sp>
      <p:sp>
        <p:nvSpPr>
          <p:cNvPr id="53252" name="Rectangle 3"/>
          <p:cNvSpPr>
            <a:spLocks noGrp="1" noChangeArrowheads="1"/>
          </p:cNvSpPr>
          <p:nvPr>
            <p:ph type="body" idx="1"/>
          </p:nvPr>
        </p:nvSpPr>
        <p:spPr>
          <a:xfrm>
            <a:off x="122583" y="1371600"/>
            <a:ext cx="8915400" cy="5181600"/>
          </a:xfrm>
        </p:spPr>
        <p:txBody>
          <a:bodyPr/>
          <a:lstStyle/>
          <a:p>
            <a:pPr>
              <a:lnSpc>
                <a:spcPct val="85000"/>
              </a:lnSpc>
            </a:pPr>
            <a:r>
              <a:rPr lang="en-US" sz="2400" b="1" dirty="0" smtClean="0">
                <a:solidFill>
                  <a:srgbClr val="FFFF00"/>
                </a:solidFill>
              </a:rPr>
              <a:t>National</a:t>
            </a:r>
            <a:r>
              <a:rPr lang="en-US" sz="2400" dirty="0" smtClean="0"/>
              <a:t>: from a Latin word, "</a:t>
            </a:r>
            <a:r>
              <a:rPr lang="en-US" sz="2400" i="1" dirty="0" err="1" smtClean="0"/>
              <a:t>nasci</a:t>
            </a:r>
            <a:r>
              <a:rPr lang="en-US" sz="2400" dirty="0" smtClean="0"/>
              <a:t>," "to have been born" (the Greek "</a:t>
            </a:r>
            <a:r>
              <a:rPr lang="en-US" sz="2400" i="1" dirty="0" err="1" smtClean="0"/>
              <a:t>ethnikos</a:t>
            </a:r>
            <a:r>
              <a:rPr lang="en-US" sz="2400" dirty="0" smtClean="0"/>
              <a:t>" meant "</a:t>
            </a:r>
            <a:r>
              <a:rPr lang="en-US" sz="2400" i="1" dirty="0" smtClean="0"/>
              <a:t>national</a:t>
            </a:r>
            <a:r>
              <a:rPr lang="en-US" sz="2400" dirty="0" smtClean="0"/>
              <a:t>").</a:t>
            </a:r>
          </a:p>
          <a:p>
            <a:pPr>
              <a:lnSpc>
                <a:spcPct val="85000"/>
              </a:lnSpc>
            </a:pPr>
            <a:r>
              <a:rPr lang="en-US" sz="2400" b="1" dirty="0" smtClean="0">
                <a:solidFill>
                  <a:srgbClr val="FFFF00"/>
                </a:solidFill>
              </a:rPr>
              <a:t>Nationality</a:t>
            </a:r>
            <a:r>
              <a:rPr lang="en-US" sz="2400" dirty="0" smtClean="0"/>
              <a:t>: </a:t>
            </a:r>
          </a:p>
          <a:p>
            <a:pPr lvl="1">
              <a:lnSpc>
                <a:spcPct val="85000"/>
              </a:lnSpc>
            </a:pPr>
            <a:r>
              <a:rPr lang="en-US" sz="2000" dirty="0" smtClean="0"/>
              <a:t>"identity with a group of people who share legal attachment and personal allegiance to a particular country."</a:t>
            </a:r>
          </a:p>
          <a:p>
            <a:pPr lvl="1">
              <a:lnSpc>
                <a:spcPct val="85000"/>
              </a:lnSpc>
            </a:pPr>
            <a:r>
              <a:rPr lang="en-US" sz="2000" dirty="0" smtClean="0"/>
              <a:t>"a group of people tied together to a particular place through legal status and cultural tradition."</a:t>
            </a:r>
          </a:p>
          <a:p>
            <a:pPr>
              <a:lnSpc>
                <a:spcPct val="85000"/>
              </a:lnSpc>
            </a:pPr>
            <a:r>
              <a:rPr lang="en-US" sz="2400" b="1" dirty="0" smtClean="0">
                <a:solidFill>
                  <a:srgbClr val="FFFF00"/>
                </a:solidFill>
              </a:rPr>
              <a:t>Nationalism</a:t>
            </a:r>
            <a:r>
              <a:rPr lang="en-US" sz="2400" dirty="0" smtClean="0"/>
              <a:t>: "loyalty and devotion to a nationality.  Nationalism typically promotes a sense of national consciousness that exalts one nation above all others"</a:t>
            </a:r>
          </a:p>
          <a:p>
            <a:pPr>
              <a:lnSpc>
                <a:spcPct val="85000"/>
              </a:lnSpc>
            </a:pPr>
            <a:r>
              <a:rPr lang="en-US" sz="2400" b="1" dirty="0" smtClean="0">
                <a:solidFill>
                  <a:srgbClr val="FFFF00"/>
                </a:solidFill>
              </a:rPr>
              <a:t>Nationality</a:t>
            </a:r>
            <a:r>
              <a:rPr lang="en-US" sz="2400" dirty="0" smtClean="0"/>
              <a:t> and </a:t>
            </a:r>
            <a:r>
              <a:rPr lang="en-US" sz="2400" b="1" dirty="0" smtClean="0">
                <a:solidFill>
                  <a:srgbClr val="FFFF00"/>
                </a:solidFill>
              </a:rPr>
              <a:t>ethnicity</a:t>
            </a:r>
            <a:r>
              <a:rPr lang="en-US" sz="2400" dirty="0" smtClean="0"/>
              <a:t> may be closely related or totally separate.</a:t>
            </a:r>
          </a:p>
          <a:p>
            <a:pPr lvl="1">
              <a:lnSpc>
                <a:spcPct val="85000"/>
              </a:lnSpc>
            </a:pPr>
            <a:r>
              <a:rPr lang="en-US" sz="2000" dirty="0" smtClean="0"/>
              <a:t>In the US, nationality and ethnicity are (usually) kept </a:t>
            </a:r>
            <a:r>
              <a:rPr lang="en-US" sz="2000" dirty="0" smtClean="0"/>
              <a:t> distinct</a:t>
            </a:r>
            <a:r>
              <a:rPr lang="en-US" sz="2000" dirty="0" smtClean="0"/>
              <a:t>; you can be of any ethnicity and still be an American.</a:t>
            </a:r>
          </a:p>
          <a:p>
            <a:pPr lvl="1">
              <a:lnSpc>
                <a:spcPct val="85000"/>
              </a:lnSpc>
            </a:pPr>
            <a:r>
              <a:rPr lang="en-US" sz="2000" dirty="0" smtClean="0"/>
              <a:t>In other countries the situation can be very different.</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F64FE53-CBAB-4C34-A970-02FDA3BD59D3}" type="slidenum">
              <a:rPr lang="en-US"/>
              <a:pPr>
                <a:defRPr/>
              </a:pPr>
              <a:t>46</a:t>
            </a:fld>
            <a:endParaRPr lang="en-US"/>
          </a:p>
        </p:txBody>
      </p:sp>
      <p:sp>
        <p:nvSpPr>
          <p:cNvPr id="54275" name="Rectangle 2"/>
          <p:cNvSpPr>
            <a:spLocks noGrp="1" noChangeArrowheads="1"/>
          </p:cNvSpPr>
          <p:nvPr>
            <p:ph type="title"/>
          </p:nvPr>
        </p:nvSpPr>
        <p:spPr/>
        <p:txBody>
          <a:bodyPr/>
          <a:lstStyle/>
          <a:p>
            <a:r>
              <a:rPr lang="en-US" dirty="0" smtClean="0"/>
              <a:t>Nations, Nation-States and Nationalism</a:t>
            </a:r>
          </a:p>
        </p:txBody>
      </p:sp>
      <p:sp>
        <p:nvSpPr>
          <p:cNvPr id="54276" name="Rectangle 3"/>
          <p:cNvSpPr>
            <a:spLocks noGrp="1" noChangeArrowheads="1"/>
          </p:cNvSpPr>
          <p:nvPr>
            <p:ph type="body" idx="1"/>
          </p:nvPr>
        </p:nvSpPr>
        <p:spPr>
          <a:xfrm>
            <a:off x="304800" y="1600200"/>
            <a:ext cx="8534400" cy="4800600"/>
          </a:xfrm>
        </p:spPr>
        <p:txBody>
          <a:bodyPr/>
          <a:lstStyle/>
          <a:p>
            <a:pPr>
              <a:lnSpc>
                <a:spcPct val="90000"/>
              </a:lnSpc>
            </a:pPr>
            <a:r>
              <a:rPr lang="en-US" sz="2400" dirty="0" smtClean="0"/>
              <a:t>For over a century, the idea of </a:t>
            </a:r>
            <a:r>
              <a:rPr lang="en-US" sz="2400" b="1" dirty="0" smtClean="0">
                <a:solidFill>
                  <a:srgbClr val="FFFF00"/>
                </a:solidFill>
              </a:rPr>
              <a:t>self-determination</a:t>
            </a:r>
            <a:r>
              <a:rPr lang="en-US" sz="2400" dirty="0" smtClean="0"/>
              <a:t> – the idea that groups of people have a right to choose their own governments without outside interference – has been among the most important political principles.</a:t>
            </a:r>
          </a:p>
          <a:p>
            <a:pPr>
              <a:lnSpc>
                <a:spcPct val="90000"/>
              </a:lnSpc>
            </a:pPr>
            <a:r>
              <a:rPr lang="en-US" sz="2400" b="1" dirty="0" smtClean="0">
                <a:solidFill>
                  <a:srgbClr val="FFFF00"/>
                </a:solidFill>
              </a:rPr>
              <a:t>Nation-States</a:t>
            </a:r>
            <a:r>
              <a:rPr lang="en-US" sz="2400" dirty="0" smtClean="0"/>
              <a:t> – independent political </a:t>
            </a:r>
            <a:r>
              <a:rPr lang="en-US" sz="2400" b="1" dirty="0" smtClean="0">
                <a:solidFill>
                  <a:srgbClr val="FFFF00"/>
                </a:solidFill>
              </a:rPr>
              <a:t>states</a:t>
            </a:r>
            <a:r>
              <a:rPr lang="en-US" sz="2400" dirty="0" smtClean="0">
                <a:solidFill>
                  <a:srgbClr val="FFFF00"/>
                </a:solidFill>
              </a:rPr>
              <a:t> </a:t>
            </a:r>
            <a:r>
              <a:rPr lang="en-US" sz="2400" dirty="0" smtClean="0"/>
              <a:t>that are made up of a single </a:t>
            </a:r>
            <a:r>
              <a:rPr lang="en-US" sz="2400" b="1" dirty="0" smtClean="0">
                <a:solidFill>
                  <a:srgbClr val="FFFF00"/>
                </a:solidFill>
              </a:rPr>
              <a:t>nation</a:t>
            </a:r>
            <a:r>
              <a:rPr lang="en-US" sz="2400" dirty="0" smtClean="0">
                <a:solidFill>
                  <a:srgbClr val="FFFF00"/>
                </a:solidFill>
              </a:rPr>
              <a:t> </a:t>
            </a:r>
            <a:r>
              <a:rPr lang="en-US" sz="2400" dirty="0" smtClean="0"/>
              <a:t>(or ethnicity) – are an ideal for many nationalists.</a:t>
            </a:r>
          </a:p>
          <a:p>
            <a:pPr>
              <a:lnSpc>
                <a:spcPct val="90000"/>
              </a:lnSpc>
            </a:pPr>
            <a:r>
              <a:rPr lang="en-US" sz="2400" dirty="0" smtClean="0"/>
              <a:t>States encourage nationalism:</a:t>
            </a:r>
          </a:p>
          <a:p>
            <a:pPr lvl="1">
              <a:lnSpc>
                <a:spcPct val="90000"/>
              </a:lnSpc>
            </a:pPr>
            <a:r>
              <a:rPr lang="en-US" sz="2000" b="1" dirty="0" smtClean="0">
                <a:solidFill>
                  <a:srgbClr val="FFFF00"/>
                </a:solidFill>
              </a:rPr>
              <a:t>Symbols</a:t>
            </a:r>
            <a:r>
              <a:rPr lang="en-US" sz="2000" dirty="0" smtClean="0"/>
              <a:t> (flags, songs, public events)</a:t>
            </a:r>
          </a:p>
          <a:p>
            <a:pPr lvl="1">
              <a:lnSpc>
                <a:spcPct val="90000"/>
              </a:lnSpc>
            </a:pPr>
            <a:r>
              <a:rPr lang="en-US" sz="2000" dirty="0" smtClean="0"/>
              <a:t>Nationalism can be an important </a:t>
            </a:r>
            <a:r>
              <a:rPr lang="en-US" sz="2000" b="1" dirty="0" smtClean="0">
                <a:solidFill>
                  <a:srgbClr val="FFFF00"/>
                </a:solidFill>
              </a:rPr>
              <a:t>centripetal force</a:t>
            </a:r>
            <a:r>
              <a:rPr lang="en-US" sz="2000" dirty="0" smtClean="0"/>
              <a:t> – a force encouraging </a:t>
            </a:r>
            <a:r>
              <a:rPr lang="en-US" sz="2000" b="1" dirty="0" smtClean="0">
                <a:solidFill>
                  <a:srgbClr val="FFFF00"/>
                </a:solidFill>
              </a:rPr>
              <a:t>unification</a:t>
            </a:r>
            <a:r>
              <a:rPr lang="en-US" sz="2000" dirty="0" smtClean="0"/>
              <a:t>.</a:t>
            </a:r>
          </a:p>
          <a:p>
            <a:pPr>
              <a:lnSpc>
                <a:spcPct val="90000"/>
              </a:lnSpc>
            </a:pPr>
            <a:r>
              <a:rPr lang="en-US" sz="2400" dirty="0" smtClean="0"/>
              <a:t>Nationalism can have negative impacts – creating unity with stereotypes and new enemies.</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pPr>
              <a:defRPr/>
            </a:pPr>
            <a:fld id="{EAB280E6-35C3-4E13-B0C6-0219DCB4983D}" type="slidenum">
              <a:rPr lang="en-US"/>
              <a:pPr>
                <a:defRPr/>
              </a:pPr>
              <a:t>47</a:t>
            </a:fld>
            <a:endParaRPr lang="en-US"/>
          </a:p>
        </p:txBody>
      </p:sp>
      <p:sp>
        <p:nvSpPr>
          <p:cNvPr id="55299" name="Rectangle 2"/>
          <p:cNvSpPr>
            <a:spLocks noGrp="1" noChangeArrowheads="1"/>
          </p:cNvSpPr>
          <p:nvPr>
            <p:ph type="title"/>
          </p:nvPr>
        </p:nvSpPr>
        <p:spPr>
          <a:xfrm>
            <a:off x="685800" y="228600"/>
            <a:ext cx="7772400" cy="762000"/>
          </a:xfrm>
        </p:spPr>
        <p:txBody>
          <a:bodyPr/>
          <a:lstStyle/>
          <a:p>
            <a:r>
              <a:rPr lang="en-US" sz="3600" dirty="0" smtClean="0"/>
              <a:t>A Multinational State: Russia</a:t>
            </a:r>
          </a:p>
        </p:txBody>
      </p:sp>
      <p:sp>
        <p:nvSpPr>
          <p:cNvPr id="55300" name="Rectangle 4"/>
          <p:cNvSpPr>
            <a:spLocks noGrp="1" noChangeArrowheads="1"/>
          </p:cNvSpPr>
          <p:nvPr>
            <p:ph type="body" sz="half" idx="1"/>
          </p:nvPr>
        </p:nvSpPr>
        <p:spPr>
          <a:xfrm>
            <a:off x="123216" y="914400"/>
            <a:ext cx="3657600" cy="5440363"/>
          </a:xfrm>
        </p:spPr>
        <p:txBody>
          <a:bodyPr/>
          <a:lstStyle/>
          <a:p>
            <a:pPr>
              <a:lnSpc>
                <a:spcPct val="80000"/>
              </a:lnSpc>
            </a:pPr>
            <a:r>
              <a:rPr lang="en-US" sz="1900" dirty="0" smtClean="0"/>
              <a:t>The USSR was made up of 15 Republics – all of which are now independent nations (Ukraine, Georgia, etc.)</a:t>
            </a:r>
          </a:p>
          <a:p>
            <a:pPr>
              <a:lnSpc>
                <a:spcPct val="80000"/>
              </a:lnSpc>
            </a:pPr>
            <a:r>
              <a:rPr lang="en-US" sz="1900" dirty="0" smtClean="0"/>
              <a:t>Within Russia there are 39 recognized nationalities, most of which have some sort of autonomous region (</a:t>
            </a:r>
            <a:r>
              <a:rPr lang="en-US" sz="1900" i="1" dirty="0" smtClean="0"/>
              <a:t>republic</a:t>
            </a:r>
            <a:r>
              <a:rPr lang="en-US" sz="1900" dirty="0" smtClean="0"/>
              <a:t>, </a:t>
            </a:r>
            <a:r>
              <a:rPr lang="en-US" sz="1900" i="1" dirty="0" smtClean="0"/>
              <a:t>oblast</a:t>
            </a:r>
            <a:r>
              <a:rPr lang="en-US" sz="1900" dirty="0" smtClean="0"/>
              <a:t>, </a:t>
            </a:r>
            <a:r>
              <a:rPr lang="en-US" sz="1900" i="1" dirty="0" err="1" smtClean="0"/>
              <a:t>okrug</a:t>
            </a:r>
            <a:r>
              <a:rPr lang="en-US" sz="1900" dirty="0" smtClean="0"/>
              <a:t>).</a:t>
            </a:r>
          </a:p>
          <a:p>
            <a:pPr>
              <a:lnSpc>
                <a:spcPct val="80000"/>
              </a:lnSpc>
            </a:pPr>
            <a:r>
              <a:rPr lang="en-US" sz="1900" dirty="0" smtClean="0"/>
              <a:t>Theoretically, the concept of </a:t>
            </a:r>
            <a:r>
              <a:rPr lang="en-US" sz="1900" b="1" dirty="0" smtClean="0">
                <a:solidFill>
                  <a:srgbClr val="FFFF00"/>
                </a:solidFill>
              </a:rPr>
              <a:t>self-determination</a:t>
            </a:r>
            <a:r>
              <a:rPr lang="en-US" sz="1900" dirty="0" smtClean="0"/>
              <a:t> here is balanced by giving each nationality limited autonomy.</a:t>
            </a:r>
          </a:p>
          <a:p>
            <a:pPr>
              <a:lnSpc>
                <a:spcPct val="80000"/>
              </a:lnSpc>
            </a:pPr>
            <a:r>
              <a:rPr lang="en-US" sz="1900" dirty="0" smtClean="0"/>
              <a:t>Recent independence movements </a:t>
            </a:r>
            <a:r>
              <a:rPr lang="en-US" sz="1900" dirty="0" smtClean="0"/>
              <a:t>(in Chechnya, for example) </a:t>
            </a:r>
            <a:r>
              <a:rPr lang="en-US" sz="1900" dirty="0" smtClean="0"/>
              <a:t>are </a:t>
            </a:r>
            <a:r>
              <a:rPr lang="en-US" sz="1900" b="1" dirty="0" smtClean="0">
                <a:solidFill>
                  <a:srgbClr val="FFFF00"/>
                </a:solidFill>
              </a:rPr>
              <a:t>centrifugal forces </a:t>
            </a:r>
            <a:r>
              <a:rPr lang="en-US" sz="1900" dirty="0" smtClean="0"/>
              <a:t>that could tear Russia apart.</a:t>
            </a:r>
          </a:p>
        </p:txBody>
      </p:sp>
      <p:pic>
        <p:nvPicPr>
          <p:cNvPr id="55301" name="Picture 6"/>
          <p:cNvPicPr>
            <a:picLocks noChangeAspect="1" noChangeArrowheads="1"/>
          </p:cNvPicPr>
          <p:nvPr/>
        </p:nvPicPr>
        <p:blipFill>
          <a:blip r:embed="rId2">
            <a:extLst>
              <a:ext uri="{28A0092B-C50C-407E-A947-70E740481C1C}">
                <a14:useLocalDpi xmlns:a14="http://schemas.microsoft.com/office/drawing/2010/main" val="0"/>
              </a:ext>
            </a:extLst>
          </a:blip>
          <a:srcRect l="1364" r="3072"/>
          <a:stretch>
            <a:fillRect/>
          </a:stretch>
        </p:blipFill>
        <p:spPr bwMode="auto">
          <a:xfrm>
            <a:off x="3685160" y="1524000"/>
            <a:ext cx="5334000" cy="3871913"/>
          </a:xfrm>
          <a:prstGeom prst="rect">
            <a:avLst/>
          </a:prstGeom>
          <a:noFill/>
          <a:ln w="127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2"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200" i="1" dirty="0">
                <a:latin typeface="Verdana" pitchFamily="34" charset="0"/>
              </a:rPr>
              <a:t>Source: http://www.lib.utexas.edu/maps/commonwealth/russia_ethnic94.jpg</a:t>
            </a:r>
          </a:p>
        </p:txBody>
      </p:sp>
      <p:sp>
        <p:nvSpPr>
          <p:cNvPr id="55303" name="Text Box 8"/>
          <p:cNvSpPr txBox="1">
            <a:spLocks noChangeArrowheads="1"/>
          </p:cNvSpPr>
          <p:nvPr/>
        </p:nvSpPr>
        <p:spPr bwMode="auto">
          <a:xfrm>
            <a:off x="3886200" y="5486400"/>
            <a:ext cx="51054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sz="1700" b="1">
                <a:latin typeface="Verdana" pitchFamily="34" charset="0"/>
              </a:rPr>
              <a:t>The area of each pie chart in red on the map above indicates the percentage of ethnic Russians in the region.</a:t>
            </a:r>
            <a:endParaRPr lang="en-US" sz="17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pPr>
              <a:defRPr/>
            </a:pPr>
            <a:fld id="{FCAD348A-4065-4714-A139-3E0A17D3D317}" type="slidenum">
              <a:rPr lang="en-US"/>
              <a:pPr>
                <a:defRPr/>
              </a:pPr>
              <a:t>48</a:t>
            </a:fld>
            <a:endParaRPr lang="en-US"/>
          </a:p>
        </p:txBody>
      </p:sp>
      <p:sp>
        <p:nvSpPr>
          <p:cNvPr id="56323" name="Rectangle 2"/>
          <p:cNvSpPr>
            <a:spLocks noGrp="1" noChangeArrowheads="1"/>
          </p:cNvSpPr>
          <p:nvPr>
            <p:ph type="title"/>
          </p:nvPr>
        </p:nvSpPr>
        <p:spPr/>
        <p:txBody>
          <a:bodyPr/>
          <a:lstStyle/>
          <a:p>
            <a:r>
              <a:rPr lang="en-US" smtClean="0"/>
              <a:t>Divided Nationalities: South Asia</a:t>
            </a:r>
          </a:p>
        </p:txBody>
      </p:sp>
      <p:sp>
        <p:nvSpPr>
          <p:cNvPr id="56324" name="Rectangle 3"/>
          <p:cNvSpPr>
            <a:spLocks noGrp="1" noChangeArrowheads="1"/>
          </p:cNvSpPr>
          <p:nvPr>
            <p:ph type="body" sz="half" idx="1"/>
          </p:nvPr>
        </p:nvSpPr>
        <p:spPr>
          <a:xfrm>
            <a:off x="685800" y="2438400"/>
            <a:ext cx="3810000" cy="3429000"/>
          </a:xfrm>
        </p:spPr>
        <p:txBody>
          <a:bodyPr/>
          <a:lstStyle/>
          <a:p>
            <a:r>
              <a:rPr lang="en-US" sz="3200" smtClean="0"/>
              <a:t>India and Pakistan</a:t>
            </a:r>
          </a:p>
          <a:p>
            <a:r>
              <a:rPr lang="en-US" sz="3200" smtClean="0"/>
              <a:t>Kashmir</a:t>
            </a:r>
          </a:p>
          <a:p>
            <a:r>
              <a:rPr lang="en-US" sz="3200" smtClean="0"/>
              <a:t>Sri Lanka</a:t>
            </a:r>
          </a:p>
        </p:txBody>
      </p:sp>
      <p:pic>
        <p:nvPicPr>
          <p:cNvPr id="56325" name="Picture 6" descr="Kashmir Region"/>
          <p:cNvPicPr>
            <a:picLocks noChangeAspect="1" noChangeArrowheads="1"/>
          </p:cNvPicPr>
          <p:nvPr/>
        </p:nvPicPr>
        <p:blipFill>
          <a:blip r:embed="rId2">
            <a:extLst>
              <a:ext uri="{28A0092B-C50C-407E-A947-70E740481C1C}">
                <a14:useLocalDpi xmlns:a14="http://schemas.microsoft.com/office/drawing/2010/main" val="0"/>
              </a:ext>
            </a:extLst>
          </a:blip>
          <a:srcRect t="2803" b="1622"/>
          <a:stretch>
            <a:fillRect/>
          </a:stretch>
        </p:blipFill>
        <p:spPr bwMode="auto">
          <a:xfrm>
            <a:off x="4343400" y="1600200"/>
            <a:ext cx="4244975" cy="48768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56326" name="Freeform 7"/>
          <p:cNvSpPr>
            <a:spLocks/>
          </p:cNvSpPr>
          <p:nvPr/>
        </p:nvSpPr>
        <p:spPr bwMode="auto">
          <a:xfrm>
            <a:off x="3124200" y="4395790"/>
            <a:ext cx="2286000" cy="1600200"/>
          </a:xfrm>
          <a:custGeom>
            <a:avLst/>
            <a:gdLst>
              <a:gd name="T0" fmla="*/ 0 w 1392"/>
              <a:gd name="T1" fmla="*/ 0 h 960"/>
              <a:gd name="T2" fmla="*/ 2147483647 w 1392"/>
              <a:gd name="T3" fmla="*/ 2147483647 h 960"/>
              <a:gd name="T4" fmla="*/ 2147483647 w 1392"/>
              <a:gd name="T5" fmla="*/ 2147483647 h 960"/>
              <a:gd name="T6" fmla="*/ 0 60000 65536"/>
              <a:gd name="T7" fmla="*/ 0 60000 65536"/>
              <a:gd name="T8" fmla="*/ 0 60000 65536"/>
            </a:gdLst>
            <a:ahLst/>
            <a:cxnLst>
              <a:cxn ang="T6">
                <a:pos x="T0" y="T1"/>
              </a:cxn>
              <a:cxn ang="T7">
                <a:pos x="T2" y="T3"/>
              </a:cxn>
              <a:cxn ang="T8">
                <a:pos x="T4" y="T5"/>
              </a:cxn>
            </a:cxnLst>
            <a:rect l="0" t="0" r="r" b="b"/>
            <a:pathLst>
              <a:path w="1392" h="960">
                <a:moveTo>
                  <a:pt x="0" y="0"/>
                </a:moveTo>
                <a:lnTo>
                  <a:pt x="324" y="804"/>
                </a:lnTo>
                <a:lnTo>
                  <a:pt x="1392" y="960"/>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Text Box 8"/>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200" i="1" dirty="0">
                <a:latin typeface="Verdana" pitchFamily="34" charset="0"/>
              </a:rPr>
              <a:t>Source: http://www.cia.gov/cia/publications/mapspub/maps/Kashmir_region.htm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pPr>
              <a:defRPr/>
            </a:pPr>
            <a:fld id="{9B813570-77AE-4B87-A926-770F2568F05E}" type="slidenum">
              <a:rPr lang="en-US"/>
              <a:pPr>
                <a:defRPr/>
              </a:pPr>
              <a:t>49</a:t>
            </a:fld>
            <a:endParaRPr lang="en-US"/>
          </a:p>
        </p:txBody>
      </p:sp>
      <p:sp>
        <p:nvSpPr>
          <p:cNvPr id="57347" name="Rectangle 2"/>
          <p:cNvSpPr>
            <a:spLocks noGrp="1" noChangeArrowheads="1"/>
          </p:cNvSpPr>
          <p:nvPr>
            <p:ph type="title"/>
          </p:nvPr>
        </p:nvSpPr>
        <p:spPr>
          <a:xfrm>
            <a:off x="762000" y="381000"/>
            <a:ext cx="7772400" cy="1143000"/>
          </a:xfrm>
        </p:spPr>
        <p:txBody>
          <a:bodyPr/>
          <a:lstStyle/>
          <a:p>
            <a:pPr algn="r"/>
            <a:r>
              <a:rPr lang="en-US" smtClean="0"/>
              <a:t>Competing Nationalities: Middle East</a:t>
            </a:r>
          </a:p>
        </p:txBody>
      </p:sp>
      <p:sp>
        <p:nvSpPr>
          <p:cNvPr id="57348" name="Rectangle 3"/>
          <p:cNvSpPr>
            <a:spLocks noGrp="1" noChangeArrowheads="1"/>
          </p:cNvSpPr>
          <p:nvPr>
            <p:ph type="body" sz="half" idx="1"/>
          </p:nvPr>
        </p:nvSpPr>
        <p:spPr>
          <a:xfrm>
            <a:off x="685800" y="2971800"/>
            <a:ext cx="3810000" cy="3200400"/>
          </a:xfrm>
        </p:spPr>
        <p:txBody>
          <a:bodyPr/>
          <a:lstStyle/>
          <a:p>
            <a:r>
              <a:rPr lang="en-US" dirty="0" smtClean="0"/>
              <a:t>Israel</a:t>
            </a:r>
          </a:p>
          <a:p>
            <a:r>
              <a:rPr lang="en-US" dirty="0" smtClean="0"/>
              <a:t>Lebanon</a:t>
            </a:r>
          </a:p>
        </p:txBody>
      </p:sp>
      <p:pic>
        <p:nvPicPr>
          <p:cNvPr id="573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371600"/>
            <a:ext cx="2182813" cy="475297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143250" cy="337185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fr-FR" sz="1050" i="1" dirty="0">
                <a:latin typeface="Verdana" pitchFamily="34" charset="0"/>
              </a:rPr>
              <a:t>Sources: http://www.cia.gov/cia/publications/factbook/geos/is.html; http://www.cia.gov/cia/publications/factbook/geos/le.html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23C7B047-9441-4FB6-BA21-2501D47ECA56}" type="slidenum">
              <a:rPr lang="en-US"/>
              <a:pPr>
                <a:defRPr/>
              </a:pPr>
              <a:t>5</a:t>
            </a:fld>
            <a:endParaRPr lang="en-US"/>
          </a:p>
        </p:txBody>
      </p:sp>
      <p:sp>
        <p:nvSpPr>
          <p:cNvPr id="17411" name="Rectangle 2"/>
          <p:cNvSpPr>
            <a:spLocks noGrp="1" noChangeArrowheads="1"/>
          </p:cNvSpPr>
          <p:nvPr>
            <p:ph type="title"/>
          </p:nvPr>
        </p:nvSpPr>
        <p:spPr>
          <a:xfrm>
            <a:off x="685800" y="0"/>
            <a:ext cx="7772400" cy="1143000"/>
          </a:xfrm>
        </p:spPr>
        <p:txBody>
          <a:bodyPr/>
          <a:lstStyle/>
          <a:p>
            <a:pPr algn="l"/>
            <a:r>
              <a:rPr lang="en-US" smtClean="0"/>
              <a:t>Race: Reality?</a:t>
            </a:r>
          </a:p>
        </p:txBody>
      </p:sp>
      <p:sp>
        <p:nvSpPr>
          <p:cNvPr id="17412" name="Rectangle 3"/>
          <p:cNvSpPr>
            <a:spLocks noGrp="1" noChangeArrowheads="1"/>
          </p:cNvSpPr>
          <p:nvPr>
            <p:ph type="body" sz="half" idx="1"/>
          </p:nvPr>
        </p:nvSpPr>
        <p:spPr>
          <a:xfrm>
            <a:off x="228600" y="914400"/>
            <a:ext cx="5334000" cy="5715000"/>
          </a:xfrm>
        </p:spPr>
        <p:txBody>
          <a:bodyPr/>
          <a:lstStyle/>
          <a:p>
            <a:r>
              <a:rPr lang="en-US" sz="2000" dirty="0" smtClean="0"/>
              <a:t>Research into genetic diseases has shown that “race” is not a very good predictor of who is and who isn’t going to get various genetic diseases (e.g. cystic fibrosis, </a:t>
            </a:r>
            <a:r>
              <a:rPr lang="en-US" sz="2000" dirty="0" err="1" smtClean="0"/>
              <a:t>Tay</a:t>
            </a:r>
            <a:r>
              <a:rPr lang="en-US" sz="2000" dirty="0" smtClean="0"/>
              <a:t>-Sachs, etc.).</a:t>
            </a:r>
          </a:p>
          <a:p>
            <a:r>
              <a:rPr lang="en-US" sz="2000" dirty="0" smtClean="0"/>
              <a:t>Since the human genome has been sequenced, we know that skin color, eye color, etc. aren’t very good at predicting what our genetic heritage really is.</a:t>
            </a:r>
          </a:p>
          <a:p>
            <a:r>
              <a:rPr lang="en-US" sz="2000" dirty="0" smtClean="0"/>
              <a:t>For example, in America, </a:t>
            </a:r>
          </a:p>
          <a:p>
            <a:pPr lvl="1"/>
            <a:r>
              <a:rPr lang="en-US" sz="2000" dirty="0" smtClean="0"/>
              <a:t>African-American’s West African genetic heritage varies from 20% to 100%.</a:t>
            </a:r>
          </a:p>
          <a:p>
            <a:pPr lvl="1"/>
            <a:r>
              <a:rPr lang="en-US" sz="2000" dirty="0" smtClean="0"/>
              <a:t>30% of Americans who consider themselves “white” have less than 90% European ancestry.</a:t>
            </a:r>
          </a:p>
        </p:txBody>
      </p:sp>
      <p:pic>
        <p:nvPicPr>
          <p:cNvPr id="17413" name="Picture 5" descr="rac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14400"/>
            <a:ext cx="3016250" cy="45227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5546725" y="5562600"/>
            <a:ext cx="33686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400" i="1">
                <a:latin typeface="Verdana" pitchFamily="34" charset="0"/>
              </a:rPr>
              <a:t>Data &amp; illustration from Bamshad, MJ and Olson, SE. 2003. Does race exist? Scientific American 289:6 78-85.</a:t>
            </a:r>
          </a:p>
        </p:txBody>
      </p:sp>
      <p:sp>
        <p:nvSpPr>
          <p:cNvPr id="8"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E43FCCC-96FE-4F7F-8EEC-AE834A6E08C7}" type="slidenum">
              <a:rPr lang="en-US"/>
              <a:pPr>
                <a:defRPr/>
              </a:pPr>
              <a:t>50</a:t>
            </a:fld>
            <a:endParaRPr lang="en-US"/>
          </a:p>
        </p:txBody>
      </p:sp>
      <p:sp>
        <p:nvSpPr>
          <p:cNvPr id="58371" name="Rectangle 2"/>
          <p:cNvSpPr>
            <a:spLocks noGrp="1" noChangeArrowheads="1"/>
          </p:cNvSpPr>
          <p:nvPr>
            <p:ph type="title"/>
          </p:nvPr>
        </p:nvSpPr>
        <p:spPr/>
        <p:txBody>
          <a:bodyPr/>
          <a:lstStyle/>
          <a:p>
            <a:r>
              <a:rPr lang="en-US" smtClean="0"/>
              <a:t>Who Are the Palestinians?</a:t>
            </a:r>
          </a:p>
        </p:txBody>
      </p:sp>
      <p:sp>
        <p:nvSpPr>
          <p:cNvPr id="58372" name="Rectangle 3"/>
          <p:cNvSpPr>
            <a:spLocks noGrp="1" noChangeArrowheads="1"/>
          </p:cNvSpPr>
          <p:nvPr>
            <p:ph type="body" idx="1"/>
          </p:nvPr>
        </p:nvSpPr>
        <p:spPr>
          <a:xfrm>
            <a:off x="152400" y="1447800"/>
            <a:ext cx="8763000" cy="5181600"/>
          </a:xfrm>
        </p:spPr>
        <p:txBody>
          <a:bodyPr/>
          <a:lstStyle/>
          <a:p>
            <a:pPr>
              <a:lnSpc>
                <a:spcPct val="90000"/>
              </a:lnSpc>
            </a:pPr>
            <a:r>
              <a:rPr lang="en-US" sz="2800" smtClean="0"/>
              <a:t>Five distinct groups of people may reasonably consider themselves “Palestinians”:</a:t>
            </a:r>
          </a:p>
          <a:p>
            <a:pPr lvl="1">
              <a:lnSpc>
                <a:spcPct val="90000"/>
              </a:lnSpc>
            </a:pPr>
            <a:r>
              <a:rPr lang="en-US" sz="2400" smtClean="0"/>
              <a:t>People living in the West Bank, Gaza and East Jerusalem.</a:t>
            </a:r>
          </a:p>
          <a:p>
            <a:pPr lvl="1">
              <a:lnSpc>
                <a:spcPct val="90000"/>
              </a:lnSpc>
            </a:pPr>
            <a:r>
              <a:rPr lang="en-US" sz="2400" smtClean="0"/>
              <a:t>Israeli citizens who are Muslim, rather than Jewish.</a:t>
            </a:r>
          </a:p>
          <a:p>
            <a:pPr lvl="1">
              <a:lnSpc>
                <a:spcPct val="90000"/>
              </a:lnSpc>
            </a:pPr>
            <a:r>
              <a:rPr lang="en-US" sz="2400" smtClean="0"/>
              <a:t>People who left Israel after the 1948-1949 war.</a:t>
            </a:r>
          </a:p>
          <a:p>
            <a:pPr lvl="1">
              <a:lnSpc>
                <a:spcPct val="90000"/>
              </a:lnSpc>
            </a:pPr>
            <a:r>
              <a:rPr lang="en-US" sz="2400" smtClean="0"/>
              <a:t>People who left the West Bank or Gaza after the 1967 war,</a:t>
            </a:r>
          </a:p>
          <a:p>
            <a:pPr lvl="1">
              <a:lnSpc>
                <a:spcPct val="90000"/>
              </a:lnSpc>
            </a:pPr>
            <a:r>
              <a:rPr lang="en-US" sz="2400" smtClean="0"/>
              <a:t>Citizens of other Middle Eastern countries who consider themselves to be Palestinians (usually the descendants of refugees from either the 1948 or 1967 wars).</a:t>
            </a:r>
          </a:p>
        </p:txBody>
      </p:sp>
      <p:sp>
        <p:nvSpPr>
          <p:cNvPr id="6"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02456D9-CA3C-46E1-8D07-E0867B914372}" type="slidenum">
              <a:rPr lang="en-US"/>
              <a:pPr>
                <a:defRPr/>
              </a:pPr>
              <a:t>51</a:t>
            </a:fld>
            <a:endParaRPr lang="en-US"/>
          </a:p>
        </p:txBody>
      </p:sp>
      <p:sp>
        <p:nvSpPr>
          <p:cNvPr id="59395" name="Rectangle 2"/>
          <p:cNvSpPr>
            <a:spLocks noGrp="1" noChangeArrowheads="1"/>
          </p:cNvSpPr>
          <p:nvPr>
            <p:ph type="title"/>
          </p:nvPr>
        </p:nvSpPr>
        <p:spPr/>
        <p:txBody>
          <a:bodyPr/>
          <a:lstStyle/>
          <a:p>
            <a:r>
              <a:rPr lang="en-US" smtClean="0"/>
              <a:t>Lebanon: Nationalities, Ethnicities, &amp; Conflict</a:t>
            </a:r>
          </a:p>
        </p:txBody>
      </p:sp>
      <p:sp>
        <p:nvSpPr>
          <p:cNvPr id="59396" name="Rectangle 3"/>
          <p:cNvSpPr>
            <a:spLocks noGrp="1" noChangeArrowheads="1"/>
          </p:cNvSpPr>
          <p:nvPr>
            <p:ph type="body" idx="1"/>
          </p:nvPr>
        </p:nvSpPr>
        <p:spPr>
          <a:xfrm>
            <a:off x="152400" y="1752600"/>
            <a:ext cx="6400800" cy="4648200"/>
          </a:xfrm>
        </p:spPr>
        <p:txBody>
          <a:bodyPr>
            <a:normAutofit fontScale="92500" lnSpcReduction="10000"/>
          </a:bodyPr>
          <a:lstStyle/>
          <a:p>
            <a:pPr>
              <a:lnSpc>
                <a:spcPct val="90000"/>
              </a:lnSpc>
            </a:pPr>
            <a:r>
              <a:rPr lang="en-US" sz="2800" dirty="0" smtClean="0"/>
              <a:t>Lebanon, smaller than Connecticut and with a population of less than four million, has </a:t>
            </a:r>
            <a:r>
              <a:rPr lang="en-US" sz="2800" b="1" dirty="0" smtClean="0">
                <a:solidFill>
                  <a:srgbClr val="FFFF00"/>
                </a:solidFill>
              </a:rPr>
              <a:t>17 officially recognized ethnicities</a:t>
            </a:r>
            <a:r>
              <a:rPr lang="en-US" sz="2800" dirty="0" smtClean="0"/>
              <a:t>.  </a:t>
            </a:r>
          </a:p>
          <a:p>
            <a:pPr>
              <a:lnSpc>
                <a:spcPct val="90000"/>
              </a:lnSpc>
            </a:pPr>
            <a:r>
              <a:rPr lang="en-US" sz="2800" dirty="0" smtClean="0"/>
              <a:t>No census has been taken since 1932, so there are no accurate population figures for the different groups.</a:t>
            </a:r>
          </a:p>
          <a:p>
            <a:pPr>
              <a:lnSpc>
                <a:spcPct val="90000"/>
              </a:lnSpc>
            </a:pPr>
            <a:r>
              <a:rPr lang="en-US" sz="2800" dirty="0" smtClean="0"/>
              <a:t>Current </a:t>
            </a:r>
            <a:r>
              <a:rPr lang="en-US" sz="2800" u="sng" dirty="0" smtClean="0"/>
              <a:t>estimates</a:t>
            </a:r>
            <a:r>
              <a:rPr lang="en-US" sz="2800" dirty="0" smtClean="0"/>
              <a:t>:</a:t>
            </a:r>
          </a:p>
          <a:p>
            <a:pPr lvl="1">
              <a:lnSpc>
                <a:spcPct val="90000"/>
              </a:lnSpc>
            </a:pPr>
            <a:r>
              <a:rPr lang="en-US" sz="2400" dirty="0" smtClean="0"/>
              <a:t>55% Muslim (66% Sunni, 34% Shi'ite)</a:t>
            </a:r>
          </a:p>
          <a:p>
            <a:pPr lvl="1">
              <a:lnSpc>
                <a:spcPct val="90000"/>
              </a:lnSpc>
            </a:pPr>
            <a:r>
              <a:rPr lang="en-US" sz="2400" dirty="0" smtClean="0"/>
              <a:t>38% Christian (60% </a:t>
            </a:r>
            <a:r>
              <a:rPr lang="en-US" sz="2400" dirty="0" err="1" smtClean="0"/>
              <a:t>Maronite</a:t>
            </a:r>
            <a:r>
              <a:rPr lang="en-US" sz="2400" dirty="0" smtClean="0"/>
              <a:t>, 5% Greek Orthodox, also Greek Catholic, Armenian, Syrian Orthodox, etc.)</a:t>
            </a:r>
          </a:p>
          <a:p>
            <a:pPr lvl="1">
              <a:lnSpc>
                <a:spcPct val="90000"/>
              </a:lnSpc>
            </a:pPr>
            <a:r>
              <a:rPr lang="en-US" sz="2400" dirty="0" smtClean="0"/>
              <a:t>7% Druze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284379"/>
            <a:ext cx="2266950" cy="314548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FA8CBD-B6CD-4989-8C80-AE8D321A8A23}" type="slidenum">
              <a:rPr lang="en-US"/>
              <a:pPr>
                <a:defRPr/>
              </a:pPr>
              <a:t>52</a:t>
            </a:fld>
            <a:endParaRPr lang="en-US"/>
          </a:p>
        </p:txBody>
      </p:sp>
      <p:sp>
        <p:nvSpPr>
          <p:cNvPr id="60419" name="Rectangle 2"/>
          <p:cNvSpPr>
            <a:spLocks noGrp="1" noChangeArrowheads="1"/>
          </p:cNvSpPr>
          <p:nvPr>
            <p:ph type="title"/>
          </p:nvPr>
        </p:nvSpPr>
        <p:spPr>
          <a:xfrm>
            <a:off x="685800" y="76200"/>
            <a:ext cx="7772400" cy="1143000"/>
          </a:xfrm>
        </p:spPr>
        <p:txBody>
          <a:bodyPr/>
          <a:lstStyle/>
          <a:p>
            <a:r>
              <a:rPr lang="en-US" smtClean="0"/>
              <a:t>Lebanon: Background</a:t>
            </a:r>
          </a:p>
        </p:txBody>
      </p:sp>
      <p:sp>
        <p:nvSpPr>
          <p:cNvPr id="60420" name="Rectangle 3"/>
          <p:cNvSpPr>
            <a:spLocks noGrp="1" noChangeArrowheads="1"/>
          </p:cNvSpPr>
          <p:nvPr>
            <p:ph type="body" idx="1"/>
          </p:nvPr>
        </p:nvSpPr>
        <p:spPr>
          <a:xfrm>
            <a:off x="304800" y="990600"/>
            <a:ext cx="8610600" cy="5334000"/>
          </a:xfrm>
        </p:spPr>
        <p:txBody>
          <a:bodyPr/>
          <a:lstStyle/>
          <a:p>
            <a:pPr>
              <a:lnSpc>
                <a:spcPct val="90000"/>
              </a:lnSpc>
            </a:pPr>
            <a:r>
              <a:rPr lang="en-US" sz="2800" dirty="0" smtClean="0"/>
              <a:t>Lebanon's 1943 Constitution </a:t>
            </a:r>
            <a:r>
              <a:rPr lang="en-US" sz="2800" u="sng" dirty="0" smtClean="0"/>
              <a:t>required</a:t>
            </a:r>
            <a:r>
              <a:rPr lang="en-US" sz="2800" dirty="0" smtClean="0"/>
              <a:t> each group be represented in Parliament based on its population in the 1932 census:</a:t>
            </a:r>
          </a:p>
          <a:p>
            <a:pPr lvl="1">
              <a:lnSpc>
                <a:spcPct val="90000"/>
              </a:lnSpc>
            </a:pPr>
            <a:r>
              <a:rPr lang="en-US" sz="2400" dirty="0" smtClean="0"/>
              <a:t>Chamber of Deputies</a:t>
            </a:r>
          </a:p>
          <a:p>
            <a:pPr lvl="2">
              <a:lnSpc>
                <a:spcPct val="90000"/>
              </a:lnSpc>
            </a:pPr>
            <a:r>
              <a:rPr lang="en-US" sz="2000" b="1" dirty="0" smtClean="0">
                <a:solidFill>
                  <a:srgbClr val="FFFF00"/>
                </a:solidFill>
              </a:rPr>
              <a:t>54 Christians</a:t>
            </a:r>
            <a:r>
              <a:rPr lang="en-US" sz="2000" b="1" dirty="0" smtClean="0"/>
              <a:t> </a:t>
            </a:r>
            <a:r>
              <a:rPr lang="en-US" sz="2000" dirty="0" smtClean="0"/>
              <a:t>(30 </a:t>
            </a:r>
            <a:r>
              <a:rPr lang="en-US" sz="2000" dirty="0" err="1" smtClean="0"/>
              <a:t>Maronites</a:t>
            </a:r>
            <a:r>
              <a:rPr lang="en-US" sz="2000" dirty="0" smtClean="0"/>
              <a:t>, 11 Greek Orthodox, 6 Greek Catholics, 4 Armenian Christians, 3 Other Christians)</a:t>
            </a:r>
          </a:p>
          <a:p>
            <a:pPr lvl="2">
              <a:lnSpc>
                <a:spcPct val="90000"/>
              </a:lnSpc>
            </a:pPr>
            <a:r>
              <a:rPr lang="en-US" sz="2000" b="1" dirty="0" smtClean="0">
                <a:solidFill>
                  <a:srgbClr val="FFFF00"/>
                </a:solidFill>
              </a:rPr>
              <a:t>49 Muslims</a:t>
            </a:r>
            <a:r>
              <a:rPr lang="en-US" sz="2000" b="1" dirty="0" smtClean="0"/>
              <a:t> </a:t>
            </a:r>
            <a:r>
              <a:rPr lang="en-US" sz="2000" dirty="0" smtClean="0"/>
              <a:t>(20 Sunni, 19 Shi’ites)</a:t>
            </a:r>
          </a:p>
          <a:p>
            <a:pPr lvl="2">
              <a:lnSpc>
                <a:spcPct val="90000"/>
              </a:lnSpc>
            </a:pPr>
            <a:r>
              <a:rPr lang="en-US" sz="2000" b="1" dirty="0" smtClean="0">
                <a:solidFill>
                  <a:srgbClr val="FFFF00"/>
                </a:solidFill>
              </a:rPr>
              <a:t>6 Druze</a:t>
            </a:r>
          </a:p>
          <a:p>
            <a:pPr lvl="1">
              <a:lnSpc>
                <a:spcPct val="90000"/>
              </a:lnSpc>
            </a:pPr>
            <a:r>
              <a:rPr lang="en-US" sz="2400" dirty="0" smtClean="0"/>
              <a:t>By agreement, the Executive Branch was also represented on the basis of ethnicity:</a:t>
            </a:r>
          </a:p>
          <a:p>
            <a:pPr lvl="2">
              <a:lnSpc>
                <a:spcPct val="90000"/>
              </a:lnSpc>
            </a:pPr>
            <a:r>
              <a:rPr lang="en-US" sz="2000" dirty="0" smtClean="0"/>
              <a:t>President – </a:t>
            </a:r>
            <a:r>
              <a:rPr lang="en-US" sz="2000" dirty="0" err="1" smtClean="0"/>
              <a:t>Maronite</a:t>
            </a:r>
            <a:r>
              <a:rPr lang="en-US" sz="2000" dirty="0" smtClean="0"/>
              <a:t> Christian</a:t>
            </a:r>
          </a:p>
          <a:p>
            <a:pPr lvl="2">
              <a:lnSpc>
                <a:spcPct val="90000"/>
              </a:lnSpc>
            </a:pPr>
            <a:r>
              <a:rPr lang="en-US" sz="2000" dirty="0" smtClean="0"/>
              <a:t>Prime Minister – Sunni Muslim</a:t>
            </a:r>
          </a:p>
          <a:p>
            <a:pPr lvl="2">
              <a:lnSpc>
                <a:spcPct val="90000"/>
              </a:lnSpc>
            </a:pPr>
            <a:r>
              <a:rPr lang="en-US" sz="2000" dirty="0" smtClean="0"/>
              <a:t>Speaker of the Chamber of Deputies – Shi’ite Muslim</a:t>
            </a:r>
          </a:p>
          <a:p>
            <a:pPr lvl="2">
              <a:lnSpc>
                <a:spcPct val="90000"/>
              </a:lnSpc>
            </a:pPr>
            <a:r>
              <a:rPr lang="en-US" sz="2000" dirty="0" smtClean="0"/>
              <a:t>Foreign Minister – Greek Orthodox Christian</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A92D796-68E9-44D5-96B2-005AACE6D06D}" type="slidenum">
              <a:rPr lang="en-US"/>
              <a:pPr>
                <a:defRPr/>
              </a:pPr>
              <a:t>53</a:t>
            </a:fld>
            <a:endParaRPr lang="en-US"/>
          </a:p>
        </p:txBody>
      </p:sp>
      <p:sp>
        <p:nvSpPr>
          <p:cNvPr id="61443" name="Rectangle 2"/>
          <p:cNvSpPr>
            <a:spLocks noGrp="1" noChangeArrowheads="1"/>
          </p:cNvSpPr>
          <p:nvPr>
            <p:ph type="title"/>
          </p:nvPr>
        </p:nvSpPr>
        <p:spPr>
          <a:xfrm>
            <a:off x="685800" y="228600"/>
            <a:ext cx="7772400" cy="609600"/>
          </a:xfrm>
        </p:spPr>
        <p:txBody>
          <a:bodyPr/>
          <a:lstStyle/>
          <a:p>
            <a:r>
              <a:rPr lang="en-US" sz="3600" smtClean="0"/>
              <a:t>Lebanon Today</a:t>
            </a:r>
          </a:p>
        </p:txBody>
      </p:sp>
      <p:sp>
        <p:nvSpPr>
          <p:cNvPr id="61444" name="Rectangle 3"/>
          <p:cNvSpPr>
            <a:spLocks noGrp="1" noChangeArrowheads="1"/>
          </p:cNvSpPr>
          <p:nvPr>
            <p:ph type="body" idx="1"/>
          </p:nvPr>
        </p:nvSpPr>
        <p:spPr>
          <a:xfrm>
            <a:off x="228600" y="838200"/>
            <a:ext cx="8610600" cy="6019800"/>
          </a:xfrm>
        </p:spPr>
        <p:txBody>
          <a:bodyPr>
            <a:normAutofit lnSpcReduction="10000"/>
          </a:bodyPr>
          <a:lstStyle/>
          <a:p>
            <a:pPr>
              <a:lnSpc>
                <a:spcPct val="85000"/>
              </a:lnSpc>
              <a:defRPr/>
            </a:pPr>
            <a:r>
              <a:rPr lang="en-US" sz="1800" dirty="0" smtClean="0"/>
              <a:t>Though the ethnic percentages from 1932 may have been correct at the time, they were hopelessly wrong by the 1970s.</a:t>
            </a:r>
          </a:p>
          <a:p>
            <a:pPr>
              <a:lnSpc>
                <a:spcPct val="85000"/>
              </a:lnSpc>
              <a:defRPr/>
            </a:pPr>
            <a:r>
              <a:rPr lang="en-US" sz="1800" dirty="0" smtClean="0"/>
              <a:t>Palestinian refugees took control of Southern Lebanon, civil war broke out between Christians and Muslims in 1975, Israel occupied Lebanese territory beginning in 1978, and the Lebanese government collapsed.  In 2000 Israel withdrew, and Syria became the dominant force throughout the country.</a:t>
            </a:r>
          </a:p>
          <a:p>
            <a:pPr>
              <a:lnSpc>
                <a:spcPct val="85000"/>
              </a:lnSpc>
              <a:defRPr/>
            </a:pPr>
            <a:r>
              <a:rPr lang="en-US" sz="1800" dirty="0" smtClean="0"/>
              <a:t>In 2005 the Lebanese Prime Minister was assassinated; the Cabinet resigned, and Syria withdrew from Lebanon.</a:t>
            </a:r>
          </a:p>
          <a:p>
            <a:pPr>
              <a:lnSpc>
                <a:spcPct val="85000"/>
              </a:lnSpc>
              <a:defRPr/>
            </a:pPr>
            <a:r>
              <a:rPr lang="en-US" sz="1800" dirty="0" smtClean="0"/>
              <a:t>Today </a:t>
            </a:r>
          </a:p>
          <a:p>
            <a:pPr lvl="1">
              <a:lnSpc>
                <a:spcPct val="85000"/>
              </a:lnSpc>
              <a:defRPr/>
            </a:pPr>
            <a:r>
              <a:rPr lang="en-US" sz="1800" dirty="0" smtClean="0"/>
              <a:t>Representation in the Chamber of Deputies is officially divided equally between Muslims and Christians.</a:t>
            </a:r>
          </a:p>
          <a:p>
            <a:pPr lvl="1">
              <a:lnSpc>
                <a:spcPct val="85000"/>
              </a:lnSpc>
              <a:defRPr/>
            </a:pPr>
            <a:r>
              <a:rPr lang="en-US" sz="1800" dirty="0" smtClean="0"/>
              <a:t>In 2006 a month of cross-border violence with Israel resulted in nearly a thousand dead (mostly Lebanese), and about 1¼ million refugees (about one million Lebanese, about 250,000 Israelis).</a:t>
            </a:r>
          </a:p>
          <a:p>
            <a:pPr lvl="1">
              <a:lnSpc>
                <a:spcPct val="85000"/>
              </a:lnSpc>
              <a:defRPr/>
            </a:pPr>
            <a:r>
              <a:rPr lang="en-US" sz="1800" dirty="0" smtClean="0"/>
              <a:t>In 2007, because of Parliamentary maneuvering, there was no President for six months.</a:t>
            </a:r>
          </a:p>
          <a:p>
            <a:pPr lvl="1">
              <a:lnSpc>
                <a:spcPct val="85000"/>
              </a:lnSpc>
              <a:defRPr/>
            </a:pPr>
            <a:r>
              <a:rPr lang="en-US" sz="1800" dirty="0" smtClean="0"/>
              <a:t>In 2008 radicals took over West Beirut in an abortive coup.  A deal was brokered by the Arab League, and a new unity government was formed with Michel Suleiman, a </a:t>
            </a:r>
            <a:r>
              <a:rPr lang="en-US" sz="1800" dirty="0" err="1" smtClean="0"/>
              <a:t>Maronite</a:t>
            </a:r>
            <a:r>
              <a:rPr lang="en-US" sz="1800" dirty="0" smtClean="0"/>
              <a:t> Christian, as President.</a:t>
            </a:r>
          </a:p>
          <a:p>
            <a:pPr lvl="1">
              <a:lnSpc>
                <a:spcPct val="85000"/>
              </a:lnSpc>
              <a:defRPr/>
            </a:pPr>
            <a:r>
              <a:rPr lang="en-US" sz="1800" dirty="0" smtClean="0"/>
              <a:t>In 2011 the unity government collapsed. </a:t>
            </a:r>
            <a:r>
              <a:rPr lang="en-US" sz="1800" dirty="0" err="1"/>
              <a:t>Najib</a:t>
            </a:r>
            <a:r>
              <a:rPr lang="en-US" sz="1800" dirty="0"/>
              <a:t> </a:t>
            </a:r>
            <a:r>
              <a:rPr lang="en-US" sz="1800" dirty="0" err="1" smtClean="0"/>
              <a:t>Mikati</a:t>
            </a:r>
            <a:r>
              <a:rPr lang="en-US" sz="1800" dirty="0" smtClean="0"/>
              <a:t>, a Sunni, was appointed Prime Minister, and formed a new government.</a:t>
            </a:r>
          </a:p>
          <a:p>
            <a:pPr lvl="1">
              <a:lnSpc>
                <a:spcPct val="85000"/>
              </a:lnSpc>
              <a:defRPr/>
            </a:pPr>
            <a:r>
              <a:rPr lang="en-US" sz="1800" dirty="0" smtClean="0"/>
              <a:t>2012-2013, continued fear that the Syrian civil war will spill over into Lebanon.</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7AEF09A-C454-461C-BACC-231203BD0928}" type="slidenum">
              <a:rPr lang="en-US"/>
              <a:pPr>
                <a:defRPr/>
              </a:pPr>
              <a:t>54</a:t>
            </a:fld>
            <a:endParaRPr lang="en-US"/>
          </a:p>
        </p:txBody>
      </p:sp>
      <p:sp>
        <p:nvSpPr>
          <p:cNvPr id="62467" name="Rectangle 2"/>
          <p:cNvSpPr>
            <a:spLocks noGrp="1" noChangeArrowheads="1"/>
          </p:cNvSpPr>
          <p:nvPr>
            <p:ph type="title"/>
          </p:nvPr>
        </p:nvSpPr>
        <p:spPr>
          <a:xfrm>
            <a:off x="228600" y="228600"/>
            <a:ext cx="8610600" cy="1143000"/>
          </a:xfrm>
        </p:spPr>
        <p:txBody>
          <a:bodyPr/>
          <a:lstStyle/>
          <a:p>
            <a:r>
              <a:rPr lang="en-US" sz="3200" dirty="0" smtClean="0"/>
              <a:t>Combining &amp; Dividing Ethnicities; Creating Nationalities</a:t>
            </a:r>
          </a:p>
        </p:txBody>
      </p:sp>
      <p:sp>
        <p:nvSpPr>
          <p:cNvPr id="62468" name="Rectangle 3"/>
          <p:cNvSpPr>
            <a:spLocks noGrp="1" noChangeArrowheads="1"/>
          </p:cNvSpPr>
          <p:nvPr>
            <p:ph type="body" idx="1"/>
          </p:nvPr>
        </p:nvSpPr>
        <p:spPr>
          <a:xfrm>
            <a:off x="304800" y="1295400"/>
            <a:ext cx="8534400" cy="5257800"/>
          </a:xfrm>
        </p:spPr>
        <p:txBody>
          <a:bodyPr>
            <a:normAutofit lnSpcReduction="10000"/>
          </a:bodyPr>
          <a:lstStyle/>
          <a:p>
            <a:pPr>
              <a:lnSpc>
                <a:spcPct val="90000"/>
              </a:lnSpc>
              <a:defRPr/>
            </a:pPr>
            <a:r>
              <a:rPr lang="en-US" sz="2800" dirty="0" smtClean="0"/>
              <a:t>In the 18</a:t>
            </a:r>
            <a:r>
              <a:rPr lang="en-US" sz="2800" baseline="30000" dirty="0" smtClean="0"/>
              <a:t>th</a:t>
            </a:r>
            <a:r>
              <a:rPr lang="en-US" sz="2800" dirty="0" smtClean="0"/>
              <a:t> and 19</a:t>
            </a:r>
            <a:r>
              <a:rPr lang="en-US" sz="2800" baseline="30000" dirty="0" smtClean="0"/>
              <a:t>th</a:t>
            </a:r>
            <a:r>
              <a:rPr lang="en-US" sz="2800" dirty="0" smtClean="0"/>
              <a:t> centuries, competing European Empires encouraged the development of national identity in each other's territories.</a:t>
            </a:r>
          </a:p>
          <a:p>
            <a:pPr>
              <a:lnSpc>
                <a:spcPct val="90000"/>
              </a:lnSpc>
              <a:defRPr/>
            </a:pPr>
            <a:r>
              <a:rPr lang="en-US" sz="2800" dirty="0" smtClean="0"/>
              <a:t>In the 20</a:t>
            </a:r>
            <a:r>
              <a:rPr lang="en-US" sz="2800" baseline="30000" dirty="0" smtClean="0"/>
              <a:t>th</a:t>
            </a:r>
            <a:r>
              <a:rPr lang="en-US" sz="2800" dirty="0" smtClean="0"/>
              <a:t> century (especially after World War II) former European colonies became independent – there were now dozens of new nations, new nationalities.</a:t>
            </a:r>
          </a:p>
          <a:p>
            <a:pPr>
              <a:lnSpc>
                <a:spcPct val="90000"/>
              </a:lnSpc>
              <a:defRPr/>
            </a:pPr>
            <a:r>
              <a:rPr lang="en-US" sz="2800" dirty="0" smtClean="0"/>
              <a:t>Problems</a:t>
            </a:r>
          </a:p>
          <a:p>
            <a:pPr lvl="1">
              <a:lnSpc>
                <a:spcPct val="90000"/>
              </a:lnSpc>
              <a:defRPr/>
            </a:pPr>
            <a:r>
              <a:rPr lang="en-US" sz="2400" dirty="0" smtClean="0"/>
              <a:t>Overlapping ethnicities and nationalities – lines drawn on maps to separate European colonies rarely corresponded well to where ethnicities were located.</a:t>
            </a:r>
          </a:p>
          <a:p>
            <a:pPr lvl="1">
              <a:lnSpc>
                <a:spcPct val="90000"/>
              </a:lnSpc>
              <a:defRPr/>
            </a:pPr>
            <a:r>
              <a:rPr lang="en-US" sz="2400" dirty="0" smtClean="0"/>
              <a:t>Different ethnicities competed to become dominant in the newly-created countries.</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p:nvPr>
        </p:nvSpPr>
        <p:spPr>
          <a:xfrm>
            <a:off x="228600" y="381000"/>
            <a:ext cx="8686800" cy="1143000"/>
          </a:xfrm>
        </p:spPr>
        <p:txBody>
          <a:bodyPr/>
          <a:lstStyle/>
          <a:p>
            <a:r>
              <a:rPr lang="en-US" sz="3700" dirty="0" smtClean="0"/>
              <a:t>Ethnic Diversity in Western Asia</a:t>
            </a:r>
            <a:endParaRPr lang="en-US" sz="3700" dirty="0" smtClean="0">
              <a:effectLst/>
            </a:endParaRPr>
          </a:p>
        </p:txBody>
      </p:sp>
      <p:pic>
        <p:nvPicPr>
          <p:cNvPr id="808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371600"/>
            <a:ext cx="8191500" cy="50482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 name="Straight Arrow Connector 3"/>
          <p:cNvCxnSpPr/>
          <p:nvPr/>
        </p:nvCxnSpPr>
        <p:spPr bwMode="auto">
          <a:xfrm flipV="1">
            <a:off x="990600" y="3962400"/>
            <a:ext cx="266700" cy="2195840"/>
          </a:xfrm>
          <a:prstGeom prst="straightConnector1">
            <a:avLst/>
          </a:prstGeom>
          <a:solidFill>
            <a:schemeClr val="accent1"/>
          </a:solidFill>
          <a:ln w="38100" cap="flat" cmpd="sng" algn="ctr">
            <a:solidFill>
              <a:srgbClr val="33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990600" y="4724400"/>
            <a:ext cx="1143000" cy="1433840"/>
          </a:xfrm>
          <a:prstGeom prst="straightConnector1">
            <a:avLst/>
          </a:prstGeom>
          <a:solidFill>
            <a:schemeClr val="accent1"/>
          </a:solidFill>
          <a:ln w="38100" cap="flat" cmpd="sng" algn="ctr">
            <a:solidFill>
              <a:srgbClr val="33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152400" y="5896630"/>
            <a:ext cx="2209800" cy="523220"/>
          </a:xfrm>
          <a:prstGeom prst="rect">
            <a:avLst/>
          </a:prstGeom>
          <a:gradFill flip="none" rotWithShape="1">
            <a:gsLst>
              <a:gs pos="0">
                <a:srgbClr val="3333CC">
                  <a:shade val="30000"/>
                  <a:satMod val="115000"/>
                </a:srgbClr>
              </a:gs>
              <a:gs pos="50000">
                <a:srgbClr val="3333CC">
                  <a:shade val="67500"/>
                  <a:satMod val="115000"/>
                </a:srgbClr>
              </a:gs>
              <a:gs pos="100000">
                <a:srgbClr val="3333CC">
                  <a:shade val="100000"/>
                  <a:satMod val="115000"/>
                </a:srgbClr>
              </a:gs>
            </a:gsLst>
            <a:lin ang="5400000" scaled="1"/>
            <a:tileRect/>
          </a:gradFill>
        </p:spPr>
        <p:txBody>
          <a:bodyPr wrap="square" rtlCol="0">
            <a:spAutoFit/>
          </a:bodyPr>
          <a:lstStyle/>
          <a:p>
            <a:r>
              <a:rPr lang="en-US" sz="1400" dirty="0" smtClean="0">
                <a:latin typeface="Verdana" pitchFamily="34" charset="0"/>
                <a:ea typeface="Verdana" pitchFamily="34" charset="0"/>
                <a:cs typeface="Verdana" pitchFamily="34" charset="0"/>
              </a:rPr>
              <a:t>Note the distribution of the Kurds</a:t>
            </a:r>
            <a:endParaRPr lang="en-US" sz="1400" dirty="0">
              <a:latin typeface="Verdana" pitchFamily="34" charset="0"/>
              <a:ea typeface="Verdana" pitchFamily="34" charset="0"/>
              <a:cs typeface="Verdana" pitchFamily="34" charset="0"/>
            </a:endParaRPr>
          </a:p>
        </p:txBody>
      </p:sp>
      <p:sp>
        <p:nvSpPr>
          <p:cNvPr id="8"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Ethnic Warfare in Sri Lanka</a:t>
            </a:r>
            <a:endParaRPr lang="en-US" dirty="0"/>
          </a:p>
        </p:txBody>
      </p:sp>
      <p:sp>
        <p:nvSpPr>
          <p:cNvPr id="4" name="Content Placeholder 3"/>
          <p:cNvSpPr>
            <a:spLocks noGrp="1"/>
          </p:cNvSpPr>
          <p:nvPr>
            <p:ph sz="half" idx="1"/>
          </p:nvPr>
        </p:nvSpPr>
        <p:spPr>
          <a:xfrm>
            <a:off x="228600" y="1143000"/>
            <a:ext cx="5181600" cy="5334000"/>
          </a:xfrm>
        </p:spPr>
        <p:txBody>
          <a:bodyPr>
            <a:normAutofit/>
          </a:bodyPr>
          <a:lstStyle/>
          <a:p>
            <a:r>
              <a:rPr lang="en-US" sz="1600" dirty="0" smtClean="0"/>
              <a:t>The Sri Lankan war lasted from 1983-2009.</a:t>
            </a:r>
          </a:p>
          <a:p>
            <a:r>
              <a:rPr lang="en-US" sz="1600" dirty="0" smtClean="0"/>
              <a:t>A mostly ethnic conflict between the Hindu Tamil minority (12.6% of the population) and the Buddhist Sinhalese (74%).</a:t>
            </a:r>
          </a:p>
          <a:p>
            <a:r>
              <a:rPr lang="en-US" sz="1600" dirty="0" smtClean="0"/>
              <a:t>The Tamils were excluded from government and deprived of civil rights.  A separatist movement that started in the 1970s, “</a:t>
            </a:r>
            <a:r>
              <a:rPr lang="en-US" sz="1600" dirty="0" smtClean="0">
                <a:solidFill>
                  <a:srgbClr val="FFFF00"/>
                </a:solidFill>
              </a:rPr>
              <a:t>The Liberation Tigers of Tamil </a:t>
            </a:r>
            <a:r>
              <a:rPr lang="en-US" sz="1600" dirty="0" err="1" smtClean="0">
                <a:solidFill>
                  <a:srgbClr val="FFFF00"/>
                </a:solidFill>
              </a:rPr>
              <a:t>Eelam</a:t>
            </a:r>
            <a:r>
              <a:rPr lang="en-US" sz="1600" dirty="0" smtClean="0"/>
              <a:t>,” became outright warfare in 1983.</a:t>
            </a:r>
          </a:p>
          <a:p>
            <a:r>
              <a:rPr lang="en-US" sz="1600" dirty="0" smtClean="0"/>
              <a:t>Tactics used by the </a:t>
            </a:r>
            <a:r>
              <a:rPr lang="en-US" sz="1600" dirty="0" smtClean="0">
                <a:solidFill>
                  <a:srgbClr val="FFFF00"/>
                </a:solidFill>
              </a:rPr>
              <a:t>Tamil Tigers </a:t>
            </a:r>
            <a:r>
              <a:rPr lang="en-US" sz="1600" dirty="0" smtClean="0"/>
              <a:t>– including the assassination of a Sri Lankan President and an Indian Prime Minister – caused them to be labeled a </a:t>
            </a:r>
            <a:r>
              <a:rPr lang="en-US" sz="1600" dirty="0" smtClean="0">
                <a:solidFill>
                  <a:srgbClr val="FFFF00"/>
                </a:solidFill>
              </a:rPr>
              <a:t>terrorist organization</a:t>
            </a:r>
            <a:r>
              <a:rPr lang="en-US" sz="1600" dirty="0" smtClean="0"/>
              <a:t>.</a:t>
            </a:r>
          </a:p>
          <a:p>
            <a:r>
              <a:rPr lang="en-US" sz="1600" dirty="0" smtClean="0"/>
              <a:t>After a series of failed peace talks, the Sri Lankan military began a campaign in the northern part of the island.  In 2009, after a brutal final assault, the Sri Lankan government defeated the rebels.</a:t>
            </a:r>
          </a:p>
          <a:p>
            <a:r>
              <a:rPr lang="en-US" sz="1600" dirty="0" smtClean="0"/>
              <a:t>As many as 100,000 </a:t>
            </a:r>
            <a:r>
              <a:rPr lang="en-US" sz="1600" dirty="0"/>
              <a:t>died </a:t>
            </a:r>
            <a:r>
              <a:rPr lang="en-US" sz="1600" dirty="0" smtClean="0"/>
              <a:t>as </a:t>
            </a:r>
            <a:r>
              <a:rPr lang="en-US" sz="1600" dirty="0"/>
              <a:t>a result of the civil war .</a:t>
            </a:r>
          </a:p>
        </p:txBody>
      </p:sp>
      <p:sp>
        <p:nvSpPr>
          <p:cNvPr id="3" name="Slide Number Placeholder 2"/>
          <p:cNvSpPr>
            <a:spLocks noGrp="1"/>
          </p:cNvSpPr>
          <p:nvPr>
            <p:ph type="sldNum" sz="quarter" idx="10"/>
          </p:nvPr>
        </p:nvSpPr>
        <p:spPr/>
        <p:txBody>
          <a:bodyPr/>
          <a:lstStyle/>
          <a:p>
            <a:pPr>
              <a:defRPr/>
            </a:pPr>
            <a:fld id="{5B593318-E53D-45C0-B674-D14E5732814F}" type="slidenum">
              <a:rPr lang="en-US" smtClean="0"/>
              <a:pPr>
                <a:defRPr/>
              </a:pPr>
              <a:t>56</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240" y="914400"/>
            <a:ext cx="2499360" cy="4572000"/>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0" y="6583363"/>
            <a:ext cx="883285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200" i="1" dirty="0">
                <a:latin typeface="Verdana" pitchFamily="34" charset="0"/>
              </a:rPr>
              <a:t>Source: http://ccat.sas.upenn.edu/plc/clpp/images/langmaps/index.html</a:t>
            </a:r>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648200"/>
            <a:ext cx="1517650" cy="1828800"/>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17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B0405F88-C596-4CC7-9A47-9BF42364E90B}" type="slidenum">
              <a:rPr lang="en-US"/>
              <a:pPr>
                <a:defRPr/>
              </a:pPr>
              <a:t>57</a:t>
            </a:fld>
            <a:endParaRPr lang="en-US"/>
          </a:p>
        </p:txBody>
      </p:sp>
      <p:sp>
        <p:nvSpPr>
          <p:cNvPr id="63491" name="Rectangle 2"/>
          <p:cNvSpPr>
            <a:spLocks noGrp="1" noChangeArrowheads="1"/>
          </p:cNvSpPr>
          <p:nvPr>
            <p:ph type="title"/>
          </p:nvPr>
        </p:nvSpPr>
        <p:spPr/>
        <p:txBody>
          <a:bodyPr/>
          <a:lstStyle/>
          <a:p>
            <a:pPr algn="l"/>
            <a:r>
              <a:rPr lang="en-US" smtClean="0"/>
              <a:t>Competing Nationalities: Africa</a:t>
            </a:r>
          </a:p>
        </p:txBody>
      </p:sp>
      <p:sp>
        <p:nvSpPr>
          <p:cNvPr id="63492" name="Rectangle 3"/>
          <p:cNvSpPr>
            <a:spLocks noGrp="1" noChangeArrowheads="1"/>
          </p:cNvSpPr>
          <p:nvPr>
            <p:ph type="body" sz="half" idx="1"/>
          </p:nvPr>
        </p:nvSpPr>
        <p:spPr>
          <a:xfrm>
            <a:off x="152400" y="1747837"/>
            <a:ext cx="3276600" cy="3886200"/>
          </a:xfrm>
        </p:spPr>
        <p:txBody>
          <a:bodyPr/>
          <a:lstStyle/>
          <a:p>
            <a:r>
              <a:rPr lang="en-US" sz="3200" dirty="0" smtClean="0"/>
              <a:t>Ethiopia &amp; Eritrea</a:t>
            </a:r>
          </a:p>
          <a:p>
            <a:r>
              <a:rPr lang="en-US" sz="3200" dirty="0" smtClean="0"/>
              <a:t>Somalia</a:t>
            </a:r>
          </a:p>
          <a:p>
            <a:r>
              <a:rPr lang="en-US" sz="3200" dirty="0" smtClean="0"/>
              <a:t>Nigeria</a:t>
            </a:r>
          </a:p>
          <a:p>
            <a:r>
              <a:rPr lang="en-US" sz="3200" dirty="0" smtClean="0"/>
              <a:t>Sudan </a:t>
            </a:r>
          </a:p>
          <a:p>
            <a:pPr lvl="1"/>
            <a:r>
              <a:rPr lang="en-US" dirty="0" smtClean="0"/>
              <a:t>South Sudan</a:t>
            </a:r>
          </a:p>
          <a:p>
            <a:pPr lvl="1"/>
            <a:r>
              <a:rPr lang="en-US" dirty="0" smtClean="0"/>
              <a:t>Darfur</a:t>
            </a:r>
          </a:p>
        </p:txBody>
      </p:sp>
      <p:pic>
        <p:nvPicPr>
          <p:cNvPr id="63493" name="Picture 5" descr="afeth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val="0"/>
              </a:ext>
            </a:extLst>
          </a:blip>
          <a:srcRect l="769" t="1219"/>
          <a:stretch>
            <a:fillRect/>
          </a:stretch>
        </p:blipFill>
        <p:spPr bwMode="auto">
          <a:xfrm>
            <a:off x="3429000" y="1057275"/>
            <a:ext cx="5124450" cy="52673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B19B71-EA40-4643-ADAF-E52A0A92AF66}" type="slidenum">
              <a:rPr lang="en-US"/>
              <a:pPr>
                <a:defRPr/>
              </a:pPr>
              <a:t>58</a:t>
            </a:fld>
            <a:endParaRPr lang="en-US"/>
          </a:p>
        </p:txBody>
      </p:sp>
      <p:sp>
        <p:nvSpPr>
          <p:cNvPr id="64515" name="Rectangle 2"/>
          <p:cNvSpPr>
            <a:spLocks noGrp="1" noChangeArrowheads="1"/>
          </p:cNvSpPr>
          <p:nvPr>
            <p:ph type="title"/>
          </p:nvPr>
        </p:nvSpPr>
        <p:spPr/>
        <p:txBody>
          <a:bodyPr/>
          <a:lstStyle/>
          <a:p>
            <a:r>
              <a:rPr lang="en-US" smtClean="0"/>
              <a:t>Forced Migration and Ethnic Cleansing </a:t>
            </a:r>
          </a:p>
        </p:txBody>
      </p:sp>
      <p:sp>
        <p:nvSpPr>
          <p:cNvPr id="64516" name="Rectangle 3"/>
          <p:cNvSpPr>
            <a:spLocks noGrp="1" noChangeArrowheads="1"/>
          </p:cNvSpPr>
          <p:nvPr>
            <p:ph type="body" idx="1"/>
          </p:nvPr>
        </p:nvSpPr>
        <p:spPr>
          <a:xfrm>
            <a:off x="228600" y="1600200"/>
            <a:ext cx="8686800" cy="4800600"/>
          </a:xfrm>
        </p:spPr>
        <p:txBody>
          <a:bodyPr/>
          <a:lstStyle/>
          <a:p>
            <a:r>
              <a:rPr lang="en-US" sz="2400" dirty="0" smtClean="0"/>
              <a:t>Forced migration has occurred throughout history - people of a certain ethnicity compelled to move by another ethnic group's armies. </a:t>
            </a:r>
          </a:p>
          <a:p>
            <a:r>
              <a:rPr lang="en-US" sz="2400" dirty="0" smtClean="0"/>
              <a:t>In the 1990s a new term was coined, "</a:t>
            </a:r>
            <a:r>
              <a:rPr lang="en-US" sz="2400" b="1" dirty="0" smtClean="0">
                <a:solidFill>
                  <a:srgbClr val="FFFF00"/>
                </a:solidFill>
              </a:rPr>
              <a:t>ethnic</a:t>
            </a:r>
            <a:r>
              <a:rPr lang="en-US" sz="2400" b="1" dirty="0" smtClean="0"/>
              <a:t> </a:t>
            </a:r>
            <a:r>
              <a:rPr lang="en-US" sz="2400" b="1" dirty="0" smtClean="0">
                <a:solidFill>
                  <a:srgbClr val="FFFF00"/>
                </a:solidFill>
              </a:rPr>
              <a:t>cleansing</a:t>
            </a:r>
            <a:r>
              <a:rPr lang="en-US" sz="2400" dirty="0" smtClean="0"/>
              <a:t>," to describe what some groups in Europe were doing to each other.</a:t>
            </a:r>
          </a:p>
          <a:p>
            <a:r>
              <a:rPr lang="en-US" sz="2400" dirty="0" smtClean="0"/>
              <a:t>Ethnic cleansing: </a:t>
            </a:r>
          </a:p>
          <a:p>
            <a:pPr lvl="1"/>
            <a:r>
              <a:rPr lang="en-US" sz="2000" dirty="0" smtClean="0"/>
              <a:t>“a process in which a more powerful ethnic group forcibly removes a less powerful one in order to create an ethnically homogenous region.”</a:t>
            </a:r>
          </a:p>
          <a:p>
            <a:pPr lvl="1"/>
            <a:r>
              <a:rPr lang="en-US" sz="2000" dirty="0" smtClean="0"/>
              <a:t>“Ethnic cleansing is undertaken to rid an area of an entire ethnicity, so that the surviving ethnicity can be the sole inhabitants.”</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B50159F-68D7-4818-858E-230E2144DE94}" type="slidenum">
              <a:rPr lang="en-US"/>
              <a:pPr>
                <a:defRPr/>
              </a:pPr>
              <a:t>59</a:t>
            </a:fld>
            <a:endParaRPr lang="en-US"/>
          </a:p>
        </p:txBody>
      </p:sp>
      <p:sp>
        <p:nvSpPr>
          <p:cNvPr id="65539" name="Rectangle 2"/>
          <p:cNvSpPr>
            <a:spLocks noGrp="1" noChangeArrowheads="1"/>
          </p:cNvSpPr>
          <p:nvPr>
            <p:ph type="title"/>
          </p:nvPr>
        </p:nvSpPr>
        <p:spPr>
          <a:xfrm>
            <a:off x="228600" y="0"/>
            <a:ext cx="8229600" cy="1143000"/>
          </a:xfrm>
        </p:spPr>
        <p:txBody>
          <a:bodyPr/>
          <a:lstStyle/>
          <a:p>
            <a:pPr algn="l"/>
            <a:r>
              <a:rPr lang="en-US" smtClean="0">
                <a:cs typeface="Times New Roman" charset="0"/>
              </a:rPr>
              <a:t>Balkanization</a:t>
            </a:r>
            <a:r>
              <a:rPr lang="en-US" smtClean="0"/>
              <a:t> </a:t>
            </a:r>
          </a:p>
        </p:txBody>
      </p:sp>
      <p:sp>
        <p:nvSpPr>
          <p:cNvPr id="65540" name="Rectangle 3"/>
          <p:cNvSpPr>
            <a:spLocks noGrp="1" noChangeArrowheads="1"/>
          </p:cNvSpPr>
          <p:nvPr>
            <p:ph type="body" sz="half" idx="1"/>
          </p:nvPr>
        </p:nvSpPr>
        <p:spPr>
          <a:xfrm>
            <a:off x="134568" y="990600"/>
            <a:ext cx="4876800" cy="5410200"/>
          </a:xfrm>
        </p:spPr>
        <p:txBody>
          <a:bodyPr/>
          <a:lstStyle/>
          <a:p>
            <a:pPr>
              <a:lnSpc>
                <a:spcPct val="90000"/>
              </a:lnSpc>
            </a:pPr>
            <a:r>
              <a:rPr lang="en-US" sz="2000" dirty="0" smtClean="0"/>
              <a:t>At the end of the 19th century political leaders were deeply worried about something called "</a:t>
            </a:r>
            <a:r>
              <a:rPr lang="en-US" sz="2000" b="1" dirty="0" smtClean="0">
                <a:solidFill>
                  <a:srgbClr val="FFFF00"/>
                </a:solidFill>
              </a:rPr>
              <a:t>Balkanization</a:t>
            </a:r>
            <a:r>
              <a:rPr lang="en-US" sz="2000" dirty="0" smtClean="0"/>
              <a:t>":</a:t>
            </a:r>
          </a:p>
          <a:p>
            <a:pPr lvl="1">
              <a:lnSpc>
                <a:spcPct val="90000"/>
              </a:lnSpc>
            </a:pPr>
            <a:r>
              <a:rPr lang="en-US" sz="1800" b="1" dirty="0" smtClean="0"/>
              <a:t>"The process by which a state breaks down through conflicts among its ethnicities."</a:t>
            </a:r>
          </a:p>
          <a:p>
            <a:pPr>
              <a:lnSpc>
                <a:spcPct val="90000"/>
              </a:lnSpc>
            </a:pPr>
            <a:r>
              <a:rPr lang="en-US" sz="2000" dirty="0" smtClean="0"/>
              <a:t>Balkanization was considered a threat to world peace, because conflicts between ethnic groups could drag larger powers into war.</a:t>
            </a:r>
          </a:p>
          <a:p>
            <a:pPr>
              <a:lnSpc>
                <a:spcPct val="90000"/>
              </a:lnSpc>
            </a:pPr>
            <a:r>
              <a:rPr lang="en-US" sz="2000" dirty="0" smtClean="0"/>
              <a:t>Balkanization </a:t>
            </a:r>
            <a:r>
              <a:rPr lang="en-US" sz="2000" u="sng" dirty="0" smtClean="0"/>
              <a:t>certainly</a:t>
            </a:r>
            <a:r>
              <a:rPr lang="en-US" sz="2000" dirty="0" smtClean="0"/>
              <a:t> lead to World War I.</a:t>
            </a:r>
          </a:p>
          <a:p>
            <a:pPr>
              <a:lnSpc>
                <a:spcPct val="90000"/>
              </a:lnSpc>
            </a:pPr>
            <a:r>
              <a:rPr lang="en-US" sz="2000" dirty="0" smtClean="0"/>
              <a:t>To prevent Balkanization from causing problems in the future, a multi-ethnic state was created in the region – </a:t>
            </a:r>
            <a:r>
              <a:rPr lang="en-US" sz="2000" b="1" dirty="0" smtClean="0">
                <a:solidFill>
                  <a:srgbClr val="FFFF00"/>
                </a:solidFill>
              </a:rPr>
              <a:t>Yugoslavia</a:t>
            </a:r>
            <a:r>
              <a:rPr lang="en-US" sz="2000" dirty="0" smtClean="0"/>
              <a:t>.</a:t>
            </a:r>
          </a:p>
        </p:txBody>
      </p:sp>
      <p:pic>
        <p:nvPicPr>
          <p:cNvPr id="65541" name="Picture 5"/>
          <p:cNvPicPr>
            <a:picLocks noChangeAspect="1" noChangeArrowheads="1"/>
          </p:cNvPicPr>
          <p:nvPr/>
        </p:nvPicPr>
        <p:blipFill>
          <a:blip r:embed="rId2">
            <a:extLst>
              <a:ext uri="{28A0092B-C50C-407E-A947-70E740481C1C}">
                <a14:useLocalDpi xmlns:a14="http://schemas.microsoft.com/office/drawing/2010/main" val="0"/>
              </a:ext>
            </a:extLst>
          </a:blip>
          <a:srcRect l="2672" t="3073" r="4199" b="-279"/>
          <a:stretch>
            <a:fillRect/>
          </a:stretch>
        </p:blipFill>
        <p:spPr bwMode="auto">
          <a:xfrm>
            <a:off x="5105400" y="838200"/>
            <a:ext cx="3686175" cy="5257800"/>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49C798-6D95-4BA5-A9ED-5587BFB7E009}" type="slidenum">
              <a:rPr lang="en-US"/>
              <a:pPr>
                <a:defRPr/>
              </a:pPr>
              <a:t>6</a:t>
            </a:fld>
            <a:endParaRPr lang="en-US"/>
          </a:p>
        </p:txBody>
      </p:sp>
      <p:sp>
        <p:nvSpPr>
          <p:cNvPr id="18435" name="Rectangle 2"/>
          <p:cNvSpPr>
            <a:spLocks noGrp="1" noChangeArrowheads="1"/>
          </p:cNvSpPr>
          <p:nvPr>
            <p:ph type="title"/>
          </p:nvPr>
        </p:nvSpPr>
        <p:spPr/>
        <p:txBody>
          <a:bodyPr/>
          <a:lstStyle/>
          <a:p>
            <a:r>
              <a:rPr lang="en-US" smtClean="0"/>
              <a:t>Race vs. Ethnicity</a:t>
            </a:r>
          </a:p>
        </p:txBody>
      </p:sp>
      <p:sp>
        <p:nvSpPr>
          <p:cNvPr id="18436" name="Rectangle 3"/>
          <p:cNvSpPr>
            <a:spLocks noGrp="1" noChangeArrowheads="1"/>
          </p:cNvSpPr>
          <p:nvPr>
            <p:ph type="body" idx="1"/>
          </p:nvPr>
        </p:nvSpPr>
        <p:spPr>
          <a:xfrm>
            <a:off x="152400" y="1219200"/>
            <a:ext cx="8763000" cy="5334000"/>
          </a:xfrm>
        </p:spPr>
        <p:txBody>
          <a:bodyPr>
            <a:normAutofit fontScale="92500"/>
          </a:bodyPr>
          <a:lstStyle/>
          <a:p>
            <a:pPr>
              <a:defRPr/>
            </a:pPr>
            <a:r>
              <a:rPr lang="en-US" sz="2800" dirty="0" smtClean="0"/>
              <a:t>A person's </a:t>
            </a:r>
            <a:r>
              <a:rPr lang="en-US" sz="2800" b="1" dirty="0" smtClean="0"/>
              <a:t>race</a:t>
            </a:r>
            <a:r>
              <a:rPr lang="en-US" sz="2800" dirty="0" smtClean="0"/>
              <a:t> may </a:t>
            </a:r>
            <a:r>
              <a:rPr lang="en-US" sz="2800" b="1" u="sng" dirty="0" smtClean="0"/>
              <a:t>not</a:t>
            </a:r>
            <a:r>
              <a:rPr lang="en-US" sz="2800" dirty="0" smtClean="0"/>
              <a:t> be the same as a person's </a:t>
            </a:r>
            <a:r>
              <a:rPr lang="en-US" sz="2800" b="1" dirty="0" smtClean="0"/>
              <a:t>ethnicity</a:t>
            </a:r>
            <a:r>
              <a:rPr lang="en-US" sz="2800" dirty="0" smtClean="0"/>
              <a:t>.</a:t>
            </a:r>
          </a:p>
          <a:p>
            <a:pPr>
              <a:defRPr/>
            </a:pPr>
            <a:r>
              <a:rPr lang="en-US" sz="2800" dirty="0" smtClean="0"/>
              <a:t>In the US the concepts of race and ethnicity are often confused – sometimes by law!</a:t>
            </a:r>
          </a:p>
          <a:p>
            <a:pPr lvl="1">
              <a:defRPr/>
            </a:pPr>
            <a:r>
              <a:rPr lang="en-US" sz="2400" dirty="0" smtClean="0"/>
              <a:t>"</a:t>
            </a:r>
            <a:r>
              <a:rPr lang="en-US" sz="2400" b="1" dirty="0" smtClean="0">
                <a:solidFill>
                  <a:srgbClr val="FFFF00"/>
                </a:solidFill>
              </a:rPr>
              <a:t>Asian</a:t>
            </a:r>
            <a:r>
              <a:rPr lang="en-US" sz="2400" dirty="0" smtClean="0"/>
              <a:t>" is recognized by the US Census Bureau as a </a:t>
            </a:r>
            <a:r>
              <a:rPr lang="en-US" sz="2400" b="1" dirty="0" smtClean="0">
                <a:solidFill>
                  <a:srgbClr val="FFFF00"/>
                </a:solidFill>
              </a:rPr>
              <a:t>race</a:t>
            </a:r>
            <a:r>
              <a:rPr lang="en-US" sz="2400" dirty="0" smtClean="0">
                <a:solidFill>
                  <a:srgbClr val="FFFF00"/>
                </a:solidFill>
              </a:rPr>
              <a:t> </a:t>
            </a:r>
            <a:r>
              <a:rPr lang="en-US" sz="2400" dirty="0" smtClean="0"/>
              <a:t>(so that people from Pakistan, China, or Japan will all be classified as the same "race").</a:t>
            </a:r>
          </a:p>
          <a:p>
            <a:pPr lvl="1">
              <a:defRPr/>
            </a:pPr>
            <a:r>
              <a:rPr lang="en-US" sz="2400" dirty="0" smtClean="0"/>
              <a:t>"</a:t>
            </a:r>
            <a:r>
              <a:rPr lang="en-US" sz="2400" b="1" dirty="0" smtClean="0">
                <a:solidFill>
                  <a:srgbClr val="FFFF00"/>
                </a:solidFill>
              </a:rPr>
              <a:t>African-American</a:t>
            </a:r>
            <a:r>
              <a:rPr lang="en-US" sz="2400" dirty="0" smtClean="0"/>
              <a:t>" is recognized as a </a:t>
            </a:r>
            <a:r>
              <a:rPr lang="en-US" sz="2400" b="1" dirty="0" smtClean="0">
                <a:solidFill>
                  <a:srgbClr val="FFFF00"/>
                </a:solidFill>
              </a:rPr>
              <a:t>race</a:t>
            </a:r>
            <a:r>
              <a:rPr lang="en-US" sz="2400" dirty="0" smtClean="0"/>
              <a:t>, but it is </a:t>
            </a:r>
            <a:r>
              <a:rPr lang="en-US" sz="2400" b="1" u="sng" dirty="0" smtClean="0"/>
              <a:t>not</a:t>
            </a:r>
            <a:r>
              <a:rPr lang="en-US" sz="2400" dirty="0" smtClean="0"/>
              <a:t> necessarily the same as "</a:t>
            </a:r>
            <a:r>
              <a:rPr lang="en-US" sz="2400" b="1" dirty="0" smtClean="0"/>
              <a:t>black</a:t>
            </a:r>
            <a:r>
              <a:rPr lang="en-US" sz="2400" dirty="0" smtClean="0"/>
              <a:t>."  There are many "Blacks" who trace their cultural heritage – and their ethnicity – to countries in the Caribbean or Latin America.</a:t>
            </a:r>
          </a:p>
          <a:p>
            <a:pPr lvl="1">
              <a:defRPr/>
            </a:pPr>
            <a:r>
              <a:rPr lang="en-US" sz="2400" dirty="0" smtClean="0"/>
              <a:t>"</a:t>
            </a:r>
            <a:r>
              <a:rPr lang="en-US" sz="2400" b="1" dirty="0" smtClean="0">
                <a:solidFill>
                  <a:srgbClr val="FFFF00"/>
                </a:solidFill>
              </a:rPr>
              <a:t>Hispanic</a:t>
            </a:r>
            <a:r>
              <a:rPr lang="en-US" sz="2400" dirty="0" smtClean="0"/>
              <a:t>" (</a:t>
            </a:r>
            <a:r>
              <a:rPr lang="en-US" sz="2400" b="1" dirty="0" smtClean="0">
                <a:solidFill>
                  <a:srgbClr val="FFFF00"/>
                </a:solidFill>
              </a:rPr>
              <a:t>Latino</a:t>
            </a:r>
            <a:r>
              <a:rPr lang="en-US" sz="2400" dirty="0" smtClean="0"/>
              <a:t>) is considered an </a:t>
            </a:r>
            <a:r>
              <a:rPr lang="en-US" sz="2400" b="1" dirty="0" smtClean="0">
                <a:solidFill>
                  <a:srgbClr val="FFFF00"/>
                </a:solidFill>
              </a:rPr>
              <a:t>ethnicity</a:t>
            </a:r>
            <a:r>
              <a:rPr lang="en-US" sz="2400" dirty="0" smtClean="0"/>
              <a:t>, </a:t>
            </a:r>
            <a:r>
              <a:rPr lang="en-US" sz="2400" b="1" dirty="0" smtClean="0"/>
              <a:t>not</a:t>
            </a:r>
            <a:r>
              <a:rPr lang="en-US" sz="2400" dirty="0" smtClean="0"/>
              <a:t> a race.  Hispanics may therefore be of any race.</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5793E5-DCE7-4D43-B0D2-CD0D0FB71FDF}" type="slidenum">
              <a:rPr lang="en-US"/>
              <a:pPr>
                <a:defRPr/>
              </a:pPr>
              <a:t>60</a:t>
            </a:fld>
            <a:endParaRPr lang="en-US"/>
          </a:p>
        </p:txBody>
      </p:sp>
      <p:sp>
        <p:nvSpPr>
          <p:cNvPr id="66563" name="Rectangle 2"/>
          <p:cNvSpPr>
            <a:spLocks noGrp="1" noChangeArrowheads="1"/>
          </p:cNvSpPr>
          <p:nvPr>
            <p:ph type="title"/>
          </p:nvPr>
        </p:nvSpPr>
        <p:spPr>
          <a:xfrm>
            <a:off x="0" y="0"/>
            <a:ext cx="9144000" cy="533400"/>
          </a:xfrm>
          <a:gradFill>
            <a:gsLst>
              <a:gs pos="0">
                <a:schemeClr val="bg1"/>
              </a:gs>
              <a:gs pos="100000">
                <a:schemeClr val="bg1">
                  <a:gamma/>
                  <a:shade val="49804"/>
                  <a:invGamma/>
                </a:schemeClr>
              </a:gs>
            </a:gsLst>
            <a:lin ang="2700000" scaled="1"/>
          </a:gradFill>
        </p:spPr>
        <p:txBody>
          <a:bodyPr/>
          <a:lstStyle/>
          <a:p>
            <a:r>
              <a:rPr lang="en-US" dirty="0" smtClean="0"/>
              <a:t>Yugoslavia</a:t>
            </a:r>
          </a:p>
        </p:txBody>
      </p:sp>
      <p:sp>
        <p:nvSpPr>
          <p:cNvPr id="66564" name="Rectangle 3"/>
          <p:cNvSpPr>
            <a:spLocks noGrp="1" noChangeArrowheads="1"/>
          </p:cNvSpPr>
          <p:nvPr>
            <p:ph type="body" idx="1"/>
          </p:nvPr>
        </p:nvSpPr>
        <p:spPr>
          <a:xfrm>
            <a:off x="76200" y="609600"/>
            <a:ext cx="8991600" cy="609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normAutofit fontScale="55000" lnSpcReduction="20000"/>
          </a:bodyPr>
          <a:lstStyle/>
          <a:p>
            <a:pPr>
              <a:lnSpc>
                <a:spcPct val="120000"/>
              </a:lnSpc>
            </a:pPr>
            <a:r>
              <a:rPr lang="en-US" dirty="0"/>
              <a:t>After World War I the Balkan peninsula was unified </a:t>
            </a:r>
            <a:r>
              <a:rPr lang="en-US" dirty="0" smtClean="0"/>
              <a:t>into </a:t>
            </a:r>
            <a:r>
              <a:rPr lang="en-US" dirty="0"/>
              <a:t>a new multi-ethnic </a:t>
            </a:r>
            <a:r>
              <a:rPr lang="en-US" dirty="0" smtClean="0"/>
              <a:t>nation, “</a:t>
            </a:r>
            <a:r>
              <a:rPr lang="en-US" b="1" dirty="0" smtClean="0">
                <a:solidFill>
                  <a:srgbClr val="FFFF00"/>
                </a:solidFill>
              </a:rPr>
              <a:t>Yugoslavia</a:t>
            </a:r>
            <a:r>
              <a:rPr lang="en-US" dirty="0" smtClean="0"/>
              <a:t>,” “</a:t>
            </a:r>
            <a:r>
              <a:rPr lang="en-US" b="1" dirty="0" smtClean="0">
                <a:solidFill>
                  <a:srgbClr val="FFFF00"/>
                </a:solidFill>
              </a:rPr>
              <a:t>Land of the Southern Slavs</a:t>
            </a:r>
            <a:r>
              <a:rPr lang="en-US" dirty="0" smtClean="0"/>
              <a:t>.” </a:t>
            </a:r>
            <a:endParaRPr lang="en-US" dirty="0"/>
          </a:p>
          <a:p>
            <a:pPr>
              <a:lnSpc>
                <a:spcPct val="120000"/>
              </a:lnSpc>
            </a:pPr>
            <a:r>
              <a:rPr lang="en-US" dirty="0"/>
              <a:t>Ethnic diversity in Yugoslavia was </a:t>
            </a:r>
            <a:r>
              <a:rPr lang="en-US" u="sng" dirty="0"/>
              <a:t>enormous</a:t>
            </a:r>
            <a:r>
              <a:rPr lang="en-US" dirty="0"/>
              <a:t>:</a:t>
            </a:r>
          </a:p>
          <a:p>
            <a:pPr lvl="1">
              <a:lnSpc>
                <a:spcPct val="120000"/>
              </a:lnSpc>
            </a:pPr>
            <a:r>
              <a:rPr lang="en-US" b="1" dirty="0">
                <a:solidFill>
                  <a:srgbClr val="FFFF00"/>
                </a:solidFill>
              </a:rPr>
              <a:t>Seven</a:t>
            </a:r>
            <a:r>
              <a:rPr lang="en-US" dirty="0"/>
              <a:t> </a:t>
            </a:r>
            <a:r>
              <a:rPr lang="en-US" dirty="0" smtClean="0"/>
              <a:t>ethnic </a:t>
            </a:r>
            <a:r>
              <a:rPr lang="en-US" dirty="0"/>
              <a:t>neighbors (Austria, Greece, Italy, Albania, </a:t>
            </a:r>
            <a:r>
              <a:rPr lang="en-US" dirty="0" smtClean="0"/>
              <a:t>Bulgaria</a:t>
            </a:r>
            <a:r>
              <a:rPr lang="en-US" dirty="0"/>
              <a:t>, Hungary </a:t>
            </a:r>
            <a:r>
              <a:rPr lang="en-US" dirty="0" smtClean="0"/>
              <a:t>&amp; Romania) with significant populations inside Yugoslavia.</a:t>
            </a:r>
            <a:endParaRPr lang="en-US" dirty="0"/>
          </a:p>
          <a:p>
            <a:pPr lvl="1">
              <a:lnSpc>
                <a:spcPct val="120000"/>
              </a:lnSpc>
            </a:pPr>
            <a:r>
              <a:rPr lang="en-US" b="1" dirty="0">
                <a:solidFill>
                  <a:srgbClr val="FFFF00"/>
                </a:solidFill>
              </a:rPr>
              <a:t>Four</a:t>
            </a:r>
            <a:r>
              <a:rPr lang="en-US" dirty="0"/>
              <a:t> </a:t>
            </a:r>
            <a:r>
              <a:rPr lang="en-US" dirty="0" smtClean="0"/>
              <a:t>languages </a:t>
            </a:r>
            <a:r>
              <a:rPr lang="en-US" dirty="0"/>
              <a:t>(Croatian, Serbian, Macedonian, Slovene).</a:t>
            </a:r>
          </a:p>
          <a:p>
            <a:pPr lvl="1">
              <a:lnSpc>
                <a:spcPct val="120000"/>
              </a:lnSpc>
            </a:pPr>
            <a:r>
              <a:rPr lang="en-US" b="1" dirty="0">
                <a:solidFill>
                  <a:srgbClr val="FFFF00"/>
                </a:solidFill>
              </a:rPr>
              <a:t>Three</a:t>
            </a:r>
            <a:r>
              <a:rPr lang="en-US" dirty="0"/>
              <a:t> </a:t>
            </a:r>
            <a:r>
              <a:rPr lang="en-US" dirty="0" smtClean="0"/>
              <a:t>religions </a:t>
            </a:r>
            <a:r>
              <a:rPr lang="en-US" dirty="0"/>
              <a:t>(Roman Catholicism, Eastern Orthodoxy, Islam). </a:t>
            </a:r>
          </a:p>
          <a:p>
            <a:pPr lvl="1">
              <a:lnSpc>
                <a:spcPct val="120000"/>
              </a:lnSpc>
            </a:pPr>
            <a:r>
              <a:rPr lang="en-US" b="1" dirty="0">
                <a:solidFill>
                  <a:srgbClr val="FFFF00"/>
                </a:solidFill>
              </a:rPr>
              <a:t>Two</a:t>
            </a:r>
            <a:r>
              <a:rPr lang="en-US" dirty="0"/>
              <a:t> alphabets (Roman for Croatian </a:t>
            </a:r>
            <a:r>
              <a:rPr lang="en-US" dirty="0" smtClean="0"/>
              <a:t>&amp; Slovene</a:t>
            </a:r>
            <a:r>
              <a:rPr lang="en-US" dirty="0"/>
              <a:t>, Cyrillic for Macedonian </a:t>
            </a:r>
            <a:r>
              <a:rPr lang="en-US" dirty="0" smtClean="0"/>
              <a:t>&amp; Serbian</a:t>
            </a:r>
            <a:r>
              <a:rPr lang="en-US" dirty="0"/>
              <a:t>).</a:t>
            </a:r>
          </a:p>
          <a:p>
            <a:pPr lvl="1">
              <a:lnSpc>
                <a:spcPct val="120000"/>
              </a:lnSpc>
            </a:pPr>
            <a:r>
              <a:rPr lang="en-US" b="1" dirty="0">
                <a:solidFill>
                  <a:srgbClr val="FFFF00"/>
                </a:solidFill>
              </a:rPr>
              <a:t>Six</a:t>
            </a:r>
            <a:r>
              <a:rPr lang="en-US" dirty="0"/>
              <a:t> </a:t>
            </a:r>
            <a:r>
              <a:rPr lang="en-US" dirty="0" smtClean="0"/>
              <a:t>“Republics” </a:t>
            </a:r>
            <a:r>
              <a:rPr lang="en-US" dirty="0"/>
              <a:t>within Yugoslavia - Bosnia &amp; </a:t>
            </a:r>
            <a:r>
              <a:rPr lang="en-US" dirty="0" smtClean="0"/>
              <a:t>Herzegovina</a:t>
            </a:r>
            <a:r>
              <a:rPr lang="en-US" dirty="0"/>
              <a:t>, Croatia, Macedonia, Montenegro, Serbia and Slovenia.</a:t>
            </a:r>
          </a:p>
          <a:p>
            <a:pPr>
              <a:lnSpc>
                <a:spcPct val="120000"/>
              </a:lnSpc>
            </a:pPr>
            <a:r>
              <a:rPr lang="en-US" dirty="0"/>
              <a:t>Five of the Republics were established on the basis of ethnicity; </a:t>
            </a:r>
            <a:r>
              <a:rPr lang="en-US" dirty="0" smtClean="0"/>
              <a:t>    Bosnia </a:t>
            </a:r>
            <a:r>
              <a:rPr lang="en-US" dirty="0"/>
              <a:t>&amp; Herzegovina was a mixture of ethnicities.</a:t>
            </a:r>
          </a:p>
          <a:p>
            <a:pPr>
              <a:lnSpc>
                <a:spcPct val="120000"/>
              </a:lnSpc>
            </a:pPr>
            <a:r>
              <a:rPr lang="en-US" dirty="0"/>
              <a:t>Yugoslav ethnicities were suppressed during most of the 20th century, </a:t>
            </a:r>
            <a:endParaRPr lang="en-US" dirty="0" smtClean="0"/>
          </a:p>
          <a:p>
            <a:pPr>
              <a:lnSpc>
                <a:spcPct val="120000"/>
              </a:lnSpc>
            </a:pPr>
            <a:r>
              <a:rPr lang="en-US" dirty="0" smtClean="0"/>
              <a:t>The </a:t>
            </a:r>
            <a:r>
              <a:rPr lang="en-US" dirty="0"/>
              <a:t>collapse of the Communist government in the </a:t>
            </a:r>
            <a:r>
              <a:rPr lang="en-US" dirty="0" smtClean="0"/>
              <a:t>1980s lead </a:t>
            </a:r>
            <a:r>
              <a:rPr lang="en-US" dirty="0"/>
              <a:t>politicians in several </a:t>
            </a:r>
            <a:r>
              <a:rPr lang="en-US" dirty="0" smtClean="0"/>
              <a:t>Republics to use ethnicity </a:t>
            </a:r>
            <a:r>
              <a:rPr lang="en-US" dirty="0"/>
              <a:t>and </a:t>
            </a:r>
            <a:r>
              <a:rPr lang="en-US" dirty="0" smtClean="0"/>
              <a:t>hate to </a:t>
            </a:r>
            <a:r>
              <a:rPr lang="en-US" dirty="0"/>
              <a:t>gain power.</a:t>
            </a:r>
          </a:p>
          <a:p>
            <a:pPr>
              <a:lnSpc>
                <a:spcPct val="120000"/>
              </a:lnSpc>
            </a:pPr>
            <a:r>
              <a:rPr lang="en-US" dirty="0"/>
              <a:t>All the Republics except Serbia and Montenegro broke away (Montenegro became independent in 2006).</a:t>
            </a:r>
          </a:p>
          <a:p>
            <a:pPr>
              <a:lnSpc>
                <a:spcPct val="120000"/>
              </a:lnSpc>
            </a:pPr>
            <a:r>
              <a:rPr lang="en-US" dirty="0"/>
              <a:t>Because ethnic regions and political boundaries did not coincide - and because of the concept of self-determination - Serbs and Croats both used </a:t>
            </a:r>
            <a:r>
              <a:rPr lang="en-US" b="1" dirty="0">
                <a:solidFill>
                  <a:srgbClr val="FFFF00"/>
                </a:solidFill>
              </a:rPr>
              <a:t>ethnic cleansing </a:t>
            </a:r>
            <a:r>
              <a:rPr lang="en-US" dirty="0"/>
              <a:t>as a way of claiming territory.</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7792"/>
            <a:ext cx="8686800" cy="792808"/>
          </a:xfrm>
        </p:spPr>
        <p:txBody>
          <a:bodyPr>
            <a:normAutofit fontScale="90000"/>
          </a:bodyPr>
          <a:lstStyle/>
          <a:p>
            <a:pPr algn="l"/>
            <a:r>
              <a:rPr lang="en-US" sz="3800" dirty="0" smtClean="0"/>
              <a:t>War Crimes Trials: A Slow Process</a:t>
            </a:r>
            <a:endParaRPr lang="en-US" sz="3800" dirty="0"/>
          </a:p>
        </p:txBody>
      </p:sp>
      <p:sp>
        <p:nvSpPr>
          <p:cNvPr id="3" name="Content Placeholder 2"/>
          <p:cNvSpPr>
            <a:spLocks noGrp="1"/>
          </p:cNvSpPr>
          <p:nvPr>
            <p:ph sz="half" idx="1"/>
          </p:nvPr>
        </p:nvSpPr>
        <p:spPr>
          <a:xfrm>
            <a:off x="131320" y="1242390"/>
            <a:ext cx="4288280" cy="5006010"/>
          </a:xfrm>
        </p:spPr>
        <p:txBody>
          <a:bodyPr>
            <a:normAutofit/>
          </a:bodyPr>
          <a:lstStyle/>
          <a:p>
            <a:r>
              <a:rPr lang="en-US" sz="1600" b="1" dirty="0" smtClean="0"/>
              <a:t>1993:</a:t>
            </a:r>
            <a:r>
              <a:rPr lang="en-US" sz="1600" b="1" dirty="0" smtClean="0">
                <a:solidFill>
                  <a:srgbClr val="FFFF00"/>
                </a:solidFill>
              </a:rPr>
              <a:t> ICTY</a:t>
            </a:r>
            <a:r>
              <a:rPr lang="en-US" sz="1600" b="1" dirty="0"/>
              <a:t>: </a:t>
            </a:r>
            <a:r>
              <a:rPr lang="en-US" sz="1600" b="1" dirty="0" smtClean="0"/>
              <a:t>“</a:t>
            </a:r>
            <a:r>
              <a:rPr lang="en-US" sz="1600" b="1" dirty="0" smtClean="0">
                <a:solidFill>
                  <a:srgbClr val="FFFF00"/>
                </a:solidFill>
              </a:rPr>
              <a:t>I</a:t>
            </a:r>
            <a:r>
              <a:rPr lang="en-US" sz="1600" b="1" dirty="0" smtClean="0"/>
              <a:t>nternational </a:t>
            </a:r>
            <a:r>
              <a:rPr lang="en-US" sz="1600" b="1" dirty="0">
                <a:solidFill>
                  <a:srgbClr val="FFFF00"/>
                </a:solidFill>
              </a:rPr>
              <a:t>C</a:t>
            </a:r>
            <a:r>
              <a:rPr lang="en-US" sz="1600" b="1" dirty="0"/>
              <a:t>riminal </a:t>
            </a:r>
            <a:r>
              <a:rPr lang="en-US" sz="1600" b="1" dirty="0">
                <a:solidFill>
                  <a:srgbClr val="FFFF00"/>
                </a:solidFill>
              </a:rPr>
              <a:t>T</a:t>
            </a:r>
            <a:r>
              <a:rPr lang="en-US" sz="1600" b="1" dirty="0"/>
              <a:t>ribunal for the former </a:t>
            </a:r>
            <a:r>
              <a:rPr lang="en-US" sz="1600" b="1" dirty="0" smtClean="0">
                <a:solidFill>
                  <a:srgbClr val="FFFF00"/>
                </a:solidFill>
              </a:rPr>
              <a:t>Y</a:t>
            </a:r>
            <a:r>
              <a:rPr lang="en-US" sz="1600" b="1" dirty="0" smtClean="0"/>
              <a:t>ugoslavia,” </a:t>
            </a:r>
            <a:r>
              <a:rPr lang="en-US" sz="1600" b="1" dirty="0"/>
              <a:t>established by the UN at The Hague, </a:t>
            </a:r>
            <a:r>
              <a:rPr lang="en-US" sz="1600" b="1" dirty="0" smtClean="0"/>
              <a:t>Netherlands.</a:t>
            </a:r>
            <a:endParaRPr lang="en-US" sz="1600" b="1" dirty="0"/>
          </a:p>
          <a:p>
            <a:r>
              <a:rPr lang="en-US" sz="1600" b="1" dirty="0" smtClean="0"/>
              <a:t>1994: First </a:t>
            </a:r>
            <a:r>
              <a:rPr lang="en-US" sz="1600" b="1" dirty="0"/>
              <a:t>indictments </a:t>
            </a:r>
            <a:r>
              <a:rPr lang="en-US" sz="1600" b="1" dirty="0" smtClean="0"/>
              <a:t>issued; first arrests </a:t>
            </a:r>
            <a:r>
              <a:rPr lang="en-US" sz="1600" b="1" dirty="0"/>
              <a:t>made.</a:t>
            </a:r>
          </a:p>
          <a:p>
            <a:r>
              <a:rPr lang="en-US" sz="1600" b="1" dirty="0" smtClean="0"/>
              <a:t>1995: First </a:t>
            </a:r>
            <a:r>
              <a:rPr lang="en-US" sz="1600" b="1" dirty="0"/>
              <a:t>trial </a:t>
            </a:r>
            <a:r>
              <a:rPr lang="en-US" sz="1600" b="1" dirty="0" smtClean="0"/>
              <a:t>(</a:t>
            </a:r>
            <a:r>
              <a:rPr lang="en-US" sz="1600" b="1" dirty="0" err="1"/>
              <a:t>Duško</a:t>
            </a:r>
            <a:r>
              <a:rPr lang="en-US" sz="1600" b="1" dirty="0"/>
              <a:t> </a:t>
            </a:r>
            <a:r>
              <a:rPr lang="en-US" sz="1600" b="1" dirty="0" err="1"/>
              <a:t>Tadić</a:t>
            </a:r>
            <a:r>
              <a:rPr lang="en-US" sz="1600" b="1" dirty="0" smtClean="0"/>
              <a:t>).</a:t>
            </a:r>
            <a:endParaRPr lang="en-US" sz="1600" b="1" dirty="0"/>
          </a:p>
          <a:p>
            <a:r>
              <a:rPr lang="en-US" sz="1600" b="1" dirty="0" smtClean="0"/>
              <a:t>Since 1995 161 </a:t>
            </a:r>
            <a:r>
              <a:rPr lang="en-US" sz="1600" b="1" dirty="0"/>
              <a:t>individuals have been indicted:</a:t>
            </a:r>
          </a:p>
          <a:p>
            <a:pPr lvl="1"/>
            <a:r>
              <a:rPr lang="en-US" sz="1400" b="1" dirty="0"/>
              <a:t>13 acquitted.</a:t>
            </a:r>
          </a:p>
          <a:p>
            <a:pPr lvl="1"/>
            <a:r>
              <a:rPr lang="en-US" sz="1400" b="1" dirty="0"/>
              <a:t>20 had </a:t>
            </a:r>
            <a:r>
              <a:rPr lang="en-US" sz="1400" b="1" dirty="0" smtClean="0"/>
              <a:t>indictments </a:t>
            </a:r>
            <a:r>
              <a:rPr lang="en-US" sz="1400" b="1" dirty="0"/>
              <a:t>withdrawn.</a:t>
            </a:r>
          </a:p>
          <a:p>
            <a:pPr lvl="1"/>
            <a:r>
              <a:rPr lang="en-US" sz="1400" b="1" dirty="0" smtClean="0"/>
              <a:t>16 </a:t>
            </a:r>
            <a:r>
              <a:rPr lang="en-US" sz="1400" b="1" dirty="0"/>
              <a:t>died before </a:t>
            </a:r>
            <a:r>
              <a:rPr lang="en-US" sz="1400" b="1" dirty="0" smtClean="0"/>
              <a:t>their trials.</a:t>
            </a:r>
            <a:endParaRPr lang="en-US" sz="1400" b="1" dirty="0"/>
          </a:p>
          <a:p>
            <a:pPr lvl="1"/>
            <a:r>
              <a:rPr lang="en-US" sz="1400" b="1" dirty="0" smtClean="0"/>
              <a:t>13 </a:t>
            </a:r>
            <a:r>
              <a:rPr lang="en-US" sz="1400" b="1" dirty="0"/>
              <a:t>transferred to </a:t>
            </a:r>
            <a:r>
              <a:rPr lang="en-US" sz="1400" b="1" dirty="0" smtClean="0"/>
              <a:t>other courts</a:t>
            </a:r>
            <a:r>
              <a:rPr lang="en-US" sz="1400" b="1" dirty="0"/>
              <a:t>.</a:t>
            </a:r>
          </a:p>
          <a:p>
            <a:pPr lvl="1"/>
            <a:r>
              <a:rPr lang="en-US" sz="1400" b="1" dirty="0"/>
              <a:t>17 currently being tried.</a:t>
            </a:r>
          </a:p>
          <a:p>
            <a:pPr lvl="1"/>
            <a:r>
              <a:rPr lang="en-US" sz="1400" b="1" dirty="0"/>
              <a:t>82 sentenced to terms ranging from 2 years to life imprisonment</a:t>
            </a:r>
            <a:r>
              <a:rPr lang="en-US" sz="1400" b="1" dirty="0" smtClean="0"/>
              <a:t>.</a:t>
            </a:r>
          </a:p>
          <a:p>
            <a:r>
              <a:rPr lang="en-US" sz="1600" b="1" dirty="0" smtClean="0"/>
              <a:t>All trials should be completed by 2014 (appeals may continue).</a:t>
            </a:r>
            <a:endParaRPr lang="en-US" sz="1600" b="1" dirty="0"/>
          </a:p>
        </p:txBody>
      </p:sp>
      <p:sp>
        <p:nvSpPr>
          <p:cNvPr id="4" name="Slide Number Placeholder 3"/>
          <p:cNvSpPr>
            <a:spLocks noGrp="1"/>
          </p:cNvSpPr>
          <p:nvPr>
            <p:ph type="sldNum" sz="quarter" idx="10"/>
          </p:nvPr>
        </p:nvSpPr>
        <p:spPr/>
        <p:txBody>
          <a:bodyPr/>
          <a:lstStyle/>
          <a:p>
            <a:pPr>
              <a:defRPr/>
            </a:pPr>
            <a:fld id="{52DF1895-CFEE-4046-ABB9-AA3A02AFA9F6}" type="slidenum">
              <a:rPr lang="en-US" smtClean="0"/>
              <a:pPr>
                <a:defRPr/>
              </a:pPr>
              <a:t>61</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1" y="993851"/>
            <a:ext cx="1981200" cy="2282749"/>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7"/>
          <p:cNvSpPr txBox="1">
            <a:spLocks noChangeArrowheads="1"/>
          </p:cNvSpPr>
          <p:nvPr/>
        </p:nvSpPr>
        <p:spPr bwMode="auto">
          <a:xfrm>
            <a:off x="0" y="6583363"/>
            <a:ext cx="8839200" cy="215444"/>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fr-FR" sz="800" i="1" dirty="0">
                <a:latin typeface="Verdana" pitchFamily="34" charset="0"/>
              </a:rPr>
              <a:t>Sources: http://www.guardian.co.uk/world/2012/oct/16/radovan-karadzic-defence-hague; http://www.icty.org/x/cases/mladic/cis/en/cis_mladic_en.pdf</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6154" y="3429000"/>
            <a:ext cx="3464543" cy="2900464"/>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695" y="1262270"/>
            <a:ext cx="2509755" cy="1615655"/>
          </a:xfrm>
          <a:prstGeom prst="rect">
            <a:avLst/>
          </a:prstGeom>
          <a:noFill/>
          <a:ln w="127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67273" y="2819399"/>
            <a:ext cx="2514599" cy="276999"/>
          </a:xfrm>
          <a:prstGeom prst="rect">
            <a:avLst/>
          </a:prstGeom>
          <a:solidFill>
            <a:schemeClr val="bg1">
              <a:lumMod val="50000"/>
            </a:schemeClr>
          </a:solidFill>
        </p:spPr>
        <p:txBody>
          <a:bodyPr wrap="square" rtlCol="0">
            <a:spAutoFit/>
          </a:bodyPr>
          <a:lstStyle/>
          <a:p>
            <a:r>
              <a:rPr lang="en-US" sz="1200" dirty="0">
                <a:latin typeface="Verdana" pitchFamily="34" charset="0"/>
                <a:ea typeface="Verdana" pitchFamily="34" charset="0"/>
                <a:cs typeface="Verdana" pitchFamily="34" charset="0"/>
              </a:rPr>
              <a:t>Srebrenica Genocide Memorial</a:t>
            </a:r>
          </a:p>
        </p:txBody>
      </p:sp>
    </p:spTree>
    <p:extLst>
      <p:ext uri="{BB962C8B-B14F-4D97-AF65-F5344CB8AC3E}">
        <p14:creationId xmlns:p14="http://schemas.microsoft.com/office/powerpoint/2010/main" val="3567600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Ethnic Competition &amp; Genocide in Africa</a:t>
            </a:r>
            <a:endParaRPr lang="en-US" dirty="0"/>
          </a:p>
        </p:txBody>
      </p:sp>
      <p:sp>
        <p:nvSpPr>
          <p:cNvPr id="5" name="Content Placeholder 4"/>
          <p:cNvSpPr>
            <a:spLocks noGrp="1"/>
          </p:cNvSpPr>
          <p:nvPr>
            <p:ph sz="half" idx="1"/>
          </p:nvPr>
        </p:nvSpPr>
        <p:spPr>
          <a:xfrm>
            <a:off x="228600" y="2362200"/>
            <a:ext cx="2971800" cy="3209720"/>
          </a:xfrm>
        </p:spPr>
        <p:txBody>
          <a:bodyPr>
            <a:normAutofit/>
          </a:bodyPr>
          <a:lstStyle/>
          <a:p>
            <a:r>
              <a:rPr lang="en-US" sz="2400" dirty="0" smtClean="0"/>
              <a:t>Sudan</a:t>
            </a:r>
          </a:p>
          <a:p>
            <a:pPr lvl="1"/>
            <a:r>
              <a:rPr lang="en-US" sz="2000" dirty="0" smtClean="0"/>
              <a:t>South Sudan</a:t>
            </a:r>
          </a:p>
          <a:p>
            <a:pPr lvl="1"/>
            <a:r>
              <a:rPr lang="en-US" sz="2000" dirty="0" smtClean="0"/>
              <a:t>Darfur</a:t>
            </a:r>
          </a:p>
          <a:p>
            <a:r>
              <a:rPr lang="en-US" sz="2400" dirty="0" smtClean="0"/>
              <a:t>Rwanda</a:t>
            </a:r>
          </a:p>
          <a:p>
            <a:pPr lvl="1"/>
            <a:r>
              <a:rPr lang="en-US" sz="2000" dirty="0" smtClean="0"/>
              <a:t>Hutu vs. Tutsi</a:t>
            </a:r>
          </a:p>
          <a:p>
            <a:r>
              <a:rPr lang="en-US" sz="2400" dirty="0" smtClean="0"/>
              <a:t>DR Congo</a:t>
            </a:r>
          </a:p>
          <a:p>
            <a:pPr lvl="1"/>
            <a:r>
              <a:rPr lang="en-US" sz="2000" dirty="0" smtClean="0"/>
              <a:t>Spillover from Rwanda</a:t>
            </a:r>
            <a:endParaRPr lang="en-US" sz="2000" dirty="0"/>
          </a:p>
        </p:txBody>
      </p:sp>
      <p:sp>
        <p:nvSpPr>
          <p:cNvPr id="4" name="Slide Number Placeholder 3"/>
          <p:cNvSpPr>
            <a:spLocks noGrp="1"/>
          </p:cNvSpPr>
          <p:nvPr>
            <p:ph type="sldNum" sz="quarter" idx="10"/>
          </p:nvPr>
        </p:nvSpPr>
        <p:spPr/>
        <p:txBody>
          <a:bodyPr/>
          <a:lstStyle/>
          <a:p>
            <a:pPr>
              <a:defRPr/>
            </a:pPr>
            <a:fld id="{52DF1895-CFEE-4046-ABB9-AA3A02AFA9F6}" type="slidenum">
              <a:rPr lang="en-US" smtClean="0"/>
              <a:pPr>
                <a:defRPr/>
              </a:pPr>
              <a:t>62</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76400"/>
            <a:ext cx="2714334" cy="3078536"/>
          </a:xfrm>
          <a:prstGeom prst="rect">
            <a:avLst/>
          </a:prstGeom>
          <a:noFill/>
          <a:ln w="57150" cmpd="thinThick"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696" y="3276600"/>
            <a:ext cx="3184108" cy="2956672"/>
          </a:xfrm>
          <a:prstGeom prst="rect">
            <a:avLst/>
          </a:prstGeom>
          <a:noFill/>
          <a:ln w="57150" cmpd="thinThick"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0" y="6488668"/>
            <a:ext cx="8763000" cy="369332"/>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fr-FR" sz="900" i="1" dirty="0">
                <a:latin typeface="Verdana" pitchFamily="34" charset="0"/>
              </a:rPr>
              <a:t>Sources: http://www.msnbc.msn.com/id/43657361/ns/world_news-africa/t/birthday-wish-lost-boys-pin-hopes-independent-south-sudan/;</a:t>
            </a:r>
          </a:p>
          <a:p>
            <a:r>
              <a:rPr lang="fr-FR" sz="900" i="1" dirty="0">
                <a:latin typeface="Verdana" pitchFamily="34" charset="0"/>
              </a:rPr>
              <a:t>http://needlessbloodshed.wordpress.com/</a:t>
            </a:r>
          </a:p>
        </p:txBody>
      </p:sp>
    </p:spTree>
    <p:extLst>
      <p:ext uri="{BB962C8B-B14F-4D97-AF65-F5344CB8AC3E}">
        <p14:creationId xmlns:p14="http://schemas.microsoft.com/office/powerpoint/2010/main" val="3709114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FCAAAB9-A43B-42A6-98AD-B1F393FC6753}" type="slidenum">
              <a:rPr lang="en-US"/>
              <a:pPr>
                <a:defRPr/>
              </a:pPr>
              <a:t>63</a:t>
            </a:fld>
            <a:endParaRPr lang="en-US"/>
          </a:p>
        </p:txBody>
      </p:sp>
      <p:sp>
        <p:nvSpPr>
          <p:cNvPr id="67587" name="Rectangle 2"/>
          <p:cNvSpPr>
            <a:spLocks noGrp="1" noChangeArrowheads="1"/>
          </p:cNvSpPr>
          <p:nvPr>
            <p:ph type="title"/>
          </p:nvPr>
        </p:nvSpPr>
        <p:spPr>
          <a:xfrm>
            <a:off x="685800" y="228600"/>
            <a:ext cx="7772400" cy="762000"/>
          </a:xfrm>
        </p:spPr>
        <p:txBody>
          <a:bodyPr/>
          <a:lstStyle/>
          <a:p>
            <a:r>
              <a:rPr lang="en-US" dirty="0" smtClean="0"/>
              <a:t>Genocide</a:t>
            </a:r>
          </a:p>
        </p:txBody>
      </p:sp>
      <p:sp>
        <p:nvSpPr>
          <p:cNvPr id="67588" name="Rectangle 3"/>
          <p:cNvSpPr>
            <a:spLocks noGrp="1" noChangeArrowheads="1"/>
          </p:cNvSpPr>
          <p:nvPr>
            <p:ph type="body" idx="1"/>
          </p:nvPr>
        </p:nvSpPr>
        <p:spPr>
          <a:xfrm>
            <a:off x="152400" y="990600"/>
            <a:ext cx="8839200" cy="5867400"/>
          </a:xfrm>
        </p:spPr>
        <p:txBody>
          <a:bodyPr/>
          <a:lstStyle/>
          <a:p>
            <a:pPr>
              <a:lnSpc>
                <a:spcPct val="90000"/>
              </a:lnSpc>
            </a:pPr>
            <a:r>
              <a:rPr lang="en-US" sz="1900" dirty="0" smtClean="0"/>
              <a:t>Beyond removing an ethnic group, there is </a:t>
            </a:r>
            <a:r>
              <a:rPr lang="en-US" sz="1900" b="1" dirty="0" smtClean="0">
                <a:solidFill>
                  <a:srgbClr val="FFFF00"/>
                </a:solidFill>
              </a:rPr>
              <a:t>genocide</a:t>
            </a:r>
            <a:r>
              <a:rPr lang="en-US" sz="1900" dirty="0" smtClean="0"/>
              <a:t>: </a:t>
            </a:r>
            <a:r>
              <a:rPr lang="en-US" sz="1900" b="1" dirty="0" smtClean="0">
                <a:solidFill>
                  <a:srgbClr val="FFFF00"/>
                </a:solidFill>
              </a:rPr>
              <a:t>Destroying</a:t>
            </a:r>
            <a:r>
              <a:rPr lang="en-US" sz="1900" dirty="0" smtClean="0"/>
              <a:t> a national, ethnic, racial, or religious group. </a:t>
            </a:r>
          </a:p>
          <a:p>
            <a:pPr>
              <a:lnSpc>
                <a:spcPct val="90000"/>
              </a:lnSpc>
            </a:pPr>
            <a:r>
              <a:rPr lang="en-US" sz="1900" dirty="0" smtClean="0"/>
              <a:t>In the 20</a:t>
            </a:r>
            <a:r>
              <a:rPr lang="en-US" sz="1900" baseline="30000" dirty="0" smtClean="0"/>
              <a:t>th</a:t>
            </a:r>
            <a:r>
              <a:rPr lang="en-US" sz="1900" dirty="0" smtClean="0"/>
              <a:t> &amp; 21</a:t>
            </a:r>
            <a:r>
              <a:rPr lang="en-US" sz="1900" baseline="30000" dirty="0" smtClean="0"/>
              <a:t>st</a:t>
            </a:r>
            <a:r>
              <a:rPr lang="en-US" sz="1900" dirty="0" smtClean="0"/>
              <a:t> centuries there have been several spectacular examples of genocide and attempted genocide:</a:t>
            </a:r>
          </a:p>
          <a:p>
            <a:pPr lvl="1">
              <a:lnSpc>
                <a:spcPct val="90000"/>
              </a:lnSpc>
            </a:pPr>
            <a:r>
              <a:rPr lang="en-US" sz="1900" b="1" dirty="0" smtClean="0">
                <a:solidFill>
                  <a:srgbClr val="FFFF00"/>
                </a:solidFill>
              </a:rPr>
              <a:t>1915-1923</a:t>
            </a:r>
            <a:r>
              <a:rPr lang="en-US" sz="1900" dirty="0" smtClean="0"/>
              <a:t> between 600,000 and 1½ million Armenians were killed or forced to flee Turkey [this is </a:t>
            </a:r>
            <a:r>
              <a:rPr lang="en-US" sz="1900" b="1" dirty="0" smtClean="0">
                <a:solidFill>
                  <a:srgbClr val="FFFF00"/>
                </a:solidFill>
              </a:rPr>
              <a:t>denied</a:t>
            </a:r>
            <a:r>
              <a:rPr lang="en-US" sz="1900" dirty="0" smtClean="0">
                <a:solidFill>
                  <a:srgbClr val="FFFF00"/>
                </a:solidFill>
              </a:rPr>
              <a:t> </a:t>
            </a:r>
            <a:r>
              <a:rPr lang="en-US" sz="1900" dirty="0" smtClean="0"/>
              <a:t>by Turkey today]</a:t>
            </a:r>
          </a:p>
          <a:p>
            <a:pPr lvl="1">
              <a:lnSpc>
                <a:spcPct val="90000"/>
              </a:lnSpc>
            </a:pPr>
            <a:r>
              <a:rPr lang="en-US" sz="1900" b="1" dirty="0" smtClean="0">
                <a:solidFill>
                  <a:srgbClr val="FFFF00"/>
                </a:solidFill>
              </a:rPr>
              <a:t>1930s-1945</a:t>
            </a:r>
            <a:r>
              <a:rPr lang="en-US" sz="1900" dirty="0" smtClean="0"/>
              <a:t> six million Jews, and hundreds of thousands of Slavs, Gypsies and others were killed by the Nazis.</a:t>
            </a:r>
          </a:p>
          <a:p>
            <a:pPr lvl="1">
              <a:lnSpc>
                <a:spcPct val="90000"/>
              </a:lnSpc>
            </a:pPr>
            <a:r>
              <a:rPr lang="en-US" sz="1900" b="1" dirty="0" smtClean="0">
                <a:solidFill>
                  <a:srgbClr val="FFFF00"/>
                </a:solidFill>
              </a:rPr>
              <a:t>1975-1979</a:t>
            </a:r>
            <a:r>
              <a:rPr lang="en-US" sz="1900" dirty="0" smtClean="0"/>
              <a:t> three million Cambodians were killed by the Khmer Rouge in Cambodia.</a:t>
            </a:r>
          </a:p>
          <a:p>
            <a:pPr lvl="1">
              <a:lnSpc>
                <a:spcPct val="90000"/>
              </a:lnSpc>
            </a:pPr>
            <a:r>
              <a:rPr lang="en-US" sz="1900" b="1" dirty="0" smtClean="0">
                <a:solidFill>
                  <a:srgbClr val="FFFF00"/>
                </a:solidFill>
              </a:rPr>
              <a:t>1994</a:t>
            </a:r>
            <a:r>
              <a:rPr lang="en-US" sz="1900" dirty="0" smtClean="0"/>
              <a:t> 800,000 Rwandan Tutsis were killed by Rwandan Hutus.</a:t>
            </a:r>
          </a:p>
          <a:p>
            <a:pPr lvl="1">
              <a:lnSpc>
                <a:spcPct val="90000"/>
              </a:lnSpc>
            </a:pPr>
            <a:r>
              <a:rPr lang="en-US" sz="1900" b="1" dirty="0" smtClean="0">
                <a:solidFill>
                  <a:srgbClr val="FFFF00"/>
                </a:solidFill>
              </a:rPr>
              <a:t>2004-2011</a:t>
            </a:r>
            <a:r>
              <a:rPr lang="en-US" sz="1900" dirty="0" smtClean="0"/>
              <a:t> an estimated 300,000 Sudanese have been killed (or starved to death) in Darfur by state supported militias.  </a:t>
            </a:r>
          </a:p>
          <a:p>
            <a:pPr>
              <a:lnSpc>
                <a:spcPct val="90000"/>
              </a:lnSpc>
            </a:pPr>
            <a:r>
              <a:rPr lang="en-US" sz="1900" dirty="0" smtClean="0"/>
              <a:t>Genocide has been a crime under International Law since 1948, whether committed during wartime or peacetime.</a:t>
            </a:r>
          </a:p>
          <a:p>
            <a:pPr>
              <a:lnSpc>
                <a:spcPct val="90000"/>
              </a:lnSpc>
            </a:pPr>
            <a:r>
              <a:rPr lang="en-US" sz="1900" dirty="0" smtClean="0"/>
              <a:t>All signatories to the “Convention on Prevention and Punishment of the Crime of Genocide” are obligated to enforce the treaty, and punish individuals responsible for acts of genocide – but what that means in practice isn’t always clear.</a:t>
            </a:r>
          </a:p>
        </p:txBody>
      </p:sp>
      <p:sp>
        <p:nvSpPr>
          <p:cNvPr id="5" name="Text Box 7"/>
          <p:cNvSpPr txBox="1">
            <a:spLocks noChangeArrowheads="1"/>
          </p:cNvSpPr>
          <p:nvPr/>
        </p:nvSpPr>
        <p:spPr bwMode="auto">
          <a:xfrm>
            <a:off x="0" y="6583363"/>
            <a:ext cx="8839200"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fr-FR" sz="1050" i="1" dirty="0">
              <a:latin typeface="Verdana"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t>The 8 Stages of Genocide</a:t>
            </a:r>
          </a:p>
        </p:txBody>
      </p:sp>
      <p:sp>
        <p:nvSpPr>
          <p:cNvPr id="68611" name="Content Placeholder 4"/>
          <p:cNvSpPr>
            <a:spLocks noGrp="1"/>
          </p:cNvSpPr>
          <p:nvPr>
            <p:ph sz="half" idx="1"/>
          </p:nvPr>
        </p:nvSpPr>
        <p:spPr>
          <a:xfrm>
            <a:off x="304800" y="1752600"/>
            <a:ext cx="4191000" cy="4114800"/>
          </a:xfrm>
        </p:spPr>
        <p:txBody>
          <a:bodyPr/>
          <a:lstStyle/>
          <a:p>
            <a:pPr marL="514350" indent="-514350">
              <a:buFont typeface="Verdana" pitchFamily="34" charset="0"/>
              <a:buAutoNum type="arabicPeriod"/>
            </a:pPr>
            <a:r>
              <a:rPr lang="en-US" b="1" dirty="0" smtClean="0">
                <a:solidFill>
                  <a:srgbClr val="FFFF00"/>
                </a:solidFill>
              </a:rPr>
              <a:t>Classification</a:t>
            </a:r>
            <a:r>
              <a:rPr lang="en-US" dirty="0" smtClean="0">
                <a:solidFill>
                  <a:srgbClr val="FFFF00"/>
                </a:solidFill>
              </a:rPr>
              <a:t> </a:t>
            </a:r>
            <a:r>
              <a:rPr lang="en-US" dirty="0" smtClean="0"/>
              <a:t>  ("us" vs. "them")</a:t>
            </a:r>
          </a:p>
          <a:p>
            <a:pPr marL="514350" indent="-514350">
              <a:buFont typeface="Verdana" pitchFamily="34" charset="0"/>
              <a:buAutoNum type="arabicPeriod"/>
            </a:pPr>
            <a:r>
              <a:rPr lang="en-US" b="1" dirty="0" smtClean="0">
                <a:solidFill>
                  <a:srgbClr val="FFFF00"/>
                </a:solidFill>
              </a:rPr>
              <a:t>Symbolization</a:t>
            </a:r>
            <a:r>
              <a:rPr lang="en-US" dirty="0" smtClean="0">
                <a:solidFill>
                  <a:srgbClr val="FFC000"/>
                </a:solidFill>
              </a:rPr>
              <a:t> </a:t>
            </a:r>
            <a:r>
              <a:rPr lang="en-US" dirty="0" smtClean="0"/>
              <a:t>(hate speech)</a:t>
            </a:r>
          </a:p>
          <a:p>
            <a:pPr marL="514350" indent="-514350">
              <a:buFont typeface="Verdana" pitchFamily="34" charset="0"/>
              <a:buAutoNum type="arabicPeriod"/>
            </a:pPr>
            <a:r>
              <a:rPr lang="en-US" b="1" dirty="0" smtClean="0">
                <a:solidFill>
                  <a:srgbClr val="FFFF00"/>
                </a:solidFill>
              </a:rPr>
              <a:t>Dehumanization</a:t>
            </a:r>
            <a:r>
              <a:rPr lang="en-US" dirty="0" smtClean="0">
                <a:solidFill>
                  <a:srgbClr val="FFC000"/>
                </a:solidFill>
              </a:rPr>
              <a:t> </a:t>
            </a:r>
            <a:r>
              <a:rPr lang="en-US" dirty="0" smtClean="0"/>
              <a:t>("swine," "vermin")</a:t>
            </a:r>
          </a:p>
          <a:p>
            <a:pPr marL="514350" indent="-514350">
              <a:buFont typeface="Verdana" pitchFamily="34" charset="0"/>
              <a:buAutoNum type="arabicPeriod"/>
            </a:pPr>
            <a:r>
              <a:rPr lang="en-US" b="1" dirty="0" smtClean="0">
                <a:solidFill>
                  <a:srgbClr val="FFFF00"/>
                </a:solidFill>
              </a:rPr>
              <a:t>Organization</a:t>
            </a:r>
            <a:r>
              <a:rPr lang="en-US" dirty="0" smtClean="0">
                <a:solidFill>
                  <a:srgbClr val="FFC000"/>
                </a:solidFill>
              </a:rPr>
              <a:t> </a:t>
            </a:r>
            <a:r>
              <a:rPr lang="en-US" dirty="0" smtClean="0"/>
              <a:t>(special units)</a:t>
            </a:r>
          </a:p>
        </p:txBody>
      </p:sp>
      <p:sp>
        <p:nvSpPr>
          <p:cNvPr id="68612" name="Content Placeholder 5"/>
          <p:cNvSpPr>
            <a:spLocks noGrp="1"/>
          </p:cNvSpPr>
          <p:nvPr>
            <p:ph sz="half" idx="2"/>
          </p:nvPr>
        </p:nvSpPr>
        <p:spPr>
          <a:xfrm>
            <a:off x="4648200" y="1752600"/>
            <a:ext cx="3810000" cy="4724400"/>
          </a:xfrm>
        </p:spPr>
        <p:txBody>
          <a:bodyPr/>
          <a:lstStyle/>
          <a:p>
            <a:pPr marL="514350" indent="-514350">
              <a:buFont typeface="Verdana" pitchFamily="34" charset="0"/>
              <a:buAutoNum type="arabicPeriod" startAt="5"/>
            </a:pPr>
            <a:r>
              <a:rPr lang="en-US" b="1" dirty="0" smtClean="0">
                <a:solidFill>
                  <a:srgbClr val="FFFF00"/>
                </a:solidFill>
              </a:rPr>
              <a:t>Polarization</a:t>
            </a:r>
            <a:r>
              <a:rPr lang="en-US" dirty="0" smtClean="0">
                <a:solidFill>
                  <a:srgbClr val="FFC000"/>
                </a:solidFill>
              </a:rPr>
              <a:t> </a:t>
            </a:r>
            <a:r>
              <a:rPr lang="en-US" dirty="0" smtClean="0"/>
              <a:t>(propaganda)</a:t>
            </a:r>
          </a:p>
          <a:p>
            <a:pPr marL="514350" indent="-514350">
              <a:buFont typeface="Verdana" pitchFamily="34" charset="0"/>
              <a:buAutoNum type="arabicPeriod" startAt="5"/>
            </a:pPr>
            <a:r>
              <a:rPr lang="en-US" b="1" dirty="0" smtClean="0">
                <a:solidFill>
                  <a:srgbClr val="FFFF00"/>
                </a:solidFill>
              </a:rPr>
              <a:t>Preparation</a:t>
            </a:r>
            <a:r>
              <a:rPr lang="en-US" dirty="0" smtClean="0">
                <a:solidFill>
                  <a:srgbClr val="FFFF00"/>
                </a:solidFill>
              </a:rPr>
              <a:t> </a:t>
            </a:r>
            <a:r>
              <a:rPr lang="en-US" dirty="0" smtClean="0"/>
              <a:t>(lists, targets)</a:t>
            </a:r>
          </a:p>
          <a:p>
            <a:pPr marL="514350" indent="-514350">
              <a:buFont typeface="Verdana" pitchFamily="34" charset="0"/>
              <a:buAutoNum type="arabicPeriod" startAt="5"/>
            </a:pPr>
            <a:r>
              <a:rPr lang="en-US" b="1" dirty="0" smtClean="0">
                <a:solidFill>
                  <a:srgbClr val="FFFF00"/>
                </a:solidFill>
              </a:rPr>
              <a:t>Extermination</a:t>
            </a:r>
            <a:r>
              <a:rPr lang="en-US" dirty="0" smtClean="0">
                <a:solidFill>
                  <a:srgbClr val="FFFF00"/>
                </a:solidFill>
              </a:rPr>
              <a:t> </a:t>
            </a:r>
            <a:r>
              <a:rPr lang="en-US" dirty="0" smtClean="0"/>
              <a:t>(murder)</a:t>
            </a:r>
          </a:p>
          <a:p>
            <a:pPr marL="514350" indent="-514350">
              <a:buFont typeface="Verdana" pitchFamily="34" charset="0"/>
              <a:buAutoNum type="arabicPeriod" startAt="5"/>
            </a:pPr>
            <a:r>
              <a:rPr lang="en-US" b="1" dirty="0" smtClean="0">
                <a:solidFill>
                  <a:srgbClr val="FFFF00"/>
                </a:solidFill>
              </a:rPr>
              <a:t>Denial</a:t>
            </a:r>
            <a:r>
              <a:rPr lang="en-US" dirty="0" smtClean="0">
                <a:solidFill>
                  <a:srgbClr val="FFFF00"/>
                </a:solidFill>
              </a:rPr>
              <a:t> </a:t>
            </a:r>
            <a:r>
              <a:rPr lang="en-US" dirty="0" smtClean="0"/>
              <a:t>(complete denial, “accidents,” etc.)</a:t>
            </a:r>
          </a:p>
        </p:txBody>
      </p:sp>
      <p:sp>
        <p:nvSpPr>
          <p:cNvPr id="4" name="Slide Number Placeholder 3"/>
          <p:cNvSpPr>
            <a:spLocks noGrp="1"/>
          </p:cNvSpPr>
          <p:nvPr>
            <p:ph type="sldNum" sz="quarter" idx="10"/>
          </p:nvPr>
        </p:nvSpPr>
        <p:spPr/>
        <p:txBody>
          <a:bodyPr/>
          <a:lstStyle/>
          <a:p>
            <a:pPr>
              <a:defRPr/>
            </a:pPr>
            <a:fld id="{0A6C9C7B-0878-4C7F-AC65-9A46381A4F03}" type="slidenum">
              <a:rPr lang="en-US" smtClean="0"/>
              <a:pPr>
                <a:defRPr/>
              </a:pPr>
              <a:t>64</a:t>
            </a:fld>
            <a:endParaRPr lang="en-US"/>
          </a:p>
        </p:txBody>
      </p:sp>
      <p:sp>
        <p:nvSpPr>
          <p:cNvPr id="68614" name="Text Box 11"/>
          <p:cNvSpPr txBox="1">
            <a:spLocks noChangeArrowheads="1"/>
          </p:cNvSpPr>
          <p:nvPr/>
        </p:nvSpPr>
        <p:spPr bwMode="auto">
          <a:xfrm>
            <a:off x="0" y="6550025"/>
            <a:ext cx="8763000" cy="276999"/>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r>
              <a:rPr lang="en-US" sz="1200" i="1" dirty="0">
                <a:latin typeface="Verdana" pitchFamily="34" charset="0"/>
              </a:rPr>
              <a:t>Source: http://www.genocidewatch.org/aboutgenocide/8stagesofgenocide.html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US Race and Ethnicity Today</a:t>
            </a:r>
            <a:endParaRPr lang="en-US" dirty="0"/>
          </a:p>
        </p:txBody>
      </p:sp>
      <p:sp>
        <p:nvSpPr>
          <p:cNvPr id="4" name="Slide Number Placeholder 3"/>
          <p:cNvSpPr>
            <a:spLocks noGrp="1"/>
          </p:cNvSpPr>
          <p:nvPr>
            <p:ph type="sldNum" sz="quarter" idx="10"/>
          </p:nvPr>
        </p:nvSpPr>
        <p:spPr/>
        <p:txBody>
          <a:bodyPr/>
          <a:lstStyle/>
          <a:p>
            <a:pPr>
              <a:defRPr/>
            </a:pPr>
            <a:fld id="{52DF1895-CFEE-4046-ABB9-AA3A02AFA9F6}" type="slidenum">
              <a:rPr lang="en-US" smtClean="0"/>
              <a:pPr>
                <a:defRPr/>
              </a:pPr>
              <a:t>7</a:t>
            </a:fld>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8" y="924339"/>
            <a:ext cx="2388861" cy="1999977"/>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35" y="2743200"/>
            <a:ext cx="6743700" cy="3589055"/>
          </a:xfrm>
          <a:prstGeom prst="rect">
            <a:avLst/>
          </a:prstGeom>
          <a:noFill/>
          <a:ln w="9525">
            <a:solidFill>
              <a:srgbClr val="FFCC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0" y="6604084"/>
            <a:ext cx="8860735" cy="253916"/>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pPr>
            <a:r>
              <a:rPr lang="fr-FR" sz="1050" i="1" dirty="0">
                <a:latin typeface="Verdana" pitchFamily="34" charset="0"/>
              </a:rPr>
              <a:t>Source: http://www.census.gov/compendia/statab/2012/tables/12s0012.pdf</a:t>
            </a:r>
          </a:p>
        </p:txBody>
      </p:sp>
    </p:spTree>
    <p:extLst>
      <p:ext uri="{BB962C8B-B14F-4D97-AF65-F5344CB8AC3E}">
        <p14:creationId xmlns:p14="http://schemas.microsoft.com/office/powerpoint/2010/main" val="3765960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4D5FBF0-D645-48A4-B0D0-9D7C440E4031}" type="slidenum">
              <a:rPr lang="en-US"/>
              <a:pPr>
                <a:defRPr/>
              </a:pPr>
              <a:t>8</a:t>
            </a:fld>
            <a:endParaRPr lang="en-US"/>
          </a:p>
        </p:txBody>
      </p:sp>
      <p:sp>
        <p:nvSpPr>
          <p:cNvPr id="19459" name="Rectangle 2"/>
          <p:cNvSpPr>
            <a:spLocks noGrp="1" noChangeArrowheads="1"/>
          </p:cNvSpPr>
          <p:nvPr>
            <p:ph type="title"/>
          </p:nvPr>
        </p:nvSpPr>
        <p:spPr/>
        <p:txBody>
          <a:bodyPr/>
          <a:lstStyle/>
          <a:p>
            <a:r>
              <a:rPr lang="en-US" smtClean="0"/>
              <a:t>Race, Racism &amp; Prejudice</a:t>
            </a:r>
            <a:br>
              <a:rPr lang="en-US" smtClean="0"/>
            </a:br>
            <a:endParaRPr lang="en-US" smtClean="0"/>
          </a:p>
        </p:txBody>
      </p:sp>
      <p:sp>
        <p:nvSpPr>
          <p:cNvPr id="19460" name="Rectangle 3"/>
          <p:cNvSpPr>
            <a:spLocks noGrp="1" noChangeArrowheads="1"/>
          </p:cNvSpPr>
          <p:nvPr>
            <p:ph type="body" idx="1"/>
          </p:nvPr>
        </p:nvSpPr>
        <p:spPr>
          <a:xfrm>
            <a:off x="152400" y="1219200"/>
            <a:ext cx="8763000" cy="5334000"/>
          </a:xfrm>
        </p:spPr>
        <p:txBody>
          <a:bodyPr/>
          <a:lstStyle/>
          <a:p>
            <a:pPr>
              <a:lnSpc>
                <a:spcPct val="90000"/>
              </a:lnSpc>
            </a:pPr>
            <a:r>
              <a:rPr lang="en-US" b="1" dirty="0" smtClean="0">
                <a:solidFill>
                  <a:srgbClr val="FFFF00"/>
                </a:solidFill>
              </a:rPr>
              <a:t>Racism</a:t>
            </a:r>
            <a:r>
              <a:rPr lang="en-US" dirty="0" smtClean="0"/>
              <a:t>: “the belief that race is the primary determinant of human traits and capacities and that biological differences produce an inherent superiority of a particular race." </a:t>
            </a:r>
          </a:p>
          <a:p>
            <a:pPr>
              <a:lnSpc>
                <a:spcPct val="90000"/>
              </a:lnSpc>
            </a:pPr>
            <a:r>
              <a:rPr lang="en-US" b="1" dirty="0" smtClean="0">
                <a:solidFill>
                  <a:srgbClr val="FFFF00"/>
                </a:solidFill>
              </a:rPr>
              <a:t>Racist</a:t>
            </a:r>
            <a:r>
              <a:rPr lang="en-US" dirty="0" smtClean="0"/>
              <a:t>: "a person who subscribes to the beliefs of racism." </a:t>
            </a:r>
          </a:p>
          <a:p>
            <a:pPr>
              <a:lnSpc>
                <a:spcPct val="90000"/>
              </a:lnSpc>
            </a:pPr>
            <a:r>
              <a:rPr lang="en-US" b="1" dirty="0" smtClean="0">
                <a:solidFill>
                  <a:srgbClr val="FFFF00"/>
                </a:solidFill>
              </a:rPr>
              <a:t>Prejudice</a:t>
            </a:r>
            <a:r>
              <a:rPr lang="en-US" dirty="0" smtClean="0"/>
              <a:t>: a preformed, unsupported judgment or opinion about a person or a group of people, based on stereotypes.</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30A5F4C-CC66-4BE4-A1F1-6DD08E814AB8}" type="slidenum">
              <a:rPr lang="en-US"/>
              <a:pPr>
                <a:defRPr/>
              </a:pPr>
              <a:t>9</a:t>
            </a:fld>
            <a:endParaRPr lang="en-US"/>
          </a:p>
        </p:txBody>
      </p:sp>
      <p:sp>
        <p:nvSpPr>
          <p:cNvPr id="20483" name="Rectangle 2"/>
          <p:cNvSpPr>
            <a:spLocks noGrp="1" noChangeArrowheads="1"/>
          </p:cNvSpPr>
          <p:nvPr>
            <p:ph type="title"/>
          </p:nvPr>
        </p:nvSpPr>
        <p:spPr/>
        <p:txBody>
          <a:bodyPr/>
          <a:lstStyle/>
          <a:p>
            <a:r>
              <a:rPr lang="en-US" smtClean="0"/>
              <a:t>Hate Crimes in the US</a:t>
            </a:r>
          </a:p>
        </p:txBody>
      </p:sp>
      <p:sp>
        <p:nvSpPr>
          <p:cNvPr id="20484" name="Rectangle 3"/>
          <p:cNvSpPr>
            <a:spLocks noGrp="1" noChangeArrowheads="1"/>
          </p:cNvSpPr>
          <p:nvPr>
            <p:ph type="body" idx="1"/>
          </p:nvPr>
        </p:nvSpPr>
        <p:spPr>
          <a:xfrm>
            <a:off x="115956" y="1447800"/>
            <a:ext cx="8875644" cy="4724400"/>
          </a:xfrm>
        </p:spPr>
        <p:txBody>
          <a:bodyPr/>
          <a:lstStyle/>
          <a:p>
            <a:pPr>
              <a:lnSpc>
                <a:spcPct val="90000"/>
              </a:lnSpc>
            </a:pPr>
            <a:r>
              <a:rPr lang="en-US" dirty="0" smtClean="0"/>
              <a:t>Also known as “</a:t>
            </a:r>
            <a:r>
              <a:rPr lang="en-US" dirty="0" smtClean="0">
                <a:solidFill>
                  <a:srgbClr val="FFFF00"/>
                </a:solidFill>
              </a:rPr>
              <a:t>bias motivated crimes</a:t>
            </a:r>
            <a:r>
              <a:rPr lang="en-US" dirty="0" smtClean="0"/>
              <a:t>.”</a:t>
            </a:r>
          </a:p>
          <a:p>
            <a:pPr>
              <a:lnSpc>
                <a:spcPct val="90000"/>
              </a:lnSpc>
            </a:pPr>
            <a:r>
              <a:rPr lang="en-US" dirty="0" smtClean="0"/>
              <a:t>The Federal Government does not classify “hate crimes.”</a:t>
            </a:r>
          </a:p>
          <a:p>
            <a:pPr lvl="1">
              <a:lnSpc>
                <a:spcPct val="90000"/>
              </a:lnSpc>
            </a:pPr>
            <a:r>
              <a:rPr lang="en-US" dirty="0" smtClean="0"/>
              <a:t>State and local authorities collect and classify data, and send it to the FBI.</a:t>
            </a:r>
          </a:p>
          <a:p>
            <a:pPr lvl="1">
              <a:lnSpc>
                <a:spcPct val="90000"/>
              </a:lnSpc>
            </a:pPr>
            <a:r>
              <a:rPr lang="en-US" dirty="0" smtClean="0"/>
              <a:t>Standards vary from place to place, so national statistics are questionable.</a:t>
            </a:r>
          </a:p>
          <a:p>
            <a:pPr>
              <a:lnSpc>
                <a:spcPct val="90000"/>
              </a:lnSpc>
            </a:pPr>
            <a:r>
              <a:rPr lang="en-US" dirty="0" smtClean="0"/>
              <a:t>Despite these problems, we can say that there are </a:t>
            </a:r>
            <a:r>
              <a:rPr lang="en-US" b="1" dirty="0" smtClean="0">
                <a:solidFill>
                  <a:srgbClr val="FFFF00"/>
                </a:solidFill>
              </a:rPr>
              <a:t>thousands</a:t>
            </a:r>
            <a:r>
              <a:rPr lang="en-US" dirty="0" smtClean="0">
                <a:solidFill>
                  <a:srgbClr val="FFFF00"/>
                </a:solidFill>
              </a:rPr>
              <a:t> </a:t>
            </a:r>
            <a:r>
              <a:rPr lang="en-US" dirty="0" smtClean="0"/>
              <a:t>of hate crimes in the US each year.</a:t>
            </a:r>
          </a:p>
        </p:txBody>
      </p:sp>
      <p:sp>
        <p:nvSpPr>
          <p:cNvPr id="6" name="Text Box 7"/>
          <p:cNvSpPr txBox="1">
            <a:spLocks noChangeArrowheads="1"/>
          </p:cNvSpPr>
          <p:nvPr/>
        </p:nvSpPr>
        <p:spPr bwMode="auto">
          <a:xfrm>
            <a:off x="0" y="6583363"/>
            <a:ext cx="8839200" cy="274637"/>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endParaRPr lang="en-US" sz="1200" i="1" dirty="0">
              <a:latin typeface="Verdana" pitchFamily="34" charset="0"/>
            </a:endParaRPr>
          </a:p>
        </p:txBody>
      </p:sp>
    </p:spTree>
  </p:cSld>
  <p:clrMapOvr>
    <a:masterClrMapping/>
  </p:clrMapOvr>
</p:sld>
</file>

<file path=ppt/theme/theme1.xml><?xml version="1.0" encoding="utf-8"?>
<a:theme xmlns:a="http://schemas.openxmlformats.org/drawingml/2006/main" name="STRIPS">
  <a:themeElements>
    <a:clrScheme name="">
      <a:dk1>
        <a:srgbClr val="808080"/>
      </a:dk1>
      <a:lt1>
        <a:srgbClr val="FFFFFF"/>
      </a:lt1>
      <a:dk2>
        <a:srgbClr val="3333CC"/>
      </a:dk2>
      <a:lt2>
        <a:srgbClr val="000000"/>
      </a:lt2>
      <a:accent1>
        <a:srgbClr val="00CC99"/>
      </a:accent1>
      <a:accent2>
        <a:srgbClr val="3333CC"/>
      </a:accent2>
      <a:accent3>
        <a:srgbClr val="ADADE2"/>
      </a:accent3>
      <a:accent4>
        <a:srgbClr val="DADADA"/>
      </a:accent4>
      <a:accent5>
        <a:srgbClr val="AAE2CA"/>
      </a:accent5>
      <a:accent6>
        <a:srgbClr val="2D2DB9"/>
      </a:accent6>
      <a:hlink>
        <a:srgbClr val="CCCCFF"/>
      </a:hlink>
      <a:folHlink>
        <a:srgbClr val="B2B2B2"/>
      </a:folHlink>
    </a:clrScheme>
    <a:fontScheme name="STRIP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IP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IP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IP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IP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IP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IP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IP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Designs\STRIPS.POT</Template>
  <TotalTime>1506</TotalTime>
  <Words>4727</Words>
  <Application>Microsoft Office PowerPoint</Application>
  <PresentationFormat>On-screen Show (4:3)</PresentationFormat>
  <Paragraphs>598</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STRIPS</vt:lpstr>
      <vt:lpstr>Ethnicity</vt:lpstr>
      <vt:lpstr>Terms</vt:lpstr>
      <vt:lpstr>No Single Defining Trait</vt:lpstr>
      <vt:lpstr>Defining Ethnicity?</vt:lpstr>
      <vt:lpstr>Race: Reality?</vt:lpstr>
      <vt:lpstr>Race vs. Ethnicity</vt:lpstr>
      <vt:lpstr>US Race and Ethnicity Today</vt:lpstr>
      <vt:lpstr>Race, Racism &amp; Prejudice </vt:lpstr>
      <vt:lpstr>Hate Crimes in the US</vt:lpstr>
      <vt:lpstr>US Hate Crimes</vt:lpstr>
      <vt:lpstr>Hate Groups</vt:lpstr>
      <vt:lpstr>The Hate Map, 2012</vt:lpstr>
      <vt:lpstr>US Ethnicities: Distribution of   African-Americans by County, 2010</vt:lpstr>
      <vt:lpstr>US Ethnicities: Distribution of  Latinos by County, 2010</vt:lpstr>
      <vt:lpstr>US Ethnicities: Distribution of   Asian-Americans by County, 2010</vt:lpstr>
      <vt:lpstr>US Ethnicities: Distribution of Native Americans by County, 2010</vt:lpstr>
      <vt:lpstr>US Ethnicities: Overall Distributions</vt:lpstr>
      <vt:lpstr>US Ethnicities:  Regional Concentrations</vt:lpstr>
      <vt:lpstr>US Ethnicities: Urban Concentrations</vt:lpstr>
      <vt:lpstr>African-Americans:  Urban Areas</vt:lpstr>
      <vt:lpstr>Latinos:  Urban Areas</vt:lpstr>
      <vt:lpstr>Asian-Americans:  Urban Areas</vt:lpstr>
      <vt:lpstr>Native Americans:  Urban Areas</vt:lpstr>
      <vt:lpstr>Ethnic Neighborhoods</vt:lpstr>
      <vt:lpstr>Ethnic Neighborhoods: Los Angeles</vt:lpstr>
      <vt:lpstr>Ethnic Neighborhoods: Chicago</vt:lpstr>
      <vt:lpstr>African-Americans</vt:lpstr>
      <vt:lpstr>African-Americans:  Forced Migration</vt:lpstr>
      <vt:lpstr>African-Americans:  Forced Migration 1451-1870</vt:lpstr>
      <vt:lpstr>African-Americans: Southern Rural to Northern Migration </vt:lpstr>
      <vt:lpstr>PowerPoint Presentation</vt:lpstr>
      <vt:lpstr>Creating Ghettos: Redlining &amp; Blockbusting</vt:lpstr>
      <vt:lpstr>Redlining</vt:lpstr>
      <vt:lpstr>Making Ghettos</vt:lpstr>
      <vt:lpstr>Expanding Ghettos: Baltimore</vt:lpstr>
      <vt:lpstr>The Color Line: Chicago</vt:lpstr>
      <vt:lpstr>African-Americans: Inner-city to Suburban Migration</vt:lpstr>
      <vt:lpstr>African-Americans: Recent Northern-to-Southern Migration</vt:lpstr>
      <vt:lpstr>Race in South Africa: Historical Background</vt:lpstr>
      <vt:lpstr>Apartheid</vt:lpstr>
      <vt:lpstr>South African “Homelands”</vt:lpstr>
      <vt:lpstr>“Homes”</vt:lpstr>
      <vt:lpstr>Dismantling Apartheid</vt:lpstr>
      <vt:lpstr>Truth &amp; Reconciliation</vt:lpstr>
      <vt:lpstr>Ethnicity &amp; Nationalism</vt:lpstr>
      <vt:lpstr>Nations, Nation-States and Nationalism</vt:lpstr>
      <vt:lpstr>A Multinational State: Russia</vt:lpstr>
      <vt:lpstr>Divided Nationalities: South Asia</vt:lpstr>
      <vt:lpstr>Competing Nationalities: Middle East</vt:lpstr>
      <vt:lpstr>Who Are the Palestinians?</vt:lpstr>
      <vt:lpstr>Lebanon: Nationalities, Ethnicities, &amp; Conflict</vt:lpstr>
      <vt:lpstr>Lebanon: Background</vt:lpstr>
      <vt:lpstr>Lebanon Today</vt:lpstr>
      <vt:lpstr>Combining &amp; Dividing Ethnicities; Creating Nationalities</vt:lpstr>
      <vt:lpstr>Ethnic Diversity in Western Asia</vt:lpstr>
      <vt:lpstr>Ethnic Warfare in Sri Lanka</vt:lpstr>
      <vt:lpstr>Competing Nationalities: Africa</vt:lpstr>
      <vt:lpstr>Forced Migration and Ethnic Cleansing </vt:lpstr>
      <vt:lpstr>Balkanization </vt:lpstr>
      <vt:lpstr>Yugoslavia</vt:lpstr>
      <vt:lpstr>War Crimes Trials: A Slow Process</vt:lpstr>
      <vt:lpstr>Ethnic Competition &amp; Genocide in Africa</vt:lpstr>
      <vt:lpstr>Genocide</vt:lpstr>
      <vt:lpstr>The 8 Stages of Genocide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Ethnicity</dc:title>
  <dc:creator>default</dc:creator>
  <cp:lastModifiedBy>Alan Osborn</cp:lastModifiedBy>
  <cp:revision>131</cp:revision>
  <cp:lastPrinted>2013-03-06T20:59:38Z</cp:lastPrinted>
  <dcterms:created xsi:type="dcterms:W3CDTF">2003-06-10T07:42:51Z</dcterms:created>
  <dcterms:modified xsi:type="dcterms:W3CDTF">2013-03-07T21:30:13Z</dcterms:modified>
</cp:coreProperties>
</file>