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8"/>
  </p:notesMasterIdLst>
  <p:handoutMasterIdLst>
    <p:handoutMasterId r:id="rId69"/>
  </p:handoutMasterIdLst>
  <p:sldIdLst>
    <p:sldId id="256" r:id="rId2"/>
    <p:sldId id="257" r:id="rId3"/>
    <p:sldId id="258" r:id="rId4"/>
    <p:sldId id="259" r:id="rId5"/>
    <p:sldId id="344" r:id="rId6"/>
    <p:sldId id="260" r:id="rId7"/>
    <p:sldId id="261" r:id="rId8"/>
    <p:sldId id="262" r:id="rId9"/>
    <p:sldId id="263" r:id="rId10"/>
    <p:sldId id="264" r:id="rId11"/>
    <p:sldId id="346" r:id="rId12"/>
    <p:sldId id="265" r:id="rId13"/>
    <p:sldId id="345" r:id="rId14"/>
    <p:sldId id="266" r:id="rId15"/>
    <p:sldId id="267" r:id="rId16"/>
    <p:sldId id="269" r:id="rId17"/>
    <p:sldId id="350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9" r:id="rId27"/>
    <p:sldId id="323" r:id="rId28"/>
    <p:sldId id="280" r:id="rId29"/>
    <p:sldId id="330" r:id="rId30"/>
    <p:sldId id="334" r:id="rId31"/>
    <p:sldId id="332" r:id="rId32"/>
    <p:sldId id="333" r:id="rId33"/>
    <p:sldId id="337" r:id="rId34"/>
    <p:sldId id="335" r:id="rId35"/>
    <p:sldId id="336" r:id="rId36"/>
    <p:sldId id="351" r:id="rId37"/>
    <p:sldId id="284" r:id="rId38"/>
    <p:sldId id="285" r:id="rId39"/>
    <p:sldId id="312" r:id="rId40"/>
    <p:sldId id="291" r:id="rId41"/>
    <p:sldId id="352" r:id="rId42"/>
    <p:sldId id="338" r:id="rId43"/>
    <p:sldId id="339" r:id="rId44"/>
    <p:sldId id="292" r:id="rId45"/>
    <p:sldId id="299" r:id="rId46"/>
    <p:sldId id="300" r:id="rId47"/>
    <p:sldId id="301" r:id="rId48"/>
    <p:sldId id="302" r:id="rId49"/>
    <p:sldId id="317" r:id="rId50"/>
    <p:sldId id="318" r:id="rId51"/>
    <p:sldId id="347" r:id="rId52"/>
    <p:sldId id="315" r:id="rId53"/>
    <p:sldId id="303" r:id="rId54"/>
    <p:sldId id="304" r:id="rId55"/>
    <p:sldId id="327" r:id="rId56"/>
    <p:sldId id="305" r:id="rId57"/>
    <p:sldId id="342" r:id="rId58"/>
    <p:sldId id="319" r:id="rId59"/>
    <p:sldId id="308" r:id="rId60"/>
    <p:sldId id="343" r:id="rId61"/>
    <p:sldId id="353" r:id="rId62"/>
    <p:sldId id="320" r:id="rId63"/>
    <p:sldId id="310" r:id="rId64"/>
    <p:sldId id="349" r:id="rId65"/>
    <p:sldId id="316" r:id="rId66"/>
    <p:sldId id="348" r:id="rId67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00000"/>
    <a:srgbClr val="422100"/>
    <a:srgbClr val="FFFF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08" autoAdjust="0"/>
    <p:restoredTop sz="90929"/>
  </p:normalViewPr>
  <p:slideViewPr>
    <p:cSldViewPr snapToGrid="0">
      <p:cViewPr varScale="1">
        <p:scale>
          <a:sx n="96" d="100"/>
          <a:sy n="96" d="100"/>
        </p:scale>
        <p:origin x="-15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9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60E92F-7721-499F-BAFF-E4C7BBC41A8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D3AA54-6676-433D-AEF4-BD866DBD71E3}">
      <dgm:prSet phldrT="[Text]" custT="1"/>
      <dgm:spPr>
        <a:effectLst>
          <a:glow rad="4445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4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Walt Disney Corporation</a:t>
          </a:r>
          <a:endParaRPr lang="en-US" sz="40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rgbClr val="FF0000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34752B69-B9E1-4E50-95F1-F049C0B457FE}" type="parTrans" cxnId="{78913268-04EF-463E-AFAF-8EB7E68DE6B5}">
      <dgm:prSet/>
      <dgm:spPr/>
      <dgm:t>
        <a:bodyPr/>
        <a:lstStyle/>
        <a:p>
          <a:endParaRPr lang="en-US"/>
        </a:p>
      </dgm:t>
    </dgm:pt>
    <dgm:pt modelId="{852A618B-1350-4747-853E-51AE8F2D660C}" type="sibTrans" cxnId="{78913268-04EF-463E-AFAF-8EB7E68DE6B5}">
      <dgm:prSet/>
      <dgm:spPr/>
      <dgm:t>
        <a:bodyPr/>
        <a:lstStyle/>
        <a:p>
          <a:endParaRPr lang="en-US"/>
        </a:p>
      </dgm:t>
    </dgm:pt>
    <dgm:pt modelId="{AC9E41D6-DD20-4BC0-AFEF-CA924995F4A5}">
      <dgm:prSet phldrT="[Text]" custT="1"/>
      <dgm:spPr/>
      <dgm:t>
        <a:bodyPr/>
        <a:lstStyle/>
        <a:p>
          <a:r>
            <a:rPr lang="en-US" sz="28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FILM</a:t>
          </a:r>
          <a:endParaRPr lang="en-US" sz="13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956C26-B6F2-4BEC-BAFD-E4DD110D7196}" type="parTrans" cxnId="{9DAA7BE7-C38A-45B0-9AB6-47BDBBC7994C}">
      <dgm:prSet/>
      <dgm:spPr/>
      <dgm:t>
        <a:bodyPr/>
        <a:lstStyle/>
        <a:p>
          <a:endParaRPr lang="en-US"/>
        </a:p>
      </dgm:t>
    </dgm:pt>
    <dgm:pt modelId="{EDF5AD8C-94E9-49C9-A6D4-C33B0009DBC3}" type="sibTrans" cxnId="{9DAA7BE7-C38A-45B0-9AB6-47BDBBC7994C}">
      <dgm:prSet/>
      <dgm:spPr/>
      <dgm:t>
        <a:bodyPr/>
        <a:lstStyle/>
        <a:p>
          <a:endParaRPr lang="en-US"/>
        </a:p>
      </dgm:t>
    </dgm:pt>
    <dgm:pt modelId="{B39C69CB-CFE4-4825-ADD6-80326053D463}">
      <dgm:prSet phldrT="[Text]" custT="1"/>
      <dgm:spPr/>
      <dgm:t>
        <a:bodyPr/>
        <a:lstStyle/>
        <a:p>
          <a:r>
            <a:rPr lang="en-US" sz="28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MUSIC</a:t>
          </a:r>
          <a:endParaRPr lang="en-US" sz="1300" dirty="0">
            <a:solidFill>
              <a:srgbClr val="92D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BC6D75-368D-458F-9960-3EA81F0DCC9B}" type="parTrans" cxnId="{BBD11BAD-BE04-415C-A0A5-56B9EE5D1764}">
      <dgm:prSet/>
      <dgm:spPr/>
      <dgm:t>
        <a:bodyPr/>
        <a:lstStyle/>
        <a:p>
          <a:endParaRPr lang="en-US"/>
        </a:p>
      </dgm:t>
    </dgm:pt>
    <dgm:pt modelId="{97740986-0045-49D7-83C7-B34474AF48C2}" type="sibTrans" cxnId="{BBD11BAD-BE04-415C-A0A5-56B9EE5D1764}">
      <dgm:prSet/>
      <dgm:spPr/>
      <dgm:t>
        <a:bodyPr/>
        <a:lstStyle/>
        <a:p>
          <a:endParaRPr lang="en-US"/>
        </a:p>
      </dgm:t>
    </dgm:pt>
    <dgm:pt modelId="{823B99F3-16E0-4198-87CE-48A5EB59BE95}">
      <dgm:prSet phldrT="[Text]" custT="1"/>
      <dgm:spPr/>
      <dgm:t>
        <a:bodyPr/>
        <a:lstStyle/>
        <a:p>
          <a:r>
            <a:rPr lang="en-US" sz="28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TV</a:t>
          </a:r>
          <a:endParaRPr lang="en-US" sz="13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74119C-E38E-4668-BB47-2E50697C879E}" type="parTrans" cxnId="{74233535-8683-4AB2-B5F3-9CDE189C83E3}">
      <dgm:prSet/>
      <dgm:spPr/>
      <dgm:t>
        <a:bodyPr/>
        <a:lstStyle/>
        <a:p>
          <a:endParaRPr lang="en-US"/>
        </a:p>
      </dgm:t>
    </dgm:pt>
    <dgm:pt modelId="{71AE91DA-246F-418E-94DC-C7C6ED55962A}" type="sibTrans" cxnId="{74233535-8683-4AB2-B5F3-9CDE189C83E3}">
      <dgm:prSet/>
      <dgm:spPr/>
      <dgm:t>
        <a:bodyPr/>
        <a:lstStyle/>
        <a:p>
          <a:endParaRPr lang="en-US"/>
        </a:p>
      </dgm:t>
    </dgm:pt>
    <dgm:pt modelId="{FC5447A2-B48B-4629-BAF7-3929608C4140}">
      <dgm:prSet custT="1"/>
      <dgm:spPr/>
      <dgm:t>
        <a:bodyPr/>
        <a:lstStyle/>
        <a:p>
          <a:r>
            <a:rPr lang="en-US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OTHER</a:t>
          </a:r>
          <a:endParaRPr lang="en-US" sz="13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FBE8C9-3591-4228-91D7-17D4E3B28272}" type="parTrans" cxnId="{958EA026-7853-4DDC-A930-A2404B4DAB23}">
      <dgm:prSet/>
      <dgm:spPr/>
      <dgm:t>
        <a:bodyPr/>
        <a:lstStyle/>
        <a:p>
          <a:endParaRPr lang="en-US"/>
        </a:p>
      </dgm:t>
    </dgm:pt>
    <dgm:pt modelId="{48B1C27B-451A-47AC-9F9D-C4E4F89F90CE}" type="sibTrans" cxnId="{958EA026-7853-4DDC-A930-A2404B4DAB23}">
      <dgm:prSet/>
      <dgm:spPr/>
      <dgm:t>
        <a:bodyPr/>
        <a:lstStyle/>
        <a:p>
          <a:endParaRPr lang="en-US"/>
        </a:p>
      </dgm:t>
    </dgm:pt>
    <dgm:pt modelId="{B374CD35-9C2E-4F90-8620-D586761085F5}" type="asst">
      <dgm:prSet/>
      <dgm:spPr/>
      <dgm:t>
        <a:bodyPr/>
        <a:lstStyle/>
        <a:p>
          <a:r>
            <a:rPr lang="en-US" dirty="0" smtClean="0"/>
            <a:t>Hollywood Records</a:t>
          </a:r>
          <a:endParaRPr lang="en-US" dirty="0"/>
        </a:p>
      </dgm:t>
    </dgm:pt>
    <dgm:pt modelId="{F23EC2DF-BD08-4D17-A3F7-327A4AC79AEA}" type="parTrans" cxnId="{38AE136B-3CFD-49DF-9E3C-3E20D4B64FBD}">
      <dgm:prSet/>
      <dgm:spPr/>
      <dgm:t>
        <a:bodyPr/>
        <a:lstStyle/>
        <a:p>
          <a:endParaRPr lang="en-US"/>
        </a:p>
      </dgm:t>
    </dgm:pt>
    <dgm:pt modelId="{070DCE15-EB7C-45F2-919B-5A04F2675985}" type="sibTrans" cxnId="{38AE136B-3CFD-49DF-9E3C-3E20D4B64FBD}">
      <dgm:prSet/>
      <dgm:spPr/>
      <dgm:t>
        <a:bodyPr/>
        <a:lstStyle/>
        <a:p>
          <a:endParaRPr lang="en-US"/>
        </a:p>
      </dgm:t>
    </dgm:pt>
    <dgm:pt modelId="{2F43A2E5-FC1F-4FFB-ABFC-73CF171C5942}" type="asst">
      <dgm:prSet/>
      <dgm:spPr/>
      <dgm:t>
        <a:bodyPr/>
        <a:lstStyle/>
        <a:p>
          <a:r>
            <a:rPr lang="en-US" dirty="0" smtClean="0"/>
            <a:t>Disney Records</a:t>
          </a:r>
          <a:endParaRPr lang="en-US" dirty="0"/>
        </a:p>
      </dgm:t>
    </dgm:pt>
    <dgm:pt modelId="{2D1E6FE7-4344-4ABE-B42D-459FB13DE2AE}" type="parTrans" cxnId="{518AB3B7-7902-4698-A08A-5F422FAB14F9}">
      <dgm:prSet/>
      <dgm:spPr/>
      <dgm:t>
        <a:bodyPr/>
        <a:lstStyle/>
        <a:p>
          <a:endParaRPr lang="en-US"/>
        </a:p>
      </dgm:t>
    </dgm:pt>
    <dgm:pt modelId="{FB09A12A-5B63-4A69-999A-661AED8C29E1}" type="sibTrans" cxnId="{518AB3B7-7902-4698-A08A-5F422FAB14F9}">
      <dgm:prSet/>
      <dgm:spPr/>
      <dgm:t>
        <a:bodyPr/>
        <a:lstStyle/>
        <a:p>
          <a:endParaRPr lang="en-US"/>
        </a:p>
      </dgm:t>
    </dgm:pt>
    <dgm:pt modelId="{64CC46B5-D619-4622-86F2-FB685916AD13}" type="asst">
      <dgm:prSet/>
      <dgm:spPr/>
      <dgm:t>
        <a:bodyPr/>
        <a:lstStyle/>
        <a:p>
          <a:r>
            <a:rPr lang="en-US" dirty="0" smtClean="0"/>
            <a:t>ABC</a:t>
          </a:r>
          <a:endParaRPr lang="en-US" dirty="0"/>
        </a:p>
      </dgm:t>
    </dgm:pt>
    <dgm:pt modelId="{B0BD7049-F905-4AC0-906E-59C69233068C}" type="parTrans" cxnId="{F06E1349-009F-44DE-8D61-DA99848A205F}">
      <dgm:prSet/>
      <dgm:spPr/>
      <dgm:t>
        <a:bodyPr/>
        <a:lstStyle/>
        <a:p>
          <a:endParaRPr lang="en-US"/>
        </a:p>
      </dgm:t>
    </dgm:pt>
    <dgm:pt modelId="{5E95DE42-1866-4A17-9B45-365F2014249A}" type="sibTrans" cxnId="{F06E1349-009F-44DE-8D61-DA99848A205F}">
      <dgm:prSet/>
      <dgm:spPr/>
      <dgm:t>
        <a:bodyPr/>
        <a:lstStyle/>
        <a:p>
          <a:endParaRPr lang="en-US"/>
        </a:p>
      </dgm:t>
    </dgm:pt>
    <dgm:pt modelId="{444C89F9-CD37-4B1C-B394-8C3ED6A8C314}" type="asst">
      <dgm:prSet/>
      <dgm:spPr/>
      <dgm:t>
        <a:bodyPr/>
        <a:lstStyle/>
        <a:p>
          <a:r>
            <a:rPr lang="en-US" dirty="0" smtClean="0"/>
            <a:t>Miramax</a:t>
          </a:r>
          <a:endParaRPr lang="en-US" dirty="0"/>
        </a:p>
      </dgm:t>
    </dgm:pt>
    <dgm:pt modelId="{9402B168-7EA1-4938-A317-7B9CB8EEF08A}" type="parTrans" cxnId="{FA241511-93A5-41A0-9E56-481477CF472A}">
      <dgm:prSet/>
      <dgm:spPr/>
      <dgm:t>
        <a:bodyPr/>
        <a:lstStyle/>
        <a:p>
          <a:endParaRPr lang="en-US"/>
        </a:p>
      </dgm:t>
    </dgm:pt>
    <dgm:pt modelId="{BD9A9C0F-9FF6-4CD1-B267-E76425CCC724}" type="sibTrans" cxnId="{FA241511-93A5-41A0-9E56-481477CF472A}">
      <dgm:prSet/>
      <dgm:spPr/>
      <dgm:t>
        <a:bodyPr/>
        <a:lstStyle/>
        <a:p>
          <a:endParaRPr lang="en-US"/>
        </a:p>
      </dgm:t>
    </dgm:pt>
    <dgm:pt modelId="{982D2A39-2B73-4B10-915D-F2E20514C465}" type="asst">
      <dgm:prSet/>
      <dgm:spPr/>
      <dgm:t>
        <a:bodyPr/>
        <a:lstStyle/>
        <a:p>
          <a:r>
            <a:rPr lang="en-US" dirty="0" smtClean="0"/>
            <a:t>Pixar</a:t>
          </a:r>
          <a:endParaRPr lang="en-US" dirty="0"/>
        </a:p>
      </dgm:t>
    </dgm:pt>
    <dgm:pt modelId="{6AE6537F-5A59-4B13-A005-166385E65DE7}" type="parTrans" cxnId="{080D980E-E5C6-49DF-BC86-003032A10F10}">
      <dgm:prSet/>
      <dgm:spPr/>
      <dgm:t>
        <a:bodyPr/>
        <a:lstStyle/>
        <a:p>
          <a:endParaRPr lang="en-US"/>
        </a:p>
      </dgm:t>
    </dgm:pt>
    <dgm:pt modelId="{17C4D9C1-8BE8-4CED-BFC8-A5FD322B2C93}" type="sibTrans" cxnId="{080D980E-E5C6-49DF-BC86-003032A10F10}">
      <dgm:prSet/>
      <dgm:spPr/>
      <dgm:t>
        <a:bodyPr/>
        <a:lstStyle/>
        <a:p>
          <a:endParaRPr lang="en-US"/>
        </a:p>
      </dgm:t>
    </dgm:pt>
    <dgm:pt modelId="{D9EABEB0-5208-4FB3-8DBF-79A6C7F4E9A4}" type="asst">
      <dgm:prSet/>
      <dgm:spPr/>
      <dgm:t>
        <a:bodyPr/>
        <a:lstStyle/>
        <a:p>
          <a:r>
            <a:rPr lang="en-US" dirty="0" smtClean="0"/>
            <a:t>ESPN</a:t>
          </a:r>
          <a:endParaRPr lang="en-US" dirty="0"/>
        </a:p>
      </dgm:t>
    </dgm:pt>
    <dgm:pt modelId="{F0334A64-F66B-4056-B94C-22C184D8D1FE}" type="parTrans" cxnId="{9903DEF5-DDDB-4978-A5EF-5D24187ED4F7}">
      <dgm:prSet/>
      <dgm:spPr/>
      <dgm:t>
        <a:bodyPr/>
        <a:lstStyle/>
        <a:p>
          <a:endParaRPr lang="en-US"/>
        </a:p>
      </dgm:t>
    </dgm:pt>
    <dgm:pt modelId="{A84AC9C3-6D9E-4A7A-B6A8-71E9708261EC}" type="sibTrans" cxnId="{9903DEF5-DDDB-4978-A5EF-5D24187ED4F7}">
      <dgm:prSet/>
      <dgm:spPr/>
      <dgm:t>
        <a:bodyPr/>
        <a:lstStyle/>
        <a:p>
          <a:endParaRPr lang="en-US"/>
        </a:p>
      </dgm:t>
    </dgm:pt>
    <dgm:pt modelId="{94BBC38E-31A1-4EB7-8799-FA3C8DD00DE0}" type="asst">
      <dgm:prSet/>
      <dgm:spPr/>
      <dgm:t>
        <a:bodyPr/>
        <a:lstStyle/>
        <a:p>
          <a:r>
            <a:rPr lang="en-US" dirty="0" smtClean="0"/>
            <a:t>Muppet Holdings</a:t>
          </a:r>
          <a:endParaRPr lang="en-US" dirty="0"/>
        </a:p>
      </dgm:t>
    </dgm:pt>
    <dgm:pt modelId="{7C201283-AE9C-44AB-B1B6-64D7A4F14E96}" type="parTrans" cxnId="{D6771CED-14D2-4F98-9960-25EC3EB7996F}">
      <dgm:prSet/>
      <dgm:spPr/>
      <dgm:t>
        <a:bodyPr/>
        <a:lstStyle/>
        <a:p>
          <a:endParaRPr lang="en-US"/>
        </a:p>
      </dgm:t>
    </dgm:pt>
    <dgm:pt modelId="{72B8D76F-2EED-434A-A3D7-583FF0F796F1}" type="sibTrans" cxnId="{D6771CED-14D2-4F98-9960-25EC3EB7996F}">
      <dgm:prSet/>
      <dgm:spPr/>
      <dgm:t>
        <a:bodyPr/>
        <a:lstStyle/>
        <a:p>
          <a:endParaRPr lang="en-US"/>
        </a:p>
      </dgm:t>
    </dgm:pt>
    <dgm:pt modelId="{0843188F-BB93-44A4-99BA-1FFBA3B1D32D}" type="asst">
      <dgm:prSet/>
      <dgm:spPr/>
      <dgm:t>
        <a:bodyPr/>
        <a:lstStyle/>
        <a:p>
          <a:r>
            <a:rPr lang="en-US" dirty="0" smtClean="0"/>
            <a:t>Baby Einstein</a:t>
          </a:r>
          <a:endParaRPr lang="en-US" dirty="0"/>
        </a:p>
      </dgm:t>
    </dgm:pt>
    <dgm:pt modelId="{B5E1CDBA-6F41-4F1E-BDDC-72F384E66CDB}" type="parTrans" cxnId="{C38386DA-C4F2-486F-9F65-A8441D2147B4}">
      <dgm:prSet/>
      <dgm:spPr/>
      <dgm:t>
        <a:bodyPr/>
        <a:lstStyle/>
        <a:p>
          <a:endParaRPr lang="en-US"/>
        </a:p>
      </dgm:t>
    </dgm:pt>
    <dgm:pt modelId="{3981D182-7E56-4C47-B018-8DCFA977A0C0}" type="sibTrans" cxnId="{C38386DA-C4F2-486F-9F65-A8441D2147B4}">
      <dgm:prSet/>
      <dgm:spPr/>
      <dgm:t>
        <a:bodyPr/>
        <a:lstStyle/>
        <a:p>
          <a:endParaRPr lang="en-US"/>
        </a:p>
      </dgm:t>
    </dgm:pt>
    <dgm:pt modelId="{98FC33B5-94B2-484A-B248-62C584CED8B1}" type="pres">
      <dgm:prSet presAssocID="{D760E92F-7721-499F-BAFF-E4C7BBC41A8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AAC0CD1-4E6A-45E5-A5D3-FA6FC52A1AE0}" type="pres">
      <dgm:prSet presAssocID="{57D3AA54-6676-433D-AEF4-BD866DBD71E3}" presName="hierRoot1" presStyleCnt="0">
        <dgm:presLayoutVars>
          <dgm:hierBranch val="init"/>
        </dgm:presLayoutVars>
      </dgm:prSet>
      <dgm:spPr/>
    </dgm:pt>
    <dgm:pt modelId="{A4D05CCD-DF26-4823-BA96-6B57F7B442DB}" type="pres">
      <dgm:prSet presAssocID="{57D3AA54-6676-433D-AEF4-BD866DBD71E3}" presName="rootComposite1" presStyleCnt="0"/>
      <dgm:spPr/>
    </dgm:pt>
    <dgm:pt modelId="{779E3DC1-93E3-4928-96DF-E8EDF8B7D01C}" type="pres">
      <dgm:prSet presAssocID="{57D3AA54-6676-433D-AEF4-BD866DBD71E3}" presName="rootText1" presStyleLbl="node0" presStyleIdx="0" presStyleCnt="1" custScaleX="345226" custScaleY="345226" custLinFactNeighborY="-874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947099-D062-4D25-B0CD-15C287359EBA}" type="pres">
      <dgm:prSet presAssocID="{57D3AA54-6676-433D-AEF4-BD866DBD71E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9866C416-4A24-4AE7-8EED-36D7C5BD8D3A}" type="pres">
      <dgm:prSet presAssocID="{57D3AA54-6676-433D-AEF4-BD866DBD71E3}" presName="hierChild2" presStyleCnt="0"/>
      <dgm:spPr/>
    </dgm:pt>
    <dgm:pt modelId="{89EC0485-B1B4-4705-A9D3-D1C0D05092C5}" type="pres">
      <dgm:prSet presAssocID="{ED956C26-B6F2-4BEC-BAFD-E4DD110D7196}" presName="Name37" presStyleLbl="parChTrans1D2" presStyleIdx="0" presStyleCnt="4"/>
      <dgm:spPr/>
      <dgm:t>
        <a:bodyPr/>
        <a:lstStyle/>
        <a:p>
          <a:endParaRPr lang="en-US"/>
        </a:p>
      </dgm:t>
    </dgm:pt>
    <dgm:pt modelId="{F1BCC2A9-EB8B-435B-AC84-4DAC88ACB8D6}" type="pres">
      <dgm:prSet presAssocID="{AC9E41D6-DD20-4BC0-AFEF-CA924995F4A5}" presName="hierRoot2" presStyleCnt="0">
        <dgm:presLayoutVars>
          <dgm:hierBranch val="init"/>
        </dgm:presLayoutVars>
      </dgm:prSet>
      <dgm:spPr/>
    </dgm:pt>
    <dgm:pt modelId="{8203258F-AB3A-44A8-8B5C-C8740F11BFE3}" type="pres">
      <dgm:prSet presAssocID="{AC9E41D6-DD20-4BC0-AFEF-CA924995F4A5}" presName="rootComposite" presStyleCnt="0"/>
      <dgm:spPr/>
    </dgm:pt>
    <dgm:pt modelId="{24708AFE-0F89-454A-B7A8-1872FCBF5D22}" type="pres">
      <dgm:prSet presAssocID="{AC9E41D6-DD20-4BC0-AFEF-CA924995F4A5}" presName="rootText" presStyleLbl="node2" presStyleIdx="0" presStyleCnt="4" custScaleX="133101" custScaleY="1331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4BAB1B-8F75-48F8-B37D-8454B99F6508}" type="pres">
      <dgm:prSet presAssocID="{AC9E41D6-DD20-4BC0-AFEF-CA924995F4A5}" presName="rootConnector" presStyleLbl="node2" presStyleIdx="0" presStyleCnt="4"/>
      <dgm:spPr/>
      <dgm:t>
        <a:bodyPr/>
        <a:lstStyle/>
        <a:p>
          <a:endParaRPr lang="en-US"/>
        </a:p>
      </dgm:t>
    </dgm:pt>
    <dgm:pt modelId="{07D989FC-5FA7-46BF-BB52-8CF3F77F6EE3}" type="pres">
      <dgm:prSet presAssocID="{AC9E41D6-DD20-4BC0-AFEF-CA924995F4A5}" presName="hierChild4" presStyleCnt="0"/>
      <dgm:spPr/>
    </dgm:pt>
    <dgm:pt modelId="{EADE2377-7246-4CD1-8D4B-D3B8546D9733}" type="pres">
      <dgm:prSet presAssocID="{AC9E41D6-DD20-4BC0-AFEF-CA924995F4A5}" presName="hierChild5" presStyleCnt="0"/>
      <dgm:spPr/>
    </dgm:pt>
    <dgm:pt modelId="{727E6E89-65D3-4722-9838-08976D6563C9}" type="pres">
      <dgm:prSet presAssocID="{9402B168-7EA1-4938-A317-7B9CB8EEF08A}" presName="Name111" presStyleLbl="parChTrans1D3" presStyleIdx="0" presStyleCnt="8"/>
      <dgm:spPr/>
      <dgm:t>
        <a:bodyPr/>
        <a:lstStyle/>
        <a:p>
          <a:endParaRPr lang="en-US"/>
        </a:p>
      </dgm:t>
    </dgm:pt>
    <dgm:pt modelId="{B7EA9482-B6D8-454E-9A4B-B43169EB77BA}" type="pres">
      <dgm:prSet presAssocID="{444C89F9-CD37-4B1C-B394-8C3ED6A8C314}" presName="hierRoot3" presStyleCnt="0">
        <dgm:presLayoutVars>
          <dgm:hierBranch val="init"/>
        </dgm:presLayoutVars>
      </dgm:prSet>
      <dgm:spPr/>
    </dgm:pt>
    <dgm:pt modelId="{215F48B4-8473-4CD1-B87D-FD0B983F585C}" type="pres">
      <dgm:prSet presAssocID="{444C89F9-CD37-4B1C-B394-8C3ED6A8C314}" presName="rootComposite3" presStyleCnt="0"/>
      <dgm:spPr/>
    </dgm:pt>
    <dgm:pt modelId="{42141B81-EC89-479D-BA2E-E351566E261B}" type="pres">
      <dgm:prSet presAssocID="{444C89F9-CD37-4B1C-B394-8C3ED6A8C314}" presName="rootText3" presStyleLbl="asst2" presStyleIdx="0" presStyleCnt="8" custScaleX="82524" custScaleY="82524" custLinFactNeighborX="-9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623F3A-8DB3-4947-813E-CB2D3FCEDEC9}" type="pres">
      <dgm:prSet presAssocID="{444C89F9-CD37-4B1C-B394-8C3ED6A8C314}" presName="rootConnector3" presStyleLbl="asst2" presStyleIdx="0" presStyleCnt="8"/>
      <dgm:spPr/>
      <dgm:t>
        <a:bodyPr/>
        <a:lstStyle/>
        <a:p>
          <a:endParaRPr lang="en-US"/>
        </a:p>
      </dgm:t>
    </dgm:pt>
    <dgm:pt modelId="{5F224D37-44E3-47E4-ACCD-EA8E1CA2EFEC}" type="pres">
      <dgm:prSet presAssocID="{444C89F9-CD37-4B1C-B394-8C3ED6A8C314}" presName="hierChild6" presStyleCnt="0"/>
      <dgm:spPr/>
    </dgm:pt>
    <dgm:pt modelId="{94CD0E74-596C-46C4-9418-915418DBDA54}" type="pres">
      <dgm:prSet presAssocID="{444C89F9-CD37-4B1C-B394-8C3ED6A8C314}" presName="hierChild7" presStyleCnt="0"/>
      <dgm:spPr/>
    </dgm:pt>
    <dgm:pt modelId="{D82D7CA3-E678-41DC-B317-843FC15F20FE}" type="pres">
      <dgm:prSet presAssocID="{6AE6537F-5A59-4B13-A005-166385E65DE7}" presName="Name111" presStyleLbl="parChTrans1D3" presStyleIdx="1" presStyleCnt="8"/>
      <dgm:spPr/>
      <dgm:t>
        <a:bodyPr/>
        <a:lstStyle/>
        <a:p>
          <a:endParaRPr lang="en-US"/>
        </a:p>
      </dgm:t>
    </dgm:pt>
    <dgm:pt modelId="{E5417112-8A9B-4DAB-A5F2-C727C5C6BBCF}" type="pres">
      <dgm:prSet presAssocID="{982D2A39-2B73-4B10-915D-F2E20514C465}" presName="hierRoot3" presStyleCnt="0">
        <dgm:presLayoutVars>
          <dgm:hierBranch val="init"/>
        </dgm:presLayoutVars>
      </dgm:prSet>
      <dgm:spPr/>
    </dgm:pt>
    <dgm:pt modelId="{A1580D02-D50C-4264-B620-9C5F9B792BE4}" type="pres">
      <dgm:prSet presAssocID="{982D2A39-2B73-4B10-915D-F2E20514C465}" presName="rootComposite3" presStyleCnt="0"/>
      <dgm:spPr/>
    </dgm:pt>
    <dgm:pt modelId="{27C8829C-9263-4FFF-8CBC-AC3C8BF2B73A}" type="pres">
      <dgm:prSet presAssocID="{982D2A39-2B73-4B10-915D-F2E20514C465}" presName="rootText3" presStyleLbl="asst2" presStyleIdx="1" presStyleCnt="8" custScaleX="79227" custScaleY="79227" custLinFactNeighborX="-9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639849-047B-46B8-98E5-373F53A69132}" type="pres">
      <dgm:prSet presAssocID="{982D2A39-2B73-4B10-915D-F2E20514C465}" presName="rootConnector3" presStyleLbl="asst2" presStyleIdx="1" presStyleCnt="8"/>
      <dgm:spPr/>
      <dgm:t>
        <a:bodyPr/>
        <a:lstStyle/>
        <a:p>
          <a:endParaRPr lang="en-US"/>
        </a:p>
      </dgm:t>
    </dgm:pt>
    <dgm:pt modelId="{1C63E258-38FF-45E3-938E-FB77F9183082}" type="pres">
      <dgm:prSet presAssocID="{982D2A39-2B73-4B10-915D-F2E20514C465}" presName="hierChild6" presStyleCnt="0"/>
      <dgm:spPr/>
    </dgm:pt>
    <dgm:pt modelId="{FC59D5BF-5DC0-4EDF-A069-D048A7424882}" type="pres">
      <dgm:prSet presAssocID="{982D2A39-2B73-4B10-915D-F2E20514C465}" presName="hierChild7" presStyleCnt="0"/>
      <dgm:spPr/>
    </dgm:pt>
    <dgm:pt modelId="{B661DABC-D0E1-41A2-B1E9-F669AA847498}" type="pres">
      <dgm:prSet presAssocID="{DDBC6D75-368D-458F-9960-3EA81F0DCC9B}" presName="Name37" presStyleLbl="parChTrans1D2" presStyleIdx="1" presStyleCnt="4"/>
      <dgm:spPr/>
      <dgm:t>
        <a:bodyPr/>
        <a:lstStyle/>
        <a:p>
          <a:endParaRPr lang="en-US"/>
        </a:p>
      </dgm:t>
    </dgm:pt>
    <dgm:pt modelId="{4B8AD7EE-4BE9-4D69-A1E5-351A45B3CD50}" type="pres">
      <dgm:prSet presAssocID="{B39C69CB-CFE4-4825-ADD6-80326053D463}" presName="hierRoot2" presStyleCnt="0">
        <dgm:presLayoutVars>
          <dgm:hierBranch val="init"/>
        </dgm:presLayoutVars>
      </dgm:prSet>
      <dgm:spPr/>
    </dgm:pt>
    <dgm:pt modelId="{94DA7850-5549-4598-98B2-848D1B5C652E}" type="pres">
      <dgm:prSet presAssocID="{B39C69CB-CFE4-4825-ADD6-80326053D463}" presName="rootComposite" presStyleCnt="0"/>
      <dgm:spPr/>
    </dgm:pt>
    <dgm:pt modelId="{65A67754-EAE3-496F-9198-E6A47302D75B}" type="pres">
      <dgm:prSet presAssocID="{B39C69CB-CFE4-4825-ADD6-80326053D463}" presName="rootText" presStyleLbl="node2" presStyleIdx="1" presStyleCnt="4" custScaleX="133101" custScaleY="1331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5C192F3-5FD3-4ECE-9398-E1056F9F6938}" type="pres">
      <dgm:prSet presAssocID="{B39C69CB-CFE4-4825-ADD6-80326053D463}" presName="rootConnector" presStyleLbl="node2" presStyleIdx="1" presStyleCnt="4"/>
      <dgm:spPr/>
      <dgm:t>
        <a:bodyPr/>
        <a:lstStyle/>
        <a:p>
          <a:endParaRPr lang="en-US"/>
        </a:p>
      </dgm:t>
    </dgm:pt>
    <dgm:pt modelId="{3210E1D4-DF8A-4798-BD89-EA3F982D99A5}" type="pres">
      <dgm:prSet presAssocID="{B39C69CB-CFE4-4825-ADD6-80326053D463}" presName="hierChild4" presStyleCnt="0"/>
      <dgm:spPr/>
    </dgm:pt>
    <dgm:pt modelId="{0B0A58F8-8043-47EB-99E8-F2861148488B}" type="pres">
      <dgm:prSet presAssocID="{B39C69CB-CFE4-4825-ADD6-80326053D463}" presName="hierChild5" presStyleCnt="0"/>
      <dgm:spPr/>
    </dgm:pt>
    <dgm:pt modelId="{EE56291C-5615-4B00-8D7B-22E654FD5B1E}" type="pres">
      <dgm:prSet presAssocID="{F23EC2DF-BD08-4D17-A3F7-327A4AC79AEA}" presName="Name111" presStyleLbl="parChTrans1D3" presStyleIdx="2" presStyleCnt="8"/>
      <dgm:spPr/>
      <dgm:t>
        <a:bodyPr/>
        <a:lstStyle/>
        <a:p>
          <a:endParaRPr lang="en-US"/>
        </a:p>
      </dgm:t>
    </dgm:pt>
    <dgm:pt modelId="{BE73249C-0EF4-45BA-8994-B5019C0839E2}" type="pres">
      <dgm:prSet presAssocID="{B374CD35-9C2E-4F90-8620-D586761085F5}" presName="hierRoot3" presStyleCnt="0">
        <dgm:presLayoutVars>
          <dgm:hierBranch val="init"/>
        </dgm:presLayoutVars>
      </dgm:prSet>
      <dgm:spPr/>
    </dgm:pt>
    <dgm:pt modelId="{9E2DC9D7-4A0B-495B-9F36-4C1B11259D21}" type="pres">
      <dgm:prSet presAssocID="{B374CD35-9C2E-4F90-8620-D586761085F5}" presName="rootComposite3" presStyleCnt="0"/>
      <dgm:spPr/>
    </dgm:pt>
    <dgm:pt modelId="{0C3B3A5A-086E-43FF-ABB3-9D8B1B442038}" type="pres">
      <dgm:prSet presAssocID="{B374CD35-9C2E-4F90-8620-D586761085F5}" presName="rootText3" presStyleLbl="asst2" presStyleIdx="2" presStyleCnt="8" custScaleX="79439" custScaleY="79439" custLinFactNeighborX="28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B0C84C9-1D08-4B7B-A4AF-222A61D4DA8B}" type="pres">
      <dgm:prSet presAssocID="{B374CD35-9C2E-4F90-8620-D586761085F5}" presName="rootConnector3" presStyleLbl="asst2" presStyleIdx="2" presStyleCnt="8"/>
      <dgm:spPr/>
      <dgm:t>
        <a:bodyPr/>
        <a:lstStyle/>
        <a:p>
          <a:endParaRPr lang="en-US"/>
        </a:p>
      </dgm:t>
    </dgm:pt>
    <dgm:pt modelId="{45476E85-5C64-4ECA-80D7-2D4D7DAC4EEA}" type="pres">
      <dgm:prSet presAssocID="{B374CD35-9C2E-4F90-8620-D586761085F5}" presName="hierChild6" presStyleCnt="0"/>
      <dgm:spPr/>
    </dgm:pt>
    <dgm:pt modelId="{94DB7078-A15E-40BB-97D1-B8DEF33B5718}" type="pres">
      <dgm:prSet presAssocID="{B374CD35-9C2E-4F90-8620-D586761085F5}" presName="hierChild7" presStyleCnt="0"/>
      <dgm:spPr/>
    </dgm:pt>
    <dgm:pt modelId="{8D9C269C-1820-49A4-A50B-6B89627DED21}" type="pres">
      <dgm:prSet presAssocID="{2D1E6FE7-4344-4ABE-B42D-459FB13DE2AE}" presName="Name111" presStyleLbl="parChTrans1D3" presStyleIdx="3" presStyleCnt="8"/>
      <dgm:spPr/>
      <dgm:t>
        <a:bodyPr/>
        <a:lstStyle/>
        <a:p>
          <a:endParaRPr lang="en-US"/>
        </a:p>
      </dgm:t>
    </dgm:pt>
    <dgm:pt modelId="{85C12ACB-40F2-4427-8AA6-B80504AC9405}" type="pres">
      <dgm:prSet presAssocID="{2F43A2E5-FC1F-4FFB-ABFC-73CF171C5942}" presName="hierRoot3" presStyleCnt="0">
        <dgm:presLayoutVars>
          <dgm:hierBranch val="init"/>
        </dgm:presLayoutVars>
      </dgm:prSet>
      <dgm:spPr/>
    </dgm:pt>
    <dgm:pt modelId="{E664F104-F5D1-475B-89B7-9048B5C6FBDE}" type="pres">
      <dgm:prSet presAssocID="{2F43A2E5-FC1F-4FFB-ABFC-73CF171C5942}" presName="rootComposite3" presStyleCnt="0"/>
      <dgm:spPr/>
    </dgm:pt>
    <dgm:pt modelId="{1ABE5757-6508-434C-9ABC-93257D68B1EE}" type="pres">
      <dgm:prSet presAssocID="{2F43A2E5-FC1F-4FFB-ABFC-73CF171C5942}" presName="rootText3" presStyleLbl="asst2" presStyleIdx="3" presStyleCnt="8" custScaleX="79545" custScaleY="79545" custLinFactNeighborX="28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2201F0-7494-4426-B577-8A3B632D2115}" type="pres">
      <dgm:prSet presAssocID="{2F43A2E5-FC1F-4FFB-ABFC-73CF171C5942}" presName="rootConnector3" presStyleLbl="asst2" presStyleIdx="3" presStyleCnt="8"/>
      <dgm:spPr/>
      <dgm:t>
        <a:bodyPr/>
        <a:lstStyle/>
        <a:p>
          <a:endParaRPr lang="en-US"/>
        </a:p>
      </dgm:t>
    </dgm:pt>
    <dgm:pt modelId="{E6E41615-4734-445C-87F2-B8B5086831D2}" type="pres">
      <dgm:prSet presAssocID="{2F43A2E5-FC1F-4FFB-ABFC-73CF171C5942}" presName="hierChild6" presStyleCnt="0"/>
      <dgm:spPr/>
    </dgm:pt>
    <dgm:pt modelId="{B5A016A0-41C7-4E00-962A-15014B474D75}" type="pres">
      <dgm:prSet presAssocID="{2F43A2E5-FC1F-4FFB-ABFC-73CF171C5942}" presName="hierChild7" presStyleCnt="0"/>
      <dgm:spPr/>
    </dgm:pt>
    <dgm:pt modelId="{3AB67385-43CA-4B20-8362-EAEDE2DBA53C}" type="pres">
      <dgm:prSet presAssocID="{0274119C-E38E-4668-BB47-2E50697C879E}" presName="Name37" presStyleLbl="parChTrans1D2" presStyleIdx="2" presStyleCnt="4"/>
      <dgm:spPr/>
      <dgm:t>
        <a:bodyPr/>
        <a:lstStyle/>
        <a:p>
          <a:endParaRPr lang="en-US"/>
        </a:p>
      </dgm:t>
    </dgm:pt>
    <dgm:pt modelId="{19D6D6CA-6530-433C-84F0-5FFDC3F99295}" type="pres">
      <dgm:prSet presAssocID="{823B99F3-16E0-4198-87CE-48A5EB59BE95}" presName="hierRoot2" presStyleCnt="0">
        <dgm:presLayoutVars>
          <dgm:hierBranch val="init"/>
        </dgm:presLayoutVars>
      </dgm:prSet>
      <dgm:spPr/>
    </dgm:pt>
    <dgm:pt modelId="{0A99F944-D3D1-4FF8-8978-67AAD7FA6450}" type="pres">
      <dgm:prSet presAssocID="{823B99F3-16E0-4198-87CE-48A5EB59BE95}" presName="rootComposite" presStyleCnt="0"/>
      <dgm:spPr/>
    </dgm:pt>
    <dgm:pt modelId="{490292E8-1E08-40CD-A185-0D7AC007D544}" type="pres">
      <dgm:prSet presAssocID="{823B99F3-16E0-4198-87CE-48A5EB59BE95}" presName="rootText" presStyleLbl="node2" presStyleIdx="2" presStyleCnt="4" custScaleX="133101" custScaleY="1331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7DD86EA-5137-4481-B0F0-A34546B72E89}" type="pres">
      <dgm:prSet presAssocID="{823B99F3-16E0-4198-87CE-48A5EB59BE95}" presName="rootConnector" presStyleLbl="node2" presStyleIdx="2" presStyleCnt="4"/>
      <dgm:spPr/>
      <dgm:t>
        <a:bodyPr/>
        <a:lstStyle/>
        <a:p>
          <a:endParaRPr lang="en-US"/>
        </a:p>
      </dgm:t>
    </dgm:pt>
    <dgm:pt modelId="{E2892943-4546-443A-82CC-DDDCE51569D4}" type="pres">
      <dgm:prSet presAssocID="{823B99F3-16E0-4198-87CE-48A5EB59BE95}" presName="hierChild4" presStyleCnt="0"/>
      <dgm:spPr/>
    </dgm:pt>
    <dgm:pt modelId="{8443D92B-47D6-4F72-8156-58442A8EB6D2}" type="pres">
      <dgm:prSet presAssocID="{823B99F3-16E0-4198-87CE-48A5EB59BE95}" presName="hierChild5" presStyleCnt="0"/>
      <dgm:spPr/>
    </dgm:pt>
    <dgm:pt modelId="{1BB357F8-14FC-456B-8801-6638CD2CB36A}" type="pres">
      <dgm:prSet presAssocID="{B0BD7049-F905-4AC0-906E-59C69233068C}" presName="Name111" presStyleLbl="parChTrans1D3" presStyleIdx="4" presStyleCnt="8"/>
      <dgm:spPr/>
      <dgm:t>
        <a:bodyPr/>
        <a:lstStyle/>
        <a:p>
          <a:endParaRPr lang="en-US"/>
        </a:p>
      </dgm:t>
    </dgm:pt>
    <dgm:pt modelId="{AAEC4FCE-805C-4441-977C-A2E9C9FDB569}" type="pres">
      <dgm:prSet presAssocID="{64CC46B5-D619-4622-86F2-FB685916AD13}" presName="hierRoot3" presStyleCnt="0">
        <dgm:presLayoutVars>
          <dgm:hierBranch val="init"/>
        </dgm:presLayoutVars>
      </dgm:prSet>
      <dgm:spPr/>
    </dgm:pt>
    <dgm:pt modelId="{1C551DAF-DFF3-42D0-BE79-AFF1719BDA54}" type="pres">
      <dgm:prSet presAssocID="{64CC46B5-D619-4622-86F2-FB685916AD13}" presName="rootComposite3" presStyleCnt="0"/>
      <dgm:spPr/>
    </dgm:pt>
    <dgm:pt modelId="{47BA14F6-3DAC-4AFD-B2F1-AF8FBA1B1AD1}" type="pres">
      <dgm:prSet presAssocID="{64CC46B5-D619-4622-86F2-FB685916AD13}" presName="rootText3" presStyleLbl="asst2" presStyleIdx="4" presStyleCnt="8" custScaleX="80405" custScaleY="80405" custLinFactNeighborX="28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80DED6-8DBD-49BB-8B7D-3D14E6DD8C4D}" type="pres">
      <dgm:prSet presAssocID="{64CC46B5-D619-4622-86F2-FB685916AD13}" presName="rootConnector3" presStyleLbl="asst2" presStyleIdx="4" presStyleCnt="8"/>
      <dgm:spPr/>
      <dgm:t>
        <a:bodyPr/>
        <a:lstStyle/>
        <a:p>
          <a:endParaRPr lang="en-US"/>
        </a:p>
      </dgm:t>
    </dgm:pt>
    <dgm:pt modelId="{9B262165-F17B-4B6C-89D1-1D957C3E33F0}" type="pres">
      <dgm:prSet presAssocID="{64CC46B5-D619-4622-86F2-FB685916AD13}" presName="hierChild6" presStyleCnt="0"/>
      <dgm:spPr/>
    </dgm:pt>
    <dgm:pt modelId="{70CBA75D-8E0D-4F99-8AF0-DF86FE261799}" type="pres">
      <dgm:prSet presAssocID="{64CC46B5-D619-4622-86F2-FB685916AD13}" presName="hierChild7" presStyleCnt="0"/>
      <dgm:spPr/>
    </dgm:pt>
    <dgm:pt modelId="{0FA4A475-0569-45A1-BB04-089213BB18F1}" type="pres">
      <dgm:prSet presAssocID="{F0334A64-F66B-4056-B94C-22C184D8D1FE}" presName="Name111" presStyleLbl="parChTrans1D3" presStyleIdx="5" presStyleCnt="8"/>
      <dgm:spPr/>
      <dgm:t>
        <a:bodyPr/>
        <a:lstStyle/>
        <a:p>
          <a:endParaRPr lang="en-US"/>
        </a:p>
      </dgm:t>
    </dgm:pt>
    <dgm:pt modelId="{5E55755B-6ED0-4E51-B81E-8C79372F2F88}" type="pres">
      <dgm:prSet presAssocID="{D9EABEB0-5208-4FB3-8DBF-79A6C7F4E9A4}" presName="hierRoot3" presStyleCnt="0">
        <dgm:presLayoutVars>
          <dgm:hierBranch val="init"/>
        </dgm:presLayoutVars>
      </dgm:prSet>
      <dgm:spPr/>
    </dgm:pt>
    <dgm:pt modelId="{7B9CA229-A56D-40D6-A724-E8BA3C4F997E}" type="pres">
      <dgm:prSet presAssocID="{D9EABEB0-5208-4FB3-8DBF-79A6C7F4E9A4}" presName="rootComposite3" presStyleCnt="0"/>
      <dgm:spPr/>
    </dgm:pt>
    <dgm:pt modelId="{2EED3DB0-20A8-4181-B416-C928F5F63F78}" type="pres">
      <dgm:prSet presAssocID="{D9EABEB0-5208-4FB3-8DBF-79A6C7F4E9A4}" presName="rootText3" presStyleLbl="asst2" presStyleIdx="5" presStyleCnt="8" custScaleX="81284" custScaleY="81284" custLinFactNeighborX="28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05271FF-3DC2-49B2-ABBF-1B6797E221B5}" type="pres">
      <dgm:prSet presAssocID="{D9EABEB0-5208-4FB3-8DBF-79A6C7F4E9A4}" presName="rootConnector3" presStyleLbl="asst2" presStyleIdx="5" presStyleCnt="8"/>
      <dgm:spPr/>
      <dgm:t>
        <a:bodyPr/>
        <a:lstStyle/>
        <a:p>
          <a:endParaRPr lang="en-US"/>
        </a:p>
      </dgm:t>
    </dgm:pt>
    <dgm:pt modelId="{DB223777-E882-4175-8F1D-8BB1AC5ABFB8}" type="pres">
      <dgm:prSet presAssocID="{D9EABEB0-5208-4FB3-8DBF-79A6C7F4E9A4}" presName="hierChild6" presStyleCnt="0"/>
      <dgm:spPr/>
    </dgm:pt>
    <dgm:pt modelId="{BE8CED2E-0286-41B2-B6F6-93D30869AD89}" type="pres">
      <dgm:prSet presAssocID="{D9EABEB0-5208-4FB3-8DBF-79A6C7F4E9A4}" presName="hierChild7" presStyleCnt="0"/>
      <dgm:spPr/>
    </dgm:pt>
    <dgm:pt modelId="{8F88D129-1A01-45BE-B5D5-72C03F3CE1CD}" type="pres">
      <dgm:prSet presAssocID="{06FBE8C9-3591-4228-91D7-17D4E3B28272}" presName="Name37" presStyleLbl="parChTrans1D2" presStyleIdx="3" presStyleCnt="4"/>
      <dgm:spPr/>
      <dgm:t>
        <a:bodyPr/>
        <a:lstStyle/>
        <a:p>
          <a:endParaRPr lang="en-US"/>
        </a:p>
      </dgm:t>
    </dgm:pt>
    <dgm:pt modelId="{83AAB637-E554-402C-8603-125BE4E6C26C}" type="pres">
      <dgm:prSet presAssocID="{FC5447A2-B48B-4629-BAF7-3929608C4140}" presName="hierRoot2" presStyleCnt="0">
        <dgm:presLayoutVars>
          <dgm:hierBranch val="init"/>
        </dgm:presLayoutVars>
      </dgm:prSet>
      <dgm:spPr/>
    </dgm:pt>
    <dgm:pt modelId="{43A96AB2-5B9D-44C5-9F18-CA65AF554499}" type="pres">
      <dgm:prSet presAssocID="{FC5447A2-B48B-4629-BAF7-3929608C4140}" presName="rootComposite" presStyleCnt="0"/>
      <dgm:spPr/>
    </dgm:pt>
    <dgm:pt modelId="{136931BF-BD4E-4E86-9B04-0C4AFD2FA569}" type="pres">
      <dgm:prSet presAssocID="{FC5447A2-B48B-4629-BAF7-3929608C4140}" presName="rootText" presStyleLbl="node2" presStyleIdx="3" presStyleCnt="4" custScaleX="133101" custScaleY="1331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1646B1-5927-4601-BB1B-09764DA85518}" type="pres">
      <dgm:prSet presAssocID="{FC5447A2-B48B-4629-BAF7-3929608C4140}" presName="rootConnector" presStyleLbl="node2" presStyleIdx="3" presStyleCnt="4"/>
      <dgm:spPr/>
      <dgm:t>
        <a:bodyPr/>
        <a:lstStyle/>
        <a:p>
          <a:endParaRPr lang="en-US"/>
        </a:p>
      </dgm:t>
    </dgm:pt>
    <dgm:pt modelId="{DDDA39BD-142B-427D-ADE2-37369745B29D}" type="pres">
      <dgm:prSet presAssocID="{FC5447A2-B48B-4629-BAF7-3929608C4140}" presName="hierChild4" presStyleCnt="0"/>
      <dgm:spPr/>
    </dgm:pt>
    <dgm:pt modelId="{081DAA40-D1EA-4448-B182-AA689DB0A41A}" type="pres">
      <dgm:prSet presAssocID="{FC5447A2-B48B-4629-BAF7-3929608C4140}" presName="hierChild5" presStyleCnt="0"/>
      <dgm:spPr/>
    </dgm:pt>
    <dgm:pt modelId="{D88FD654-B5DE-4D4D-BCD4-B51FBC36B978}" type="pres">
      <dgm:prSet presAssocID="{7C201283-AE9C-44AB-B1B6-64D7A4F14E96}" presName="Name111" presStyleLbl="parChTrans1D3" presStyleIdx="6" presStyleCnt="8"/>
      <dgm:spPr/>
      <dgm:t>
        <a:bodyPr/>
        <a:lstStyle/>
        <a:p>
          <a:endParaRPr lang="en-US"/>
        </a:p>
      </dgm:t>
    </dgm:pt>
    <dgm:pt modelId="{C18A3896-61CE-40B8-B1E6-7D0D50A8294C}" type="pres">
      <dgm:prSet presAssocID="{94BBC38E-31A1-4EB7-8799-FA3C8DD00DE0}" presName="hierRoot3" presStyleCnt="0">
        <dgm:presLayoutVars>
          <dgm:hierBranch val="init"/>
        </dgm:presLayoutVars>
      </dgm:prSet>
      <dgm:spPr/>
    </dgm:pt>
    <dgm:pt modelId="{655847E2-E642-4365-8360-3E3BF0169D14}" type="pres">
      <dgm:prSet presAssocID="{94BBC38E-31A1-4EB7-8799-FA3C8DD00DE0}" presName="rootComposite3" presStyleCnt="0"/>
      <dgm:spPr/>
    </dgm:pt>
    <dgm:pt modelId="{8621AA5D-3AF5-423F-B145-B9D125D72589}" type="pres">
      <dgm:prSet presAssocID="{94BBC38E-31A1-4EB7-8799-FA3C8DD00DE0}" presName="rootText3" presStyleLbl="asst2" presStyleIdx="6" presStyleCnt="8" custScaleX="82069" custScaleY="82069" custLinFactNeighborX="28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69C5A2-3BE2-4966-ABE5-1D3C502F87F7}" type="pres">
      <dgm:prSet presAssocID="{94BBC38E-31A1-4EB7-8799-FA3C8DD00DE0}" presName="rootConnector3" presStyleLbl="asst2" presStyleIdx="6" presStyleCnt="8"/>
      <dgm:spPr/>
      <dgm:t>
        <a:bodyPr/>
        <a:lstStyle/>
        <a:p>
          <a:endParaRPr lang="en-US"/>
        </a:p>
      </dgm:t>
    </dgm:pt>
    <dgm:pt modelId="{B00033A0-17E3-4649-A326-B6C1111F9C36}" type="pres">
      <dgm:prSet presAssocID="{94BBC38E-31A1-4EB7-8799-FA3C8DD00DE0}" presName="hierChild6" presStyleCnt="0"/>
      <dgm:spPr/>
    </dgm:pt>
    <dgm:pt modelId="{814EFAAD-F94F-4AEA-96AB-BE7FB12FA8BF}" type="pres">
      <dgm:prSet presAssocID="{94BBC38E-31A1-4EB7-8799-FA3C8DD00DE0}" presName="hierChild7" presStyleCnt="0"/>
      <dgm:spPr/>
    </dgm:pt>
    <dgm:pt modelId="{FADDB6D4-BB4C-4EBF-B6C8-9AB2A772050C}" type="pres">
      <dgm:prSet presAssocID="{B5E1CDBA-6F41-4F1E-BDDC-72F384E66CDB}" presName="Name111" presStyleLbl="parChTrans1D3" presStyleIdx="7" presStyleCnt="8"/>
      <dgm:spPr/>
      <dgm:t>
        <a:bodyPr/>
        <a:lstStyle/>
        <a:p>
          <a:endParaRPr lang="en-US"/>
        </a:p>
      </dgm:t>
    </dgm:pt>
    <dgm:pt modelId="{346ED1FC-3099-4115-9B34-434E8FCBB4C4}" type="pres">
      <dgm:prSet presAssocID="{0843188F-BB93-44A4-99BA-1FFBA3B1D32D}" presName="hierRoot3" presStyleCnt="0">
        <dgm:presLayoutVars>
          <dgm:hierBranch val="init"/>
        </dgm:presLayoutVars>
      </dgm:prSet>
      <dgm:spPr/>
    </dgm:pt>
    <dgm:pt modelId="{A26ADB67-EA54-4936-92E4-377B756FD1EB}" type="pres">
      <dgm:prSet presAssocID="{0843188F-BB93-44A4-99BA-1FFBA3B1D32D}" presName="rootComposite3" presStyleCnt="0"/>
      <dgm:spPr/>
    </dgm:pt>
    <dgm:pt modelId="{FEC781B5-9F42-43ED-ADE4-C007B9B7571B}" type="pres">
      <dgm:prSet presAssocID="{0843188F-BB93-44A4-99BA-1FFBA3B1D32D}" presName="rootText3" presStyleLbl="asst2" presStyleIdx="7" presStyleCnt="8" custScaleX="82869" custScaleY="828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5D8B54-4751-47C6-93D6-8845A20F8971}" type="pres">
      <dgm:prSet presAssocID="{0843188F-BB93-44A4-99BA-1FFBA3B1D32D}" presName="rootConnector3" presStyleLbl="asst2" presStyleIdx="7" presStyleCnt="8"/>
      <dgm:spPr/>
      <dgm:t>
        <a:bodyPr/>
        <a:lstStyle/>
        <a:p>
          <a:endParaRPr lang="en-US"/>
        </a:p>
      </dgm:t>
    </dgm:pt>
    <dgm:pt modelId="{FC240F1A-22C2-4334-BA32-543EF3D259DE}" type="pres">
      <dgm:prSet presAssocID="{0843188F-BB93-44A4-99BA-1FFBA3B1D32D}" presName="hierChild6" presStyleCnt="0"/>
      <dgm:spPr/>
    </dgm:pt>
    <dgm:pt modelId="{AB6DABF8-6538-4B26-9A5F-80EC7DE0148B}" type="pres">
      <dgm:prSet presAssocID="{0843188F-BB93-44A4-99BA-1FFBA3B1D32D}" presName="hierChild7" presStyleCnt="0"/>
      <dgm:spPr/>
    </dgm:pt>
    <dgm:pt modelId="{104A0A4E-C75F-4513-A0FE-CAEEA3C79F72}" type="pres">
      <dgm:prSet presAssocID="{57D3AA54-6676-433D-AEF4-BD866DBD71E3}" presName="hierChild3" presStyleCnt="0"/>
      <dgm:spPr/>
    </dgm:pt>
  </dgm:ptLst>
  <dgm:cxnLst>
    <dgm:cxn modelId="{29B984AF-28DE-4838-8D6D-60826318AF00}" type="presOf" srcId="{444C89F9-CD37-4B1C-B394-8C3ED6A8C314}" destId="{84623F3A-8DB3-4947-813E-CB2D3FCEDEC9}" srcOrd="1" destOrd="0" presId="urn:microsoft.com/office/officeart/2005/8/layout/orgChart1"/>
    <dgm:cxn modelId="{03F39E6E-E3CF-4670-B66C-D0514A39F79A}" type="presOf" srcId="{0843188F-BB93-44A4-99BA-1FFBA3B1D32D}" destId="{FEC781B5-9F42-43ED-ADE4-C007B9B7571B}" srcOrd="0" destOrd="0" presId="urn:microsoft.com/office/officeart/2005/8/layout/orgChart1"/>
    <dgm:cxn modelId="{958EA026-7853-4DDC-A930-A2404B4DAB23}" srcId="{57D3AA54-6676-433D-AEF4-BD866DBD71E3}" destId="{FC5447A2-B48B-4629-BAF7-3929608C4140}" srcOrd="3" destOrd="0" parTransId="{06FBE8C9-3591-4228-91D7-17D4E3B28272}" sibTransId="{48B1C27B-451A-47AC-9F9D-C4E4F89F90CE}"/>
    <dgm:cxn modelId="{6CE48647-3321-444F-8461-04242C603153}" type="presOf" srcId="{AC9E41D6-DD20-4BC0-AFEF-CA924995F4A5}" destId="{24708AFE-0F89-454A-B7A8-1872FCBF5D22}" srcOrd="0" destOrd="0" presId="urn:microsoft.com/office/officeart/2005/8/layout/orgChart1"/>
    <dgm:cxn modelId="{E64C3E95-616D-43F0-B131-4C721F81C055}" type="presOf" srcId="{982D2A39-2B73-4B10-915D-F2E20514C465}" destId="{DF639849-047B-46B8-98E5-373F53A69132}" srcOrd="1" destOrd="0" presId="urn:microsoft.com/office/officeart/2005/8/layout/orgChart1"/>
    <dgm:cxn modelId="{73FA21B4-731E-42E6-BBF6-B120FE989191}" type="presOf" srcId="{D9EABEB0-5208-4FB3-8DBF-79A6C7F4E9A4}" destId="{2EED3DB0-20A8-4181-B416-C928F5F63F78}" srcOrd="0" destOrd="0" presId="urn:microsoft.com/office/officeart/2005/8/layout/orgChart1"/>
    <dgm:cxn modelId="{C20DE979-7D25-4EE5-9697-AF3CA48BB908}" type="presOf" srcId="{B39C69CB-CFE4-4825-ADD6-80326053D463}" destId="{65C192F3-5FD3-4ECE-9398-E1056F9F6938}" srcOrd="1" destOrd="0" presId="urn:microsoft.com/office/officeart/2005/8/layout/orgChart1"/>
    <dgm:cxn modelId="{775AC6FE-22E7-4224-BA88-0D5C5D3C692A}" type="presOf" srcId="{F23EC2DF-BD08-4D17-A3F7-327A4AC79AEA}" destId="{EE56291C-5615-4B00-8D7B-22E654FD5B1E}" srcOrd="0" destOrd="0" presId="urn:microsoft.com/office/officeart/2005/8/layout/orgChart1"/>
    <dgm:cxn modelId="{2CE68AAF-4529-4D2B-9E36-67D7000D0798}" type="presOf" srcId="{B374CD35-9C2E-4F90-8620-D586761085F5}" destId="{0C3B3A5A-086E-43FF-ABB3-9D8B1B442038}" srcOrd="0" destOrd="0" presId="urn:microsoft.com/office/officeart/2005/8/layout/orgChart1"/>
    <dgm:cxn modelId="{5F174356-D853-476D-A983-F41B4FAFBCF0}" type="presOf" srcId="{2D1E6FE7-4344-4ABE-B42D-459FB13DE2AE}" destId="{8D9C269C-1820-49A4-A50B-6B89627DED21}" srcOrd="0" destOrd="0" presId="urn:microsoft.com/office/officeart/2005/8/layout/orgChart1"/>
    <dgm:cxn modelId="{FA241511-93A5-41A0-9E56-481477CF472A}" srcId="{AC9E41D6-DD20-4BC0-AFEF-CA924995F4A5}" destId="{444C89F9-CD37-4B1C-B394-8C3ED6A8C314}" srcOrd="0" destOrd="0" parTransId="{9402B168-7EA1-4938-A317-7B9CB8EEF08A}" sibTransId="{BD9A9C0F-9FF6-4CD1-B267-E76425CCC724}"/>
    <dgm:cxn modelId="{7C192BA7-EB2A-49B0-9097-3F9BE6BB8EE5}" type="presOf" srcId="{D760E92F-7721-499F-BAFF-E4C7BBC41A84}" destId="{98FC33B5-94B2-484A-B248-62C584CED8B1}" srcOrd="0" destOrd="0" presId="urn:microsoft.com/office/officeart/2005/8/layout/orgChart1"/>
    <dgm:cxn modelId="{40FE2490-0B06-4036-ABB1-BA2E010C5E00}" type="presOf" srcId="{B5E1CDBA-6F41-4F1E-BDDC-72F384E66CDB}" destId="{FADDB6D4-BB4C-4EBF-B6C8-9AB2A772050C}" srcOrd="0" destOrd="0" presId="urn:microsoft.com/office/officeart/2005/8/layout/orgChart1"/>
    <dgm:cxn modelId="{40F53515-DD05-4774-93E7-E883D51E6A06}" type="presOf" srcId="{2F43A2E5-FC1F-4FFB-ABFC-73CF171C5942}" destId="{0E2201F0-7494-4426-B577-8A3B632D2115}" srcOrd="1" destOrd="0" presId="urn:microsoft.com/office/officeart/2005/8/layout/orgChart1"/>
    <dgm:cxn modelId="{9CEF4194-7E1E-4533-9A6D-171760A01F21}" type="presOf" srcId="{6AE6537F-5A59-4B13-A005-166385E65DE7}" destId="{D82D7CA3-E678-41DC-B317-843FC15F20FE}" srcOrd="0" destOrd="0" presId="urn:microsoft.com/office/officeart/2005/8/layout/orgChart1"/>
    <dgm:cxn modelId="{5EC09EC6-AFA1-4AA7-8033-E77AD494B163}" type="presOf" srcId="{823B99F3-16E0-4198-87CE-48A5EB59BE95}" destId="{490292E8-1E08-40CD-A185-0D7AC007D544}" srcOrd="0" destOrd="0" presId="urn:microsoft.com/office/officeart/2005/8/layout/orgChart1"/>
    <dgm:cxn modelId="{78913268-04EF-463E-AFAF-8EB7E68DE6B5}" srcId="{D760E92F-7721-499F-BAFF-E4C7BBC41A84}" destId="{57D3AA54-6676-433D-AEF4-BD866DBD71E3}" srcOrd="0" destOrd="0" parTransId="{34752B69-B9E1-4E50-95F1-F049C0B457FE}" sibTransId="{852A618B-1350-4747-853E-51AE8F2D660C}"/>
    <dgm:cxn modelId="{080D980E-E5C6-49DF-BC86-003032A10F10}" srcId="{AC9E41D6-DD20-4BC0-AFEF-CA924995F4A5}" destId="{982D2A39-2B73-4B10-915D-F2E20514C465}" srcOrd="1" destOrd="0" parTransId="{6AE6537F-5A59-4B13-A005-166385E65DE7}" sibTransId="{17C4D9C1-8BE8-4CED-BFC8-A5FD322B2C93}"/>
    <dgm:cxn modelId="{C38386DA-C4F2-486F-9F65-A8441D2147B4}" srcId="{FC5447A2-B48B-4629-BAF7-3929608C4140}" destId="{0843188F-BB93-44A4-99BA-1FFBA3B1D32D}" srcOrd="1" destOrd="0" parTransId="{B5E1CDBA-6F41-4F1E-BDDC-72F384E66CDB}" sibTransId="{3981D182-7E56-4C47-B018-8DCFA977A0C0}"/>
    <dgm:cxn modelId="{9689FEAF-184E-4581-A410-51BF5B279023}" type="presOf" srcId="{ED956C26-B6F2-4BEC-BAFD-E4DD110D7196}" destId="{89EC0485-B1B4-4705-A9D3-D1C0D05092C5}" srcOrd="0" destOrd="0" presId="urn:microsoft.com/office/officeart/2005/8/layout/orgChart1"/>
    <dgm:cxn modelId="{6EAEEF61-9B58-4459-90AC-ECC847D5B785}" type="presOf" srcId="{2F43A2E5-FC1F-4FFB-ABFC-73CF171C5942}" destId="{1ABE5757-6508-434C-9ABC-93257D68B1EE}" srcOrd="0" destOrd="0" presId="urn:microsoft.com/office/officeart/2005/8/layout/orgChart1"/>
    <dgm:cxn modelId="{016F6EB4-BF9D-4DC3-B812-C194790B3A8B}" type="presOf" srcId="{57D3AA54-6676-433D-AEF4-BD866DBD71E3}" destId="{6F947099-D062-4D25-B0CD-15C287359EBA}" srcOrd="1" destOrd="0" presId="urn:microsoft.com/office/officeart/2005/8/layout/orgChart1"/>
    <dgm:cxn modelId="{C68D1484-A2AE-4453-B072-A823765D1180}" type="presOf" srcId="{FC5447A2-B48B-4629-BAF7-3929608C4140}" destId="{4C1646B1-5927-4601-BB1B-09764DA85518}" srcOrd="1" destOrd="0" presId="urn:microsoft.com/office/officeart/2005/8/layout/orgChart1"/>
    <dgm:cxn modelId="{D4DA2DAC-D46C-46E4-A2ED-6958C997613C}" type="presOf" srcId="{DDBC6D75-368D-458F-9960-3EA81F0DCC9B}" destId="{B661DABC-D0E1-41A2-B1E9-F669AA847498}" srcOrd="0" destOrd="0" presId="urn:microsoft.com/office/officeart/2005/8/layout/orgChart1"/>
    <dgm:cxn modelId="{4BED155F-6353-475C-A986-69DB0314B3F5}" type="presOf" srcId="{94BBC38E-31A1-4EB7-8799-FA3C8DD00DE0}" destId="{3769C5A2-3BE2-4966-ABE5-1D3C502F87F7}" srcOrd="1" destOrd="0" presId="urn:microsoft.com/office/officeart/2005/8/layout/orgChart1"/>
    <dgm:cxn modelId="{9DAA7BE7-C38A-45B0-9AB6-47BDBBC7994C}" srcId="{57D3AA54-6676-433D-AEF4-BD866DBD71E3}" destId="{AC9E41D6-DD20-4BC0-AFEF-CA924995F4A5}" srcOrd="0" destOrd="0" parTransId="{ED956C26-B6F2-4BEC-BAFD-E4DD110D7196}" sibTransId="{EDF5AD8C-94E9-49C9-A6D4-C33B0009DBC3}"/>
    <dgm:cxn modelId="{610C0D10-A64F-4093-BF75-EBD7582A75A7}" type="presOf" srcId="{B374CD35-9C2E-4F90-8620-D586761085F5}" destId="{FB0C84C9-1D08-4B7B-A4AF-222A61D4DA8B}" srcOrd="1" destOrd="0" presId="urn:microsoft.com/office/officeart/2005/8/layout/orgChart1"/>
    <dgm:cxn modelId="{D6FF20A9-1AAE-4974-B353-E521046B8BDE}" type="presOf" srcId="{57D3AA54-6676-433D-AEF4-BD866DBD71E3}" destId="{779E3DC1-93E3-4928-96DF-E8EDF8B7D01C}" srcOrd="0" destOrd="0" presId="urn:microsoft.com/office/officeart/2005/8/layout/orgChart1"/>
    <dgm:cxn modelId="{C223CAE2-DDBF-45E5-AE72-98AC8EAF3190}" type="presOf" srcId="{AC9E41D6-DD20-4BC0-AFEF-CA924995F4A5}" destId="{624BAB1B-8F75-48F8-B37D-8454B99F6508}" srcOrd="1" destOrd="0" presId="urn:microsoft.com/office/officeart/2005/8/layout/orgChart1"/>
    <dgm:cxn modelId="{EB7A6BDD-FEA5-436C-9D93-671F73BFE5D2}" type="presOf" srcId="{64CC46B5-D619-4622-86F2-FB685916AD13}" destId="{47BA14F6-3DAC-4AFD-B2F1-AF8FBA1B1AD1}" srcOrd="0" destOrd="0" presId="urn:microsoft.com/office/officeart/2005/8/layout/orgChart1"/>
    <dgm:cxn modelId="{CA29A882-CA64-4593-9A84-D95447AF6290}" type="presOf" srcId="{444C89F9-CD37-4B1C-B394-8C3ED6A8C314}" destId="{42141B81-EC89-479D-BA2E-E351566E261B}" srcOrd="0" destOrd="0" presId="urn:microsoft.com/office/officeart/2005/8/layout/orgChart1"/>
    <dgm:cxn modelId="{D743F0DB-0A2B-4D56-AE42-DEE33D3F451A}" type="presOf" srcId="{823B99F3-16E0-4198-87CE-48A5EB59BE95}" destId="{B7DD86EA-5137-4481-B0F0-A34546B72E89}" srcOrd="1" destOrd="0" presId="urn:microsoft.com/office/officeart/2005/8/layout/orgChart1"/>
    <dgm:cxn modelId="{0E9CA43B-8515-4C4C-BD96-2DD6348900F9}" type="presOf" srcId="{0274119C-E38E-4668-BB47-2E50697C879E}" destId="{3AB67385-43CA-4B20-8362-EAEDE2DBA53C}" srcOrd="0" destOrd="0" presId="urn:microsoft.com/office/officeart/2005/8/layout/orgChart1"/>
    <dgm:cxn modelId="{B64EFBA4-0B4F-4240-8220-8D8AE647197D}" type="presOf" srcId="{F0334A64-F66B-4056-B94C-22C184D8D1FE}" destId="{0FA4A475-0569-45A1-BB04-089213BB18F1}" srcOrd="0" destOrd="0" presId="urn:microsoft.com/office/officeart/2005/8/layout/orgChart1"/>
    <dgm:cxn modelId="{38AE136B-3CFD-49DF-9E3C-3E20D4B64FBD}" srcId="{B39C69CB-CFE4-4825-ADD6-80326053D463}" destId="{B374CD35-9C2E-4F90-8620-D586761085F5}" srcOrd="0" destOrd="0" parTransId="{F23EC2DF-BD08-4D17-A3F7-327A4AC79AEA}" sibTransId="{070DCE15-EB7C-45F2-919B-5A04F2675985}"/>
    <dgm:cxn modelId="{B76DF973-0148-41F2-9026-8318DAE34F52}" type="presOf" srcId="{982D2A39-2B73-4B10-915D-F2E20514C465}" destId="{27C8829C-9263-4FFF-8CBC-AC3C8BF2B73A}" srcOrd="0" destOrd="0" presId="urn:microsoft.com/office/officeart/2005/8/layout/orgChart1"/>
    <dgm:cxn modelId="{518AB3B7-7902-4698-A08A-5F422FAB14F9}" srcId="{B39C69CB-CFE4-4825-ADD6-80326053D463}" destId="{2F43A2E5-FC1F-4FFB-ABFC-73CF171C5942}" srcOrd="1" destOrd="0" parTransId="{2D1E6FE7-4344-4ABE-B42D-459FB13DE2AE}" sibTransId="{FB09A12A-5B63-4A69-999A-661AED8C29E1}"/>
    <dgm:cxn modelId="{8C8B1637-40EC-4DF0-93AD-63A12CE02CAA}" type="presOf" srcId="{B39C69CB-CFE4-4825-ADD6-80326053D463}" destId="{65A67754-EAE3-496F-9198-E6A47302D75B}" srcOrd="0" destOrd="0" presId="urn:microsoft.com/office/officeart/2005/8/layout/orgChart1"/>
    <dgm:cxn modelId="{BBAA2113-0D01-4A2C-A7A9-8861AAF404C9}" type="presOf" srcId="{64CC46B5-D619-4622-86F2-FB685916AD13}" destId="{C180DED6-8DBD-49BB-8B7D-3D14E6DD8C4D}" srcOrd="1" destOrd="0" presId="urn:microsoft.com/office/officeart/2005/8/layout/orgChart1"/>
    <dgm:cxn modelId="{74233535-8683-4AB2-B5F3-9CDE189C83E3}" srcId="{57D3AA54-6676-433D-AEF4-BD866DBD71E3}" destId="{823B99F3-16E0-4198-87CE-48A5EB59BE95}" srcOrd="2" destOrd="0" parTransId="{0274119C-E38E-4668-BB47-2E50697C879E}" sibTransId="{71AE91DA-246F-418E-94DC-C7C6ED55962A}"/>
    <dgm:cxn modelId="{D908A6D9-7FD1-4BB3-B10C-5263C5CD3F8B}" type="presOf" srcId="{0843188F-BB93-44A4-99BA-1FFBA3B1D32D}" destId="{7F5D8B54-4751-47C6-93D6-8845A20F8971}" srcOrd="1" destOrd="0" presId="urn:microsoft.com/office/officeart/2005/8/layout/orgChart1"/>
    <dgm:cxn modelId="{30E24D50-FC9B-4711-A48D-35C418558130}" type="presOf" srcId="{FC5447A2-B48B-4629-BAF7-3929608C4140}" destId="{136931BF-BD4E-4E86-9B04-0C4AFD2FA569}" srcOrd="0" destOrd="0" presId="urn:microsoft.com/office/officeart/2005/8/layout/orgChart1"/>
    <dgm:cxn modelId="{37F7B7FB-6751-4DE0-BC3C-E5426442EBBD}" type="presOf" srcId="{7C201283-AE9C-44AB-B1B6-64D7A4F14E96}" destId="{D88FD654-B5DE-4D4D-BCD4-B51FBC36B978}" srcOrd="0" destOrd="0" presId="urn:microsoft.com/office/officeart/2005/8/layout/orgChart1"/>
    <dgm:cxn modelId="{F84EF31F-9CC9-402A-8FE2-76383579113C}" type="presOf" srcId="{94BBC38E-31A1-4EB7-8799-FA3C8DD00DE0}" destId="{8621AA5D-3AF5-423F-B145-B9D125D72589}" srcOrd="0" destOrd="0" presId="urn:microsoft.com/office/officeart/2005/8/layout/orgChart1"/>
    <dgm:cxn modelId="{9DE627D4-4BF5-49A5-942A-3F78F01025EB}" type="presOf" srcId="{9402B168-7EA1-4938-A317-7B9CB8EEF08A}" destId="{727E6E89-65D3-4722-9838-08976D6563C9}" srcOrd="0" destOrd="0" presId="urn:microsoft.com/office/officeart/2005/8/layout/orgChart1"/>
    <dgm:cxn modelId="{C39749D6-758B-4F6A-9AFF-9CB66E049082}" type="presOf" srcId="{06FBE8C9-3591-4228-91D7-17D4E3B28272}" destId="{8F88D129-1A01-45BE-B5D5-72C03F3CE1CD}" srcOrd="0" destOrd="0" presId="urn:microsoft.com/office/officeart/2005/8/layout/orgChart1"/>
    <dgm:cxn modelId="{7253E8C1-E72C-4791-9F97-499D830A2FC9}" type="presOf" srcId="{B0BD7049-F905-4AC0-906E-59C69233068C}" destId="{1BB357F8-14FC-456B-8801-6638CD2CB36A}" srcOrd="0" destOrd="0" presId="urn:microsoft.com/office/officeart/2005/8/layout/orgChart1"/>
    <dgm:cxn modelId="{F06E1349-009F-44DE-8D61-DA99848A205F}" srcId="{823B99F3-16E0-4198-87CE-48A5EB59BE95}" destId="{64CC46B5-D619-4622-86F2-FB685916AD13}" srcOrd="0" destOrd="0" parTransId="{B0BD7049-F905-4AC0-906E-59C69233068C}" sibTransId="{5E95DE42-1866-4A17-9B45-365F2014249A}"/>
    <dgm:cxn modelId="{BBD11BAD-BE04-415C-A0A5-56B9EE5D1764}" srcId="{57D3AA54-6676-433D-AEF4-BD866DBD71E3}" destId="{B39C69CB-CFE4-4825-ADD6-80326053D463}" srcOrd="1" destOrd="0" parTransId="{DDBC6D75-368D-458F-9960-3EA81F0DCC9B}" sibTransId="{97740986-0045-49D7-83C7-B34474AF48C2}"/>
    <dgm:cxn modelId="{9903DEF5-DDDB-4978-A5EF-5D24187ED4F7}" srcId="{823B99F3-16E0-4198-87CE-48A5EB59BE95}" destId="{D9EABEB0-5208-4FB3-8DBF-79A6C7F4E9A4}" srcOrd="1" destOrd="0" parTransId="{F0334A64-F66B-4056-B94C-22C184D8D1FE}" sibTransId="{A84AC9C3-6D9E-4A7A-B6A8-71E9708261EC}"/>
    <dgm:cxn modelId="{52490EC6-0D11-414C-9F57-20535E008FFA}" type="presOf" srcId="{D9EABEB0-5208-4FB3-8DBF-79A6C7F4E9A4}" destId="{F05271FF-3DC2-49B2-ABBF-1B6797E221B5}" srcOrd="1" destOrd="0" presId="urn:microsoft.com/office/officeart/2005/8/layout/orgChart1"/>
    <dgm:cxn modelId="{D6771CED-14D2-4F98-9960-25EC3EB7996F}" srcId="{FC5447A2-B48B-4629-BAF7-3929608C4140}" destId="{94BBC38E-31A1-4EB7-8799-FA3C8DD00DE0}" srcOrd="0" destOrd="0" parTransId="{7C201283-AE9C-44AB-B1B6-64D7A4F14E96}" sibTransId="{72B8D76F-2EED-434A-A3D7-583FF0F796F1}"/>
    <dgm:cxn modelId="{716E7CCA-478A-4A86-86DE-647AB5DA355A}" type="presParOf" srcId="{98FC33B5-94B2-484A-B248-62C584CED8B1}" destId="{1AAC0CD1-4E6A-45E5-A5D3-FA6FC52A1AE0}" srcOrd="0" destOrd="0" presId="urn:microsoft.com/office/officeart/2005/8/layout/orgChart1"/>
    <dgm:cxn modelId="{3193210B-FB7B-40F1-A64D-5238D37243B8}" type="presParOf" srcId="{1AAC0CD1-4E6A-45E5-A5D3-FA6FC52A1AE0}" destId="{A4D05CCD-DF26-4823-BA96-6B57F7B442DB}" srcOrd="0" destOrd="0" presId="urn:microsoft.com/office/officeart/2005/8/layout/orgChart1"/>
    <dgm:cxn modelId="{4649A2C5-2C6C-4CBE-95FB-959F54212EB8}" type="presParOf" srcId="{A4D05CCD-DF26-4823-BA96-6B57F7B442DB}" destId="{779E3DC1-93E3-4928-96DF-E8EDF8B7D01C}" srcOrd="0" destOrd="0" presId="urn:microsoft.com/office/officeart/2005/8/layout/orgChart1"/>
    <dgm:cxn modelId="{5C4C0A64-E9E8-402E-A9C2-B2F980687871}" type="presParOf" srcId="{A4D05CCD-DF26-4823-BA96-6B57F7B442DB}" destId="{6F947099-D062-4D25-B0CD-15C287359EBA}" srcOrd="1" destOrd="0" presId="urn:microsoft.com/office/officeart/2005/8/layout/orgChart1"/>
    <dgm:cxn modelId="{2B7E7845-6FC9-4757-A875-A7A06AEE2944}" type="presParOf" srcId="{1AAC0CD1-4E6A-45E5-A5D3-FA6FC52A1AE0}" destId="{9866C416-4A24-4AE7-8EED-36D7C5BD8D3A}" srcOrd="1" destOrd="0" presId="urn:microsoft.com/office/officeart/2005/8/layout/orgChart1"/>
    <dgm:cxn modelId="{DA18CA47-D30C-4B2C-A21C-560366E4241D}" type="presParOf" srcId="{9866C416-4A24-4AE7-8EED-36D7C5BD8D3A}" destId="{89EC0485-B1B4-4705-A9D3-D1C0D05092C5}" srcOrd="0" destOrd="0" presId="urn:microsoft.com/office/officeart/2005/8/layout/orgChart1"/>
    <dgm:cxn modelId="{859A6775-9803-4483-B4F6-CB98054459DA}" type="presParOf" srcId="{9866C416-4A24-4AE7-8EED-36D7C5BD8D3A}" destId="{F1BCC2A9-EB8B-435B-AC84-4DAC88ACB8D6}" srcOrd="1" destOrd="0" presId="urn:microsoft.com/office/officeart/2005/8/layout/orgChart1"/>
    <dgm:cxn modelId="{2C8D6BAE-FA05-4FB3-A9FF-9F41EB87521F}" type="presParOf" srcId="{F1BCC2A9-EB8B-435B-AC84-4DAC88ACB8D6}" destId="{8203258F-AB3A-44A8-8B5C-C8740F11BFE3}" srcOrd="0" destOrd="0" presId="urn:microsoft.com/office/officeart/2005/8/layout/orgChart1"/>
    <dgm:cxn modelId="{114B7913-3EDA-4A9E-8174-FE8AEFC6D0C8}" type="presParOf" srcId="{8203258F-AB3A-44A8-8B5C-C8740F11BFE3}" destId="{24708AFE-0F89-454A-B7A8-1872FCBF5D22}" srcOrd="0" destOrd="0" presId="urn:microsoft.com/office/officeart/2005/8/layout/orgChart1"/>
    <dgm:cxn modelId="{6E602A05-50C6-4756-8F5F-9E2BCF3EDB26}" type="presParOf" srcId="{8203258F-AB3A-44A8-8B5C-C8740F11BFE3}" destId="{624BAB1B-8F75-48F8-B37D-8454B99F6508}" srcOrd="1" destOrd="0" presId="urn:microsoft.com/office/officeart/2005/8/layout/orgChart1"/>
    <dgm:cxn modelId="{2997262C-D601-412E-883D-040B40D00251}" type="presParOf" srcId="{F1BCC2A9-EB8B-435B-AC84-4DAC88ACB8D6}" destId="{07D989FC-5FA7-46BF-BB52-8CF3F77F6EE3}" srcOrd="1" destOrd="0" presId="urn:microsoft.com/office/officeart/2005/8/layout/orgChart1"/>
    <dgm:cxn modelId="{B8F2DE42-CF90-484F-A1A4-F068C89F564C}" type="presParOf" srcId="{F1BCC2A9-EB8B-435B-AC84-4DAC88ACB8D6}" destId="{EADE2377-7246-4CD1-8D4B-D3B8546D9733}" srcOrd="2" destOrd="0" presId="urn:microsoft.com/office/officeart/2005/8/layout/orgChart1"/>
    <dgm:cxn modelId="{34607600-939F-4665-B575-E7D03B07BDAE}" type="presParOf" srcId="{EADE2377-7246-4CD1-8D4B-D3B8546D9733}" destId="{727E6E89-65D3-4722-9838-08976D6563C9}" srcOrd="0" destOrd="0" presId="urn:microsoft.com/office/officeart/2005/8/layout/orgChart1"/>
    <dgm:cxn modelId="{B0752CD4-D8F3-4017-8C99-03DA6C61069A}" type="presParOf" srcId="{EADE2377-7246-4CD1-8D4B-D3B8546D9733}" destId="{B7EA9482-B6D8-454E-9A4B-B43169EB77BA}" srcOrd="1" destOrd="0" presId="urn:microsoft.com/office/officeart/2005/8/layout/orgChart1"/>
    <dgm:cxn modelId="{247C53DE-2BDD-4CFA-ADA4-7ADBE730A25F}" type="presParOf" srcId="{B7EA9482-B6D8-454E-9A4B-B43169EB77BA}" destId="{215F48B4-8473-4CD1-B87D-FD0B983F585C}" srcOrd="0" destOrd="0" presId="urn:microsoft.com/office/officeart/2005/8/layout/orgChart1"/>
    <dgm:cxn modelId="{D0C4173E-8398-410E-BAB8-FF247C1A8359}" type="presParOf" srcId="{215F48B4-8473-4CD1-B87D-FD0B983F585C}" destId="{42141B81-EC89-479D-BA2E-E351566E261B}" srcOrd="0" destOrd="0" presId="urn:microsoft.com/office/officeart/2005/8/layout/orgChart1"/>
    <dgm:cxn modelId="{E31CABBE-7A06-40C7-BC31-C60ED3AAFE71}" type="presParOf" srcId="{215F48B4-8473-4CD1-B87D-FD0B983F585C}" destId="{84623F3A-8DB3-4947-813E-CB2D3FCEDEC9}" srcOrd="1" destOrd="0" presId="urn:microsoft.com/office/officeart/2005/8/layout/orgChart1"/>
    <dgm:cxn modelId="{7020150F-330C-4E3B-ABBB-5D1136C1F862}" type="presParOf" srcId="{B7EA9482-B6D8-454E-9A4B-B43169EB77BA}" destId="{5F224D37-44E3-47E4-ACCD-EA8E1CA2EFEC}" srcOrd="1" destOrd="0" presId="urn:microsoft.com/office/officeart/2005/8/layout/orgChart1"/>
    <dgm:cxn modelId="{B358ED47-B1B6-47A4-B616-0DDE37644EE8}" type="presParOf" srcId="{B7EA9482-B6D8-454E-9A4B-B43169EB77BA}" destId="{94CD0E74-596C-46C4-9418-915418DBDA54}" srcOrd="2" destOrd="0" presId="urn:microsoft.com/office/officeart/2005/8/layout/orgChart1"/>
    <dgm:cxn modelId="{8F4001ED-3E25-4DA0-85A8-B8E29E0951A0}" type="presParOf" srcId="{EADE2377-7246-4CD1-8D4B-D3B8546D9733}" destId="{D82D7CA3-E678-41DC-B317-843FC15F20FE}" srcOrd="2" destOrd="0" presId="urn:microsoft.com/office/officeart/2005/8/layout/orgChart1"/>
    <dgm:cxn modelId="{248D4BC7-A542-4474-8298-C0A143A241D4}" type="presParOf" srcId="{EADE2377-7246-4CD1-8D4B-D3B8546D9733}" destId="{E5417112-8A9B-4DAB-A5F2-C727C5C6BBCF}" srcOrd="3" destOrd="0" presId="urn:microsoft.com/office/officeart/2005/8/layout/orgChart1"/>
    <dgm:cxn modelId="{EFDE5E3D-A164-421E-977F-3971A0F78471}" type="presParOf" srcId="{E5417112-8A9B-4DAB-A5F2-C727C5C6BBCF}" destId="{A1580D02-D50C-4264-B620-9C5F9B792BE4}" srcOrd="0" destOrd="0" presId="urn:microsoft.com/office/officeart/2005/8/layout/orgChart1"/>
    <dgm:cxn modelId="{6668082A-9778-4884-9D29-A4F1B0A49B42}" type="presParOf" srcId="{A1580D02-D50C-4264-B620-9C5F9B792BE4}" destId="{27C8829C-9263-4FFF-8CBC-AC3C8BF2B73A}" srcOrd="0" destOrd="0" presId="urn:microsoft.com/office/officeart/2005/8/layout/orgChart1"/>
    <dgm:cxn modelId="{91C71CDC-552B-4DF5-A082-C70A0812B1A0}" type="presParOf" srcId="{A1580D02-D50C-4264-B620-9C5F9B792BE4}" destId="{DF639849-047B-46B8-98E5-373F53A69132}" srcOrd="1" destOrd="0" presId="urn:microsoft.com/office/officeart/2005/8/layout/orgChart1"/>
    <dgm:cxn modelId="{B117C8C2-B16F-449C-8EAC-E85F231D2C30}" type="presParOf" srcId="{E5417112-8A9B-4DAB-A5F2-C727C5C6BBCF}" destId="{1C63E258-38FF-45E3-938E-FB77F9183082}" srcOrd="1" destOrd="0" presId="urn:microsoft.com/office/officeart/2005/8/layout/orgChart1"/>
    <dgm:cxn modelId="{E4BB1CE1-1F83-4DB4-BE3A-EF1526D82C52}" type="presParOf" srcId="{E5417112-8A9B-4DAB-A5F2-C727C5C6BBCF}" destId="{FC59D5BF-5DC0-4EDF-A069-D048A7424882}" srcOrd="2" destOrd="0" presId="urn:microsoft.com/office/officeart/2005/8/layout/orgChart1"/>
    <dgm:cxn modelId="{DA90E373-B99F-4054-B6BF-710F988B3BB7}" type="presParOf" srcId="{9866C416-4A24-4AE7-8EED-36D7C5BD8D3A}" destId="{B661DABC-D0E1-41A2-B1E9-F669AA847498}" srcOrd="2" destOrd="0" presId="urn:microsoft.com/office/officeart/2005/8/layout/orgChart1"/>
    <dgm:cxn modelId="{0358D2F6-1E7F-405A-9D29-EF65F73E9725}" type="presParOf" srcId="{9866C416-4A24-4AE7-8EED-36D7C5BD8D3A}" destId="{4B8AD7EE-4BE9-4D69-A1E5-351A45B3CD50}" srcOrd="3" destOrd="0" presId="urn:microsoft.com/office/officeart/2005/8/layout/orgChart1"/>
    <dgm:cxn modelId="{41DE0FD2-4F37-4040-AFB5-96E11A58463C}" type="presParOf" srcId="{4B8AD7EE-4BE9-4D69-A1E5-351A45B3CD50}" destId="{94DA7850-5549-4598-98B2-848D1B5C652E}" srcOrd="0" destOrd="0" presId="urn:microsoft.com/office/officeart/2005/8/layout/orgChart1"/>
    <dgm:cxn modelId="{0022E33E-9644-49BB-95BD-E9627A88FB39}" type="presParOf" srcId="{94DA7850-5549-4598-98B2-848D1B5C652E}" destId="{65A67754-EAE3-496F-9198-E6A47302D75B}" srcOrd="0" destOrd="0" presId="urn:microsoft.com/office/officeart/2005/8/layout/orgChart1"/>
    <dgm:cxn modelId="{6D8CDE7D-9609-43D8-B71D-D95F53F7CD79}" type="presParOf" srcId="{94DA7850-5549-4598-98B2-848D1B5C652E}" destId="{65C192F3-5FD3-4ECE-9398-E1056F9F6938}" srcOrd="1" destOrd="0" presId="urn:microsoft.com/office/officeart/2005/8/layout/orgChart1"/>
    <dgm:cxn modelId="{AEED058E-65A0-4467-93A4-DCD07662E0B8}" type="presParOf" srcId="{4B8AD7EE-4BE9-4D69-A1E5-351A45B3CD50}" destId="{3210E1D4-DF8A-4798-BD89-EA3F982D99A5}" srcOrd="1" destOrd="0" presId="urn:microsoft.com/office/officeart/2005/8/layout/orgChart1"/>
    <dgm:cxn modelId="{AF057895-C228-49DB-A3E8-5F7452F73DBE}" type="presParOf" srcId="{4B8AD7EE-4BE9-4D69-A1E5-351A45B3CD50}" destId="{0B0A58F8-8043-47EB-99E8-F2861148488B}" srcOrd="2" destOrd="0" presId="urn:microsoft.com/office/officeart/2005/8/layout/orgChart1"/>
    <dgm:cxn modelId="{9FA5F7F5-6EE8-42D8-B6C7-65B7DA82D11A}" type="presParOf" srcId="{0B0A58F8-8043-47EB-99E8-F2861148488B}" destId="{EE56291C-5615-4B00-8D7B-22E654FD5B1E}" srcOrd="0" destOrd="0" presId="urn:microsoft.com/office/officeart/2005/8/layout/orgChart1"/>
    <dgm:cxn modelId="{C9CF69B3-CAB4-489E-B43F-70E3BC8B65A2}" type="presParOf" srcId="{0B0A58F8-8043-47EB-99E8-F2861148488B}" destId="{BE73249C-0EF4-45BA-8994-B5019C0839E2}" srcOrd="1" destOrd="0" presId="urn:microsoft.com/office/officeart/2005/8/layout/orgChart1"/>
    <dgm:cxn modelId="{EF64FB5E-E861-40EB-89E6-F9CD74C0295D}" type="presParOf" srcId="{BE73249C-0EF4-45BA-8994-B5019C0839E2}" destId="{9E2DC9D7-4A0B-495B-9F36-4C1B11259D21}" srcOrd="0" destOrd="0" presId="urn:microsoft.com/office/officeart/2005/8/layout/orgChart1"/>
    <dgm:cxn modelId="{33792B04-E5BB-4F28-8E6F-A2BAAD2E1E9C}" type="presParOf" srcId="{9E2DC9D7-4A0B-495B-9F36-4C1B11259D21}" destId="{0C3B3A5A-086E-43FF-ABB3-9D8B1B442038}" srcOrd="0" destOrd="0" presId="urn:microsoft.com/office/officeart/2005/8/layout/orgChart1"/>
    <dgm:cxn modelId="{C3081550-101D-4359-8390-9DB8023B1F31}" type="presParOf" srcId="{9E2DC9D7-4A0B-495B-9F36-4C1B11259D21}" destId="{FB0C84C9-1D08-4B7B-A4AF-222A61D4DA8B}" srcOrd="1" destOrd="0" presId="urn:microsoft.com/office/officeart/2005/8/layout/orgChart1"/>
    <dgm:cxn modelId="{D4B0436C-AC3E-43A3-8514-158E0CF724AD}" type="presParOf" srcId="{BE73249C-0EF4-45BA-8994-B5019C0839E2}" destId="{45476E85-5C64-4ECA-80D7-2D4D7DAC4EEA}" srcOrd="1" destOrd="0" presId="urn:microsoft.com/office/officeart/2005/8/layout/orgChart1"/>
    <dgm:cxn modelId="{698A197A-948D-4440-B4C0-DEFA8500D32E}" type="presParOf" srcId="{BE73249C-0EF4-45BA-8994-B5019C0839E2}" destId="{94DB7078-A15E-40BB-97D1-B8DEF33B5718}" srcOrd="2" destOrd="0" presId="urn:microsoft.com/office/officeart/2005/8/layout/orgChart1"/>
    <dgm:cxn modelId="{E9BC1B1C-574D-4AE8-9B59-54C970900BB7}" type="presParOf" srcId="{0B0A58F8-8043-47EB-99E8-F2861148488B}" destId="{8D9C269C-1820-49A4-A50B-6B89627DED21}" srcOrd="2" destOrd="0" presId="urn:microsoft.com/office/officeart/2005/8/layout/orgChart1"/>
    <dgm:cxn modelId="{C1E36BD2-E733-457F-B014-BA20F344BB56}" type="presParOf" srcId="{0B0A58F8-8043-47EB-99E8-F2861148488B}" destId="{85C12ACB-40F2-4427-8AA6-B80504AC9405}" srcOrd="3" destOrd="0" presId="urn:microsoft.com/office/officeart/2005/8/layout/orgChart1"/>
    <dgm:cxn modelId="{72DB7843-E574-4711-8727-472F49EDB0C3}" type="presParOf" srcId="{85C12ACB-40F2-4427-8AA6-B80504AC9405}" destId="{E664F104-F5D1-475B-89B7-9048B5C6FBDE}" srcOrd="0" destOrd="0" presId="urn:microsoft.com/office/officeart/2005/8/layout/orgChart1"/>
    <dgm:cxn modelId="{8CCD7520-14E2-43D1-9B6E-6A75C38A87B7}" type="presParOf" srcId="{E664F104-F5D1-475B-89B7-9048B5C6FBDE}" destId="{1ABE5757-6508-434C-9ABC-93257D68B1EE}" srcOrd="0" destOrd="0" presId="urn:microsoft.com/office/officeart/2005/8/layout/orgChart1"/>
    <dgm:cxn modelId="{CCA2F0FC-CC8C-49CD-902E-BF19D5B2CBC4}" type="presParOf" srcId="{E664F104-F5D1-475B-89B7-9048B5C6FBDE}" destId="{0E2201F0-7494-4426-B577-8A3B632D2115}" srcOrd="1" destOrd="0" presId="urn:microsoft.com/office/officeart/2005/8/layout/orgChart1"/>
    <dgm:cxn modelId="{346A7C8F-BDA0-49BE-8C9B-43C84C17AB5F}" type="presParOf" srcId="{85C12ACB-40F2-4427-8AA6-B80504AC9405}" destId="{E6E41615-4734-445C-87F2-B8B5086831D2}" srcOrd="1" destOrd="0" presId="urn:microsoft.com/office/officeart/2005/8/layout/orgChart1"/>
    <dgm:cxn modelId="{0E1F082C-DFA9-41B4-B50D-AFA317817E40}" type="presParOf" srcId="{85C12ACB-40F2-4427-8AA6-B80504AC9405}" destId="{B5A016A0-41C7-4E00-962A-15014B474D75}" srcOrd="2" destOrd="0" presId="urn:microsoft.com/office/officeart/2005/8/layout/orgChart1"/>
    <dgm:cxn modelId="{B46AB1ED-98AB-4BAC-8634-9C0A547A5ACC}" type="presParOf" srcId="{9866C416-4A24-4AE7-8EED-36D7C5BD8D3A}" destId="{3AB67385-43CA-4B20-8362-EAEDE2DBA53C}" srcOrd="4" destOrd="0" presId="urn:microsoft.com/office/officeart/2005/8/layout/orgChart1"/>
    <dgm:cxn modelId="{1F080C63-B65A-4B6A-B433-5970110E93C4}" type="presParOf" srcId="{9866C416-4A24-4AE7-8EED-36D7C5BD8D3A}" destId="{19D6D6CA-6530-433C-84F0-5FFDC3F99295}" srcOrd="5" destOrd="0" presId="urn:microsoft.com/office/officeart/2005/8/layout/orgChart1"/>
    <dgm:cxn modelId="{0BAED9AA-8B46-4934-8387-278B8C58DD26}" type="presParOf" srcId="{19D6D6CA-6530-433C-84F0-5FFDC3F99295}" destId="{0A99F944-D3D1-4FF8-8978-67AAD7FA6450}" srcOrd="0" destOrd="0" presId="urn:microsoft.com/office/officeart/2005/8/layout/orgChart1"/>
    <dgm:cxn modelId="{5B83C2BF-05DB-4BD4-AFD5-58E1301C6B4F}" type="presParOf" srcId="{0A99F944-D3D1-4FF8-8978-67AAD7FA6450}" destId="{490292E8-1E08-40CD-A185-0D7AC007D544}" srcOrd="0" destOrd="0" presId="urn:microsoft.com/office/officeart/2005/8/layout/orgChart1"/>
    <dgm:cxn modelId="{13FB8EBC-35EE-4C9C-A6E4-56A8695E1F2B}" type="presParOf" srcId="{0A99F944-D3D1-4FF8-8978-67AAD7FA6450}" destId="{B7DD86EA-5137-4481-B0F0-A34546B72E89}" srcOrd="1" destOrd="0" presId="urn:microsoft.com/office/officeart/2005/8/layout/orgChart1"/>
    <dgm:cxn modelId="{DBE20C0A-E140-4697-9639-5EF10E4771B6}" type="presParOf" srcId="{19D6D6CA-6530-433C-84F0-5FFDC3F99295}" destId="{E2892943-4546-443A-82CC-DDDCE51569D4}" srcOrd="1" destOrd="0" presId="urn:microsoft.com/office/officeart/2005/8/layout/orgChart1"/>
    <dgm:cxn modelId="{7641AE9E-FED4-4C09-94C9-CE00FF2A3EF7}" type="presParOf" srcId="{19D6D6CA-6530-433C-84F0-5FFDC3F99295}" destId="{8443D92B-47D6-4F72-8156-58442A8EB6D2}" srcOrd="2" destOrd="0" presId="urn:microsoft.com/office/officeart/2005/8/layout/orgChart1"/>
    <dgm:cxn modelId="{34B19681-58AF-4F0C-BFF7-3AC0574F035D}" type="presParOf" srcId="{8443D92B-47D6-4F72-8156-58442A8EB6D2}" destId="{1BB357F8-14FC-456B-8801-6638CD2CB36A}" srcOrd="0" destOrd="0" presId="urn:microsoft.com/office/officeart/2005/8/layout/orgChart1"/>
    <dgm:cxn modelId="{23B83BD1-CC58-4504-9EC4-32C52AF4773A}" type="presParOf" srcId="{8443D92B-47D6-4F72-8156-58442A8EB6D2}" destId="{AAEC4FCE-805C-4441-977C-A2E9C9FDB569}" srcOrd="1" destOrd="0" presId="urn:microsoft.com/office/officeart/2005/8/layout/orgChart1"/>
    <dgm:cxn modelId="{68C399F2-8294-43BD-95F4-0994CF6C3847}" type="presParOf" srcId="{AAEC4FCE-805C-4441-977C-A2E9C9FDB569}" destId="{1C551DAF-DFF3-42D0-BE79-AFF1719BDA54}" srcOrd="0" destOrd="0" presId="urn:microsoft.com/office/officeart/2005/8/layout/orgChart1"/>
    <dgm:cxn modelId="{7C96BE96-FDF8-4A60-B712-785225AB799C}" type="presParOf" srcId="{1C551DAF-DFF3-42D0-BE79-AFF1719BDA54}" destId="{47BA14F6-3DAC-4AFD-B2F1-AF8FBA1B1AD1}" srcOrd="0" destOrd="0" presId="urn:microsoft.com/office/officeart/2005/8/layout/orgChart1"/>
    <dgm:cxn modelId="{32181D8D-9B52-424B-BAAB-065B36F390B7}" type="presParOf" srcId="{1C551DAF-DFF3-42D0-BE79-AFF1719BDA54}" destId="{C180DED6-8DBD-49BB-8B7D-3D14E6DD8C4D}" srcOrd="1" destOrd="0" presId="urn:microsoft.com/office/officeart/2005/8/layout/orgChart1"/>
    <dgm:cxn modelId="{52ACB2C8-96A8-4FF8-8C9E-C8D8868292BD}" type="presParOf" srcId="{AAEC4FCE-805C-4441-977C-A2E9C9FDB569}" destId="{9B262165-F17B-4B6C-89D1-1D957C3E33F0}" srcOrd="1" destOrd="0" presId="urn:microsoft.com/office/officeart/2005/8/layout/orgChart1"/>
    <dgm:cxn modelId="{75B0F671-B570-4540-80E8-A432EFDFBB00}" type="presParOf" srcId="{AAEC4FCE-805C-4441-977C-A2E9C9FDB569}" destId="{70CBA75D-8E0D-4F99-8AF0-DF86FE261799}" srcOrd="2" destOrd="0" presId="urn:microsoft.com/office/officeart/2005/8/layout/orgChart1"/>
    <dgm:cxn modelId="{952CD2D3-D4B7-477B-9820-911EB7AED76C}" type="presParOf" srcId="{8443D92B-47D6-4F72-8156-58442A8EB6D2}" destId="{0FA4A475-0569-45A1-BB04-089213BB18F1}" srcOrd="2" destOrd="0" presId="urn:microsoft.com/office/officeart/2005/8/layout/orgChart1"/>
    <dgm:cxn modelId="{497492CD-27AD-4A1B-BD05-52F1F8EAB3FF}" type="presParOf" srcId="{8443D92B-47D6-4F72-8156-58442A8EB6D2}" destId="{5E55755B-6ED0-4E51-B81E-8C79372F2F88}" srcOrd="3" destOrd="0" presId="urn:microsoft.com/office/officeart/2005/8/layout/orgChart1"/>
    <dgm:cxn modelId="{9D0EBFE7-CB7F-44DC-A490-8EDE05B6025B}" type="presParOf" srcId="{5E55755B-6ED0-4E51-B81E-8C79372F2F88}" destId="{7B9CA229-A56D-40D6-A724-E8BA3C4F997E}" srcOrd="0" destOrd="0" presId="urn:microsoft.com/office/officeart/2005/8/layout/orgChart1"/>
    <dgm:cxn modelId="{5423E198-CDD2-404E-AC0B-D117FD10187D}" type="presParOf" srcId="{7B9CA229-A56D-40D6-A724-E8BA3C4F997E}" destId="{2EED3DB0-20A8-4181-B416-C928F5F63F78}" srcOrd="0" destOrd="0" presId="urn:microsoft.com/office/officeart/2005/8/layout/orgChart1"/>
    <dgm:cxn modelId="{232A4693-BC71-4F8B-BC64-3A0ECD7941F0}" type="presParOf" srcId="{7B9CA229-A56D-40D6-A724-E8BA3C4F997E}" destId="{F05271FF-3DC2-49B2-ABBF-1B6797E221B5}" srcOrd="1" destOrd="0" presId="urn:microsoft.com/office/officeart/2005/8/layout/orgChart1"/>
    <dgm:cxn modelId="{61E981A5-43AF-49BC-B6DB-59427632ABED}" type="presParOf" srcId="{5E55755B-6ED0-4E51-B81E-8C79372F2F88}" destId="{DB223777-E882-4175-8F1D-8BB1AC5ABFB8}" srcOrd="1" destOrd="0" presId="urn:microsoft.com/office/officeart/2005/8/layout/orgChart1"/>
    <dgm:cxn modelId="{6C3C494F-0196-4757-A390-24905754B3CB}" type="presParOf" srcId="{5E55755B-6ED0-4E51-B81E-8C79372F2F88}" destId="{BE8CED2E-0286-41B2-B6F6-93D30869AD89}" srcOrd="2" destOrd="0" presId="urn:microsoft.com/office/officeart/2005/8/layout/orgChart1"/>
    <dgm:cxn modelId="{54D16AA0-212B-4523-8245-16ACAC26521E}" type="presParOf" srcId="{9866C416-4A24-4AE7-8EED-36D7C5BD8D3A}" destId="{8F88D129-1A01-45BE-B5D5-72C03F3CE1CD}" srcOrd="6" destOrd="0" presId="urn:microsoft.com/office/officeart/2005/8/layout/orgChart1"/>
    <dgm:cxn modelId="{9C6950A4-CF75-4114-BCBB-C3CAB506AC5C}" type="presParOf" srcId="{9866C416-4A24-4AE7-8EED-36D7C5BD8D3A}" destId="{83AAB637-E554-402C-8603-125BE4E6C26C}" srcOrd="7" destOrd="0" presId="urn:microsoft.com/office/officeart/2005/8/layout/orgChart1"/>
    <dgm:cxn modelId="{65F6AD9F-8B5A-403E-B913-2DE694D3B9B8}" type="presParOf" srcId="{83AAB637-E554-402C-8603-125BE4E6C26C}" destId="{43A96AB2-5B9D-44C5-9F18-CA65AF554499}" srcOrd="0" destOrd="0" presId="urn:microsoft.com/office/officeart/2005/8/layout/orgChart1"/>
    <dgm:cxn modelId="{4E88EC97-CF4C-4BA8-B254-53E5ECB86085}" type="presParOf" srcId="{43A96AB2-5B9D-44C5-9F18-CA65AF554499}" destId="{136931BF-BD4E-4E86-9B04-0C4AFD2FA569}" srcOrd="0" destOrd="0" presId="urn:microsoft.com/office/officeart/2005/8/layout/orgChart1"/>
    <dgm:cxn modelId="{757C9B0E-AEBA-4FCD-9C23-B16C289A1051}" type="presParOf" srcId="{43A96AB2-5B9D-44C5-9F18-CA65AF554499}" destId="{4C1646B1-5927-4601-BB1B-09764DA85518}" srcOrd="1" destOrd="0" presId="urn:microsoft.com/office/officeart/2005/8/layout/orgChart1"/>
    <dgm:cxn modelId="{A6B1E0FB-B751-4937-9CF0-F8ACD587DB5E}" type="presParOf" srcId="{83AAB637-E554-402C-8603-125BE4E6C26C}" destId="{DDDA39BD-142B-427D-ADE2-37369745B29D}" srcOrd="1" destOrd="0" presId="urn:microsoft.com/office/officeart/2005/8/layout/orgChart1"/>
    <dgm:cxn modelId="{029D514C-9F92-4DD9-A53A-156742355ABD}" type="presParOf" srcId="{83AAB637-E554-402C-8603-125BE4E6C26C}" destId="{081DAA40-D1EA-4448-B182-AA689DB0A41A}" srcOrd="2" destOrd="0" presId="urn:microsoft.com/office/officeart/2005/8/layout/orgChart1"/>
    <dgm:cxn modelId="{769F1BE8-BD6B-49F1-BCDC-7B5568F3109D}" type="presParOf" srcId="{081DAA40-D1EA-4448-B182-AA689DB0A41A}" destId="{D88FD654-B5DE-4D4D-BCD4-B51FBC36B978}" srcOrd="0" destOrd="0" presId="urn:microsoft.com/office/officeart/2005/8/layout/orgChart1"/>
    <dgm:cxn modelId="{75877D8F-2ED6-4FAD-B011-42E651C2FA6D}" type="presParOf" srcId="{081DAA40-D1EA-4448-B182-AA689DB0A41A}" destId="{C18A3896-61CE-40B8-B1E6-7D0D50A8294C}" srcOrd="1" destOrd="0" presId="urn:microsoft.com/office/officeart/2005/8/layout/orgChart1"/>
    <dgm:cxn modelId="{4E56FE54-20BA-4C8B-9413-6D3AC16E941B}" type="presParOf" srcId="{C18A3896-61CE-40B8-B1E6-7D0D50A8294C}" destId="{655847E2-E642-4365-8360-3E3BF0169D14}" srcOrd="0" destOrd="0" presId="urn:microsoft.com/office/officeart/2005/8/layout/orgChart1"/>
    <dgm:cxn modelId="{D2E6AFD8-4284-4C73-B49B-90EE6AD87DF9}" type="presParOf" srcId="{655847E2-E642-4365-8360-3E3BF0169D14}" destId="{8621AA5D-3AF5-423F-B145-B9D125D72589}" srcOrd="0" destOrd="0" presId="urn:microsoft.com/office/officeart/2005/8/layout/orgChart1"/>
    <dgm:cxn modelId="{147CB8F5-5C6F-4B34-8F18-D59A6588B6AD}" type="presParOf" srcId="{655847E2-E642-4365-8360-3E3BF0169D14}" destId="{3769C5A2-3BE2-4966-ABE5-1D3C502F87F7}" srcOrd="1" destOrd="0" presId="urn:microsoft.com/office/officeart/2005/8/layout/orgChart1"/>
    <dgm:cxn modelId="{A11C1280-E886-46C8-B7DA-2171D27A049F}" type="presParOf" srcId="{C18A3896-61CE-40B8-B1E6-7D0D50A8294C}" destId="{B00033A0-17E3-4649-A326-B6C1111F9C36}" srcOrd="1" destOrd="0" presId="urn:microsoft.com/office/officeart/2005/8/layout/orgChart1"/>
    <dgm:cxn modelId="{23B3FB5A-B41F-4DCC-968A-50740308FF58}" type="presParOf" srcId="{C18A3896-61CE-40B8-B1E6-7D0D50A8294C}" destId="{814EFAAD-F94F-4AEA-96AB-BE7FB12FA8BF}" srcOrd="2" destOrd="0" presId="urn:microsoft.com/office/officeart/2005/8/layout/orgChart1"/>
    <dgm:cxn modelId="{D7303EE8-0F19-47EA-928D-B11CD2965F1E}" type="presParOf" srcId="{081DAA40-D1EA-4448-B182-AA689DB0A41A}" destId="{FADDB6D4-BB4C-4EBF-B6C8-9AB2A772050C}" srcOrd="2" destOrd="0" presId="urn:microsoft.com/office/officeart/2005/8/layout/orgChart1"/>
    <dgm:cxn modelId="{3629F8E5-F211-42E7-920F-82AB1ABC4CC3}" type="presParOf" srcId="{081DAA40-D1EA-4448-B182-AA689DB0A41A}" destId="{346ED1FC-3099-4115-9B34-434E8FCBB4C4}" srcOrd="3" destOrd="0" presId="urn:microsoft.com/office/officeart/2005/8/layout/orgChart1"/>
    <dgm:cxn modelId="{9EE19259-2F14-4B0F-BD2D-8064B1BFF0FC}" type="presParOf" srcId="{346ED1FC-3099-4115-9B34-434E8FCBB4C4}" destId="{A26ADB67-EA54-4936-92E4-377B756FD1EB}" srcOrd="0" destOrd="0" presId="urn:microsoft.com/office/officeart/2005/8/layout/orgChart1"/>
    <dgm:cxn modelId="{94532D94-23D6-4EC4-B496-C80FA961F583}" type="presParOf" srcId="{A26ADB67-EA54-4936-92E4-377B756FD1EB}" destId="{FEC781B5-9F42-43ED-ADE4-C007B9B7571B}" srcOrd="0" destOrd="0" presId="urn:microsoft.com/office/officeart/2005/8/layout/orgChart1"/>
    <dgm:cxn modelId="{848C57CF-D1E0-4E8D-8420-558AF76972EF}" type="presParOf" srcId="{A26ADB67-EA54-4936-92E4-377B756FD1EB}" destId="{7F5D8B54-4751-47C6-93D6-8845A20F8971}" srcOrd="1" destOrd="0" presId="urn:microsoft.com/office/officeart/2005/8/layout/orgChart1"/>
    <dgm:cxn modelId="{EB908F1D-B38C-4EA9-BD12-20AC53285C2D}" type="presParOf" srcId="{346ED1FC-3099-4115-9B34-434E8FCBB4C4}" destId="{FC240F1A-22C2-4334-BA32-543EF3D259DE}" srcOrd="1" destOrd="0" presId="urn:microsoft.com/office/officeart/2005/8/layout/orgChart1"/>
    <dgm:cxn modelId="{700B7626-3499-4BDB-A5D1-37E57BA43F02}" type="presParOf" srcId="{346ED1FC-3099-4115-9B34-434E8FCBB4C4}" destId="{AB6DABF8-6538-4B26-9A5F-80EC7DE0148B}" srcOrd="2" destOrd="0" presId="urn:microsoft.com/office/officeart/2005/8/layout/orgChart1"/>
    <dgm:cxn modelId="{E581D060-EE3E-40DD-AB0D-6869C1868008}" type="presParOf" srcId="{1AAC0CD1-4E6A-45E5-A5D3-FA6FC52A1AE0}" destId="{104A0A4E-C75F-4513-A0FE-CAEEA3C79F72}" srcOrd="2" destOrd="0" presId="urn:microsoft.com/office/officeart/2005/8/layout/orgChart1"/>
  </dgm:cxnLst>
  <dgm:bg>
    <a:solidFill>
      <a:schemeClr val="bg1">
        <a:alpha val="50196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DDB6D4-BB4C-4EBF-B6C8-9AB2A772050C}">
      <dsp:nvSpPr>
        <dsp:cNvPr id="0" name=""/>
        <dsp:cNvSpPr/>
      </dsp:nvSpPr>
      <dsp:spPr>
        <a:xfrm>
          <a:off x="8000047" y="3567932"/>
          <a:ext cx="198303" cy="4784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8452"/>
              </a:lnTo>
              <a:lnTo>
                <a:pt x="198303" y="47845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8FD654-B5DE-4D4D-BCD4-B51FBC36B978}">
      <dsp:nvSpPr>
        <dsp:cNvPr id="0" name=""/>
        <dsp:cNvSpPr/>
      </dsp:nvSpPr>
      <dsp:spPr>
        <a:xfrm>
          <a:off x="7874935" y="3567932"/>
          <a:ext cx="91440" cy="478452"/>
        </a:xfrm>
        <a:custGeom>
          <a:avLst/>
          <a:gdLst/>
          <a:ahLst/>
          <a:cxnLst/>
          <a:rect l="0" t="0" r="0" b="0"/>
          <a:pathLst>
            <a:path>
              <a:moveTo>
                <a:pt x="125111" y="0"/>
              </a:moveTo>
              <a:lnTo>
                <a:pt x="125111" y="478452"/>
              </a:lnTo>
              <a:lnTo>
                <a:pt x="45720" y="47845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88D129-1A01-45BE-B5D5-72C03F3CE1CD}">
      <dsp:nvSpPr>
        <dsp:cNvPr id="0" name=""/>
        <dsp:cNvSpPr/>
      </dsp:nvSpPr>
      <dsp:spPr>
        <a:xfrm>
          <a:off x="4531346" y="2202589"/>
          <a:ext cx="3468701" cy="6731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3929"/>
              </a:lnTo>
              <a:lnTo>
                <a:pt x="3468701" y="563929"/>
              </a:lnTo>
              <a:lnTo>
                <a:pt x="3468701" y="6731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A4A475-0569-45A1-BB04-089213BB18F1}">
      <dsp:nvSpPr>
        <dsp:cNvPr id="0" name=""/>
        <dsp:cNvSpPr/>
      </dsp:nvSpPr>
      <dsp:spPr>
        <a:xfrm>
          <a:off x="5673555" y="3567932"/>
          <a:ext cx="236366" cy="4784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8452"/>
              </a:lnTo>
              <a:lnTo>
                <a:pt x="236366" y="47845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B357F8-14FC-456B-8801-6638CD2CB36A}">
      <dsp:nvSpPr>
        <dsp:cNvPr id="0" name=""/>
        <dsp:cNvSpPr/>
      </dsp:nvSpPr>
      <dsp:spPr>
        <a:xfrm>
          <a:off x="5548443" y="3567932"/>
          <a:ext cx="91440" cy="478452"/>
        </a:xfrm>
        <a:custGeom>
          <a:avLst/>
          <a:gdLst/>
          <a:ahLst/>
          <a:cxnLst/>
          <a:rect l="0" t="0" r="0" b="0"/>
          <a:pathLst>
            <a:path>
              <a:moveTo>
                <a:pt x="125111" y="0"/>
              </a:moveTo>
              <a:lnTo>
                <a:pt x="125111" y="478452"/>
              </a:lnTo>
              <a:lnTo>
                <a:pt x="45720" y="47845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B67385-43CA-4B20-8362-EAEDE2DBA53C}">
      <dsp:nvSpPr>
        <dsp:cNvPr id="0" name=""/>
        <dsp:cNvSpPr/>
      </dsp:nvSpPr>
      <dsp:spPr>
        <a:xfrm>
          <a:off x="4531346" y="2202589"/>
          <a:ext cx="1142209" cy="6731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3929"/>
              </a:lnTo>
              <a:lnTo>
                <a:pt x="1142209" y="563929"/>
              </a:lnTo>
              <a:lnTo>
                <a:pt x="1142209" y="6731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9C269C-1820-49A4-A50B-6B89627DED21}">
      <dsp:nvSpPr>
        <dsp:cNvPr id="0" name=""/>
        <dsp:cNvSpPr/>
      </dsp:nvSpPr>
      <dsp:spPr>
        <a:xfrm>
          <a:off x="3364761" y="3567932"/>
          <a:ext cx="245409" cy="4784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8452"/>
              </a:lnTo>
              <a:lnTo>
                <a:pt x="245409" y="47845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56291C-5615-4B00-8D7B-22E654FD5B1E}">
      <dsp:nvSpPr>
        <dsp:cNvPr id="0" name=""/>
        <dsp:cNvSpPr/>
      </dsp:nvSpPr>
      <dsp:spPr>
        <a:xfrm>
          <a:off x="3239649" y="3567932"/>
          <a:ext cx="91440" cy="478452"/>
        </a:xfrm>
        <a:custGeom>
          <a:avLst/>
          <a:gdLst/>
          <a:ahLst/>
          <a:cxnLst/>
          <a:rect l="0" t="0" r="0" b="0"/>
          <a:pathLst>
            <a:path>
              <a:moveTo>
                <a:pt x="125111" y="0"/>
              </a:moveTo>
              <a:lnTo>
                <a:pt x="125111" y="478452"/>
              </a:lnTo>
              <a:lnTo>
                <a:pt x="45720" y="47845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61DABC-D0E1-41A2-B1E9-F669AA847498}">
      <dsp:nvSpPr>
        <dsp:cNvPr id="0" name=""/>
        <dsp:cNvSpPr/>
      </dsp:nvSpPr>
      <dsp:spPr>
        <a:xfrm>
          <a:off x="3364761" y="2202589"/>
          <a:ext cx="1166584" cy="673141"/>
        </a:xfrm>
        <a:custGeom>
          <a:avLst/>
          <a:gdLst/>
          <a:ahLst/>
          <a:cxnLst/>
          <a:rect l="0" t="0" r="0" b="0"/>
          <a:pathLst>
            <a:path>
              <a:moveTo>
                <a:pt x="1166584" y="0"/>
              </a:moveTo>
              <a:lnTo>
                <a:pt x="1166584" y="563929"/>
              </a:lnTo>
              <a:lnTo>
                <a:pt x="0" y="563929"/>
              </a:lnTo>
              <a:lnTo>
                <a:pt x="0" y="6731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2D7CA3-E678-41DC-B317-843FC15F20FE}">
      <dsp:nvSpPr>
        <dsp:cNvPr id="0" name=""/>
        <dsp:cNvSpPr/>
      </dsp:nvSpPr>
      <dsp:spPr>
        <a:xfrm>
          <a:off x="1062645" y="3567932"/>
          <a:ext cx="207289" cy="4784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8452"/>
              </a:lnTo>
              <a:lnTo>
                <a:pt x="207289" y="47845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7E6E89-65D3-4722-9838-08976D6563C9}">
      <dsp:nvSpPr>
        <dsp:cNvPr id="0" name=""/>
        <dsp:cNvSpPr/>
      </dsp:nvSpPr>
      <dsp:spPr>
        <a:xfrm>
          <a:off x="943479" y="3567932"/>
          <a:ext cx="119165" cy="478452"/>
        </a:xfrm>
        <a:custGeom>
          <a:avLst/>
          <a:gdLst/>
          <a:ahLst/>
          <a:cxnLst/>
          <a:rect l="0" t="0" r="0" b="0"/>
          <a:pathLst>
            <a:path>
              <a:moveTo>
                <a:pt x="119165" y="0"/>
              </a:moveTo>
              <a:lnTo>
                <a:pt x="119165" y="478452"/>
              </a:lnTo>
              <a:lnTo>
                <a:pt x="0" y="47845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EC0485-B1B4-4705-A9D3-D1C0D05092C5}">
      <dsp:nvSpPr>
        <dsp:cNvPr id="0" name=""/>
        <dsp:cNvSpPr/>
      </dsp:nvSpPr>
      <dsp:spPr>
        <a:xfrm>
          <a:off x="1062645" y="2202589"/>
          <a:ext cx="3468701" cy="673141"/>
        </a:xfrm>
        <a:custGeom>
          <a:avLst/>
          <a:gdLst/>
          <a:ahLst/>
          <a:cxnLst/>
          <a:rect l="0" t="0" r="0" b="0"/>
          <a:pathLst>
            <a:path>
              <a:moveTo>
                <a:pt x="3468701" y="0"/>
              </a:moveTo>
              <a:lnTo>
                <a:pt x="3468701" y="563929"/>
              </a:lnTo>
              <a:lnTo>
                <a:pt x="0" y="563929"/>
              </a:lnTo>
              <a:lnTo>
                <a:pt x="0" y="6731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9E3DC1-93E3-4928-96DF-E8EDF8B7D01C}">
      <dsp:nvSpPr>
        <dsp:cNvPr id="0" name=""/>
        <dsp:cNvSpPr/>
      </dsp:nvSpPr>
      <dsp:spPr>
        <a:xfrm>
          <a:off x="2735973" y="407217"/>
          <a:ext cx="3590745" cy="17953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4445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Walt Disney Corporation</a:t>
          </a:r>
          <a:endParaRPr lang="en-US" sz="40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rgbClr val="FF0000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2735973" y="407217"/>
        <a:ext cx="3590745" cy="1795372"/>
      </dsp:txXfrm>
    </dsp:sp>
    <dsp:sp modelId="{24708AFE-0F89-454A-B7A8-1872FCBF5D22}">
      <dsp:nvSpPr>
        <dsp:cNvPr id="0" name=""/>
        <dsp:cNvSpPr/>
      </dsp:nvSpPr>
      <dsp:spPr>
        <a:xfrm>
          <a:off x="370443" y="2875731"/>
          <a:ext cx="1384402" cy="692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FILM</a:t>
          </a:r>
          <a:endParaRPr lang="en-US" sz="13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443" y="2875731"/>
        <a:ext cx="1384402" cy="692201"/>
      </dsp:txXfrm>
    </dsp:sp>
    <dsp:sp modelId="{42141B81-EC89-479D-BA2E-E351566E261B}">
      <dsp:nvSpPr>
        <dsp:cNvPr id="0" name=""/>
        <dsp:cNvSpPr/>
      </dsp:nvSpPr>
      <dsp:spPr>
        <a:xfrm>
          <a:off x="85135" y="3831799"/>
          <a:ext cx="858344" cy="429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Miramax</a:t>
          </a:r>
          <a:endParaRPr lang="en-US" sz="1300" kern="1200" dirty="0"/>
        </a:p>
      </dsp:txBody>
      <dsp:txXfrm>
        <a:off x="85135" y="3831799"/>
        <a:ext cx="858344" cy="429172"/>
      </dsp:txXfrm>
    </dsp:sp>
    <dsp:sp modelId="{27C8829C-9263-4FFF-8CBC-AC3C8BF2B73A}">
      <dsp:nvSpPr>
        <dsp:cNvPr id="0" name=""/>
        <dsp:cNvSpPr/>
      </dsp:nvSpPr>
      <dsp:spPr>
        <a:xfrm>
          <a:off x="1269934" y="3840372"/>
          <a:ext cx="824051" cy="412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Pixar</a:t>
          </a:r>
          <a:endParaRPr lang="en-US" sz="1300" kern="1200" dirty="0"/>
        </a:p>
      </dsp:txBody>
      <dsp:txXfrm>
        <a:off x="1269934" y="3840372"/>
        <a:ext cx="824051" cy="412025"/>
      </dsp:txXfrm>
    </dsp:sp>
    <dsp:sp modelId="{65A67754-EAE3-496F-9198-E6A47302D75B}">
      <dsp:nvSpPr>
        <dsp:cNvPr id="0" name=""/>
        <dsp:cNvSpPr/>
      </dsp:nvSpPr>
      <dsp:spPr>
        <a:xfrm>
          <a:off x="2672560" y="2875731"/>
          <a:ext cx="1384402" cy="692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MUSIC</a:t>
          </a:r>
          <a:endParaRPr lang="en-US" sz="1300" kern="1200" dirty="0">
            <a:solidFill>
              <a:srgbClr val="92D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72560" y="2875731"/>
        <a:ext cx="1384402" cy="692201"/>
      </dsp:txXfrm>
    </dsp:sp>
    <dsp:sp modelId="{0C3B3A5A-086E-43FF-ABB3-9D8B1B442038}">
      <dsp:nvSpPr>
        <dsp:cNvPr id="0" name=""/>
        <dsp:cNvSpPr/>
      </dsp:nvSpPr>
      <dsp:spPr>
        <a:xfrm>
          <a:off x="2459113" y="3839820"/>
          <a:ext cx="826256" cy="4131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Hollywood Records</a:t>
          </a:r>
          <a:endParaRPr lang="en-US" sz="1300" kern="1200" dirty="0"/>
        </a:p>
      </dsp:txBody>
      <dsp:txXfrm>
        <a:off x="2459113" y="3839820"/>
        <a:ext cx="826256" cy="413128"/>
      </dsp:txXfrm>
    </dsp:sp>
    <dsp:sp modelId="{1ABE5757-6508-434C-9ABC-93257D68B1EE}">
      <dsp:nvSpPr>
        <dsp:cNvPr id="0" name=""/>
        <dsp:cNvSpPr/>
      </dsp:nvSpPr>
      <dsp:spPr>
        <a:xfrm>
          <a:off x="3610171" y="3839545"/>
          <a:ext cx="827359" cy="4136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Disney Records</a:t>
          </a:r>
          <a:endParaRPr lang="en-US" sz="1300" kern="1200" dirty="0"/>
        </a:p>
      </dsp:txBody>
      <dsp:txXfrm>
        <a:off x="3610171" y="3839545"/>
        <a:ext cx="827359" cy="413679"/>
      </dsp:txXfrm>
    </dsp:sp>
    <dsp:sp modelId="{490292E8-1E08-40CD-A185-0D7AC007D544}">
      <dsp:nvSpPr>
        <dsp:cNvPr id="0" name=""/>
        <dsp:cNvSpPr/>
      </dsp:nvSpPr>
      <dsp:spPr>
        <a:xfrm>
          <a:off x="4981354" y="2875731"/>
          <a:ext cx="1384402" cy="692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TV</a:t>
          </a:r>
          <a:endParaRPr lang="en-US" sz="1300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81354" y="2875731"/>
        <a:ext cx="1384402" cy="692201"/>
      </dsp:txXfrm>
    </dsp:sp>
    <dsp:sp modelId="{47BA14F6-3DAC-4AFD-B2F1-AF8FBA1B1AD1}">
      <dsp:nvSpPr>
        <dsp:cNvPr id="0" name=""/>
        <dsp:cNvSpPr/>
      </dsp:nvSpPr>
      <dsp:spPr>
        <a:xfrm>
          <a:off x="4757859" y="3837309"/>
          <a:ext cx="836304" cy="4181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ABC</a:t>
          </a:r>
          <a:endParaRPr lang="en-US" sz="1300" kern="1200" dirty="0"/>
        </a:p>
      </dsp:txBody>
      <dsp:txXfrm>
        <a:off x="4757859" y="3837309"/>
        <a:ext cx="836304" cy="418152"/>
      </dsp:txXfrm>
    </dsp:sp>
    <dsp:sp modelId="{2EED3DB0-20A8-4181-B416-C928F5F63F78}">
      <dsp:nvSpPr>
        <dsp:cNvPr id="0" name=""/>
        <dsp:cNvSpPr/>
      </dsp:nvSpPr>
      <dsp:spPr>
        <a:xfrm>
          <a:off x="5909921" y="3835023"/>
          <a:ext cx="845446" cy="4227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ESPN</a:t>
          </a:r>
          <a:endParaRPr lang="en-US" sz="1300" kern="1200" dirty="0"/>
        </a:p>
      </dsp:txBody>
      <dsp:txXfrm>
        <a:off x="5909921" y="3835023"/>
        <a:ext cx="845446" cy="422723"/>
      </dsp:txXfrm>
    </dsp:sp>
    <dsp:sp modelId="{136931BF-BD4E-4E86-9B04-0C4AFD2FA569}">
      <dsp:nvSpPr>
        <dsp:cNvPr id="0" name=""/>
        <dsp:cNvSpPr/>
      </dsp:nvSpPr>
      <dsp:spPr>
        <a:xfrm>
          <a:off x="7307846" y="2875731"/>
          <a:ext cx="1384402" cy="692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OTHER</a:t>
          </a:r>
          <a:endParaRPr lang="en-US" sz="130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307846" y="2875731"/>
        <a:ext cx="1384402" cy="692201"/>
      </dsp:txXfrm>
    </dsp:sp>
    <dsp:sp modelId="{8621AA5D-3AF5-423F-B145-B9D125D72589}">
      <dsp:nvSpPr>
        <dsp:cNvPr id="0" name=""/>
        <dsp:cNvSpPr/>
      </dsp:nvSpPr>
      <dsp:spPr>
        <a:xfrm>
          <a:off x="7067044" y="3832982"/>
          <a:ext cx="853611" cy="4268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Muppet Holdings</a:t>
          </a:r>
          <a:endParaRPr lang="en-US" sz="1300" kern="1200" dirty="0"/>
        </a:p>
      </dsp:txBody>
      <dsp:txXfrm>
        <a:off x="7067044" y="3832982"/>
        <a:ext cx="853611" cy="426805"/>
      </dsp:txXfrm>
    </dsp:sp>
    <dsp:sp modelId="{FEC781B5-9F42-43ED-ADE4-C007B9B7571B}">
      <dsp:nvSpPr>
        <dsp:cNvPr id="0" name=""/>
        <dsp:cNvSpPr/>
      </dsp:nvSpPr>
      <dsp:spPr>
        <a:xfrm>
          <a:off x="8198350" y="3830902"/>
          <a:ext cx="861932" cy="4309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Baby Einstein</a:t>
          </a:r>
          <a:endParaRPr lang="en-US" sz="1300" kern="1200" dirty="0"/>
        </a:p>
      </dsp:txBody>
      <dsp:txXfrm>
        <a:off x="8198350" y="3830902"/>
        <a:ext cx="861932" cy="4309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C86D2BCF-978A-4732-9336-0795190CE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50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59300"/>
            <a:ext cx="5362575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938B0251-5A10-46E4-BD65-8D5CA6DF6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646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2006 A.R. Osborn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FD423-6959-46AC-9F13-28FD072B0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36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2006 A.R. Osborn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AC0AF-EE6D-46A7-8F6F-37F0442BA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0500" y="3048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3048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2006 A.R. Osborn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BCF2E-BD59-4858-AE8E-8D346BC14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51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2006 A.R. Osborn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E7DB8-8597-440C-A614-4F1EFC099B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61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2006 A.R. Osborn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3C22F-757E-4163-A810-FA80F30FB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2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676400"/>
            <a:ext cx="3784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784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2006 A.R. Osborn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82EC6-F264-4784-A9B0-B8A7ACB0D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86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2006 A.R. Osborn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ADAF6-647D-4A91-B02A-38E383F50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78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2006 A.R. Osborn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9E62F-B6F1-45FE-AAD2-C50740754C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9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2006 A.R. Osborn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40F6D-70AA-49AD-A852-AE942E50C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06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2006 A.R. Osborn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3E090-33CD-4EE1-B81F-38B91BDCA1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23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2006 A.R. Osborn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2FE47-645A-4FD5-8C9A-48B4FC579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67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2413" cy="6856413"/>
          </a:xfrm>
          <a:prstGeom prst="rect">
            <a:avLst/>
          </a:prstGeom>
          <a:gradFill rotWithShape="0">
            <a:gsLst>
              <a:gs pos="0">
                <a:srgbClr val="FF9900"/>
              </a:gs>
              <a:gs pos="100000">
                <a:srgbClr val="E58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-58738" y="6350"/>
            <a:ext cx="2411413" cy="68453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 flipH="1">
            <a:off x="-1588" y="1566863"/>
            <a:ext cx="8969376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01600" y="2819400"/>
            <a:ext cx="5351463" cy="4038600"/>
          </a:xfrm>
          <a:prstGeom prst="rect">
            <a:avLst/>
          </a:prstGeom>
          <a:solidFill>
            <a:srgbClr val="8B561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2590800"/>
            <a:ext cx="5283200" cy="4265613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CC66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1862138" y="2590800"/>
            <a:ext cx="7280275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04800"/>
            <a:ext cx="7721600" cy="1143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676400"/>
            <a:ext cx="7721600" cy="4648200"/>
          </a:xfrm>
          <a:prstGeom prst="rect">
            <a:avLst/>
          </a:prstGeom>
          <a:gradFill rotWithShape="0">
            <a:gsLst>
              <a:gs pos="0">
                <a:srgbClr val="993300"/>
              </a:gs>
              <a:gs pos="100000">
                <a:srgbClr val="5E2F00"/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53200"/>
            <a:ext cx="3257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© 2006 A.R. Osborn</a:t>
            </a:r>
            <a:endParaRPr lang="en-US">
              <a:cs typeface="+mn-cs"/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0"/>
            <a:ext cx="214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5A303FCE-B33B-4DF3-98E7-CE1690CA13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fusa.org/" TargetMode="External"/><Relationship Id="rId2" Type="http://schemas.openxmlformats.org/officeDocument/2006/relationships/hyperlink" Target="http://www.grameen-info.org/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hyperlink" Target="http://www.youtube.com/watch?v=HBBkoUHsBUg" TargetMode="External"/><Relationship Id="rId4" Type="http://schemas.openxmlformats.org/officeDocument/2006/relationships/image" Target="../media/image5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A5326E45-AD53-483E-9BAA-EDED99FBDFAA}" type="slidenum">
              <a:rPr lang="en-US" sz="1400" smtClean="0">
                <a:latin typeface="Arial" charset="0"/>
              </a:rPr>
              <a:pPr/>
              <a:t>1</a:t>
            </a:fld>
            <a:endParaRPr lang="en-US" sz="1400" smtClean="0">
              <a:latin typeface="Arial" charset="0"/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2313" y="2286000"/>
            <a:ext cx="7772400" cy="1143000"/>
          </a:xfrm>
        </p:spPr>
        <p:txBody>
          <a:bodyPr/>
          <a:lstStyle/>
          <a:p>
            <a:r>
              <a:rPr lang="en-US" sz="6000" smtClean="0"/>
              <a:t>Development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4675" y="3733800"/>
            <a:ext cx="8035925" cy="2209800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sz="2400" b="1" smtClean="0"/>
              <a:t> Development</a:t>
            </a:r>
          </a:p>
          <a:p>
            <a:pPr algn="l">
              <a:buFontTx/>
              <a:buChar char="•"/>
            </a:pPr>
            <a:r>
              <a:rPr lang="en-US" sz="2400" b="1" smtClean="0"/>
              <a:t> Measuring Development</a:t>
            </a:r>
          </a:p>
          <a:p>
            <a:pPr algn="l">
              <a:buFontTx/>
              <a:buChar char="•"/>
            </a:pPr>
            <a:r>
              <a:rPr lang="en-US" sz="2400" b="1" smtClean="0"/>
              <a:t> Distribution of More &amp; Less Developed Countries</a:t>
            </a:r>
          </a:p>
          <a:p>
            <a:pPr algn="l">
              <a:buFontTx/>
              <a:buChar char="•"/>
            </a:pPr>
            <a:r>
              <a:rPr lang="en-US" sz="2400" b="1" smtClean="0"/>
              <a:t> Development Issues</a:t>
            </a:r>
          </a:p>
          <a:p>
            <a:pPr algn="l">
              <a:buFontTx/>
              <a:buChar char="•"/>
            </a:pPr>
            <a:r>
              <a:rPr lang="en-US" sz="2400" b="1" smtClean="0"/>
              <a:t> Obstacles to Development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DBAFA964-4FAF-4706-9EE9-A0C8AAAF2310}" type="slidenum">
              <a:rPr lang="en-US" sz="1400" smtClean="0">
                <a:latin typeface="Arial" charset="0"/>
              </a:rPr>
              <a:pPr/>
              <a:t>10</a:t>
            </a:fld>
            <a:endParaRPr lang="en-US" sz="1400" smtClean="0">
              <a:latin typeface="Arial" charset="0"/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1143000"/>
          </a:xfrm>
        </p:spPr>
        <p:txBody>
          <a:bodyPr/>
          <a:lstStyle/>
          <a:p>
            <a:r>
              <a:rPr lang="en-US" dirty="0" smtClean="0"/>
              <a:t>Possible Economic Measures: Consumer Goods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48" y="1739346"/>
            <a:ext cx="7952304" cy="4586909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12674" y="5906267"/>
            <a:ext cx="5118652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Telephones (land lines) per thousand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464351" y="6583363"/>
            <a:ext cx="6679649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200" i="1" dirty="0"/>
              <a:t>Adapted from: http://www.sitesatlas.com/Thematic-Maps/Telephone-main-lines-per-capita.html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64" y="1737360"/>
            <a:ext cx="7952072" cy="4590288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DBAFA964-4FAF-4706-9EE9-A0C8AAAF2310}" type="slidenum">
              <a:rPr lang="en-US" sz="1400" smtClean="0">
                <a:latin typeface="Arial" charset="0"/>
              </a:rPr>
              <a:pPr/>
              <a:t>11</a:t>
            </a:fld>
            <a:endParaRPr lang="en-US" sz="1400" smtClean="0">
              <a:latin typeface="Arial" charset="0"/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1143000"/>
          </a:xfrm>
        </p:spPr>
        <p:txBody>
          <a:bodyPr/>
          <a:lstStyle/>
          <a:p>
            <a:r>
              <a:rPr lang="en-US" dirty="0" smtClean="0"/>
              <a:t>Possible Economic Measures: Consumer Goods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2674" y="5906267"/>
            <a:ext cx="5118652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Telephones </a:t>
            </a:r>
            <a:r>
              <a:rPr lang="en-US" sz="2000" b="1" dirty="0" smtClean="0"/>
              <a:t>(mobile) </a:t>
            </a:r>
            <a:r>
              <a:rPr lang="en-US" sz="2000" b="1" dirty="0"/>
              <a:t>per thousand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174528" y="6581001"/>
            <a:ext cx="6969472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200" i="1" dirty="0"/>
              <a:t>Adapted from: http://www.sitesatlas.com/Thematic-Maps/Mobile-phone-subscribers-per-capita.html</a:t>
            </a:r>
          </a:p>
        </p:txBody>
      </p:sp>
    </p:spTree>
    <p:extLst>
      <p:ext uri="{BB962C8B-B14F-4D97-AF65-F5344CB8AC3E}">
        <p14:creationId xmlns:p14="http://schemas.microsoft.com/office/powerpoint/2010/main" val="600472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87EDB955-B4F0-40DF-84A0-3E7433DFC8EF}" type="slidenum">
              <a:rPr lang="en-US" sz="1400" smtClean="0">
                <a:latin typeface="Arial" charset="0"/>
              </a:rPr>
              <a:pPr/>
              <a:t>12</a:t>
            </a:fld>
            <a:endParaRPr lang="en-US" sz="1400" smtClean="0">
              <a:latin typeface="Arial" charset="0"/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Possible Social Measures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452" y="1676400"/>
            <a:ext cx="8965096" cy="4876800"/>
          </a:xfrm>
        </p:spPr>
        <p:txBody>
          <a:bodyPr anchor="ctr" anchorCtr="0">
            <a:normAutofit lnSpcReduction="10000"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/>
              <a:t>Education &amp; Literacy</a:t>
            </a:r>
          </a:p>
          <a:p>
            <a:pPr lvl="1">
              <a:lnSpc>
                <a:spcPct val="85000"/>
              </a:lnSpc>
            </a:pPr>
            <a:r>
              <a:rPr lang="en-US" sz="2400" b="1" dirty="0" smtClean="0"/>
              <a:t>Generally, the higher the quantity of education and literacy, the higher the level of development.</a:t>
            </a:r>
          </a:p>
          <a:p>
            <a:pPr lvl="1">
              <a:lnSpc>
                <a:spcPct val="85000"/>
              </a:lnSpc>
            </a:pPr>
            <a:r>
              <a:rPr lang="en-US" sz="2400" b="1" dirty="0" smtClean="0"/>
              <a:t>Measures of education:</a:t>
            </a:r>
          </a:p>
          <a:p>
            <a:pPr lvl="2">
              <a:lnSpc>
                <a:spcPct val="85000"/>
              </a:lnSpc>
            </a:pPr>
            <a:r>
              <a:rPr lang="en-US" sz="2000" b="1" dirty="0" smtClean="0"/>
              <a:t>Years of schooling.</a:t>
            </a:r>
          </a:p>
          <a:p>
            <a:pPr lvl="2">
              <a:lnSpc>
                <a:spcPct val="85000"/>
              </a:lnSpc>
            </a:pPr>
            <a:r>
              <a:rPr lang="en-US" sz="2000" b="1" dirty="0" smtClean="0"/>
              <a:t>Expected years of schooling.</a:t>
            </a:r>
          </a:p>
          <a:p>
            <a:pPr lvl="2">
              <a:lnSpc>
                <a:spcPct val="85000"/>
              </a:lnSpc>
            </a:pPr>
            <a:r>
              <a:rPr lang="en-US" sz="2000" b="1" dirty="0" smtClean="0"/>
              <a:t>Student/teacher ratio.</a:t>
            </a:r>
          </a:p>
          <a:p>
            <a:pPr lvl="2">
              <a:lnSpc>
                <a:spcPct val="85000"/>
              </a:lnSpc>
            </a:pPr>
            <a:r>
              <a:rPr lang="en-US" sz="2000" b="1" dirty="0" smtClean="0"/>
              <a:t>Literacy rate (percentage that can read and write).</a:t>
            </a:r>
          </a:p>
          <a:p>
            <a:pPr lvl="2">
              <a:lnSpc>
                <a:spcPct val="85000"/>
              </a:lnSpc>
            </a:pPr>
            <a:r>
              <a:rPr lang="en-US" sz="2000" b="1" dirty="0" smtClean="0"/>
              <a:t>Education measures can also be analyzed for differences between male and female levels of education.</a:t>
            </a:r>
          </a:p>
          <a:p>
            <a:pPr>
              <a:lnSpc>
                <a:spcPct val="85000"/>
              </a:lnSpc>
            </a:pPr>
            <a:r>
              <a:rPr lang="en-US" sz="2800" b="1" dirty="0" smtClean="0"/>
              <a:t>Health and Welfare</a:t>
            </a:r>
          </a:p>
          <a:p>
            <a:pPr lvl="1">
              <a:lnSpc>
                <a:spcPct val="85000"/>
              </a:lnSpc>
            </a:pPr>
            <a:r>
              <a:rPr lang="en-US" sz="2400" b="1" dirty="0" smtClean="0"/>
              <a:t>Measuring "healthiness" is tricky, so surrogate measures are used, such as:</a:t>
            </a:r>
          </a:p>
          <a:p>
            <a:pPr lvl="2">
              <a:lnSpc>
                <a:spcPct val="85000"/>
              </a:lnSpc>
            </a:pPr>
            <a:r>
              <a:rPr lang="en-US" sz="2000" b="1" dirty="0" smtClean="0"/>
              <a:t>Ratio of people to hospitals, doctors and/or nurses.</a:t>
            </a:r>
          </a:p>
          <a:p>
            <a:pPr lvl="2">
              <a:lnSpc>
                <a:spcPct val="85000"/>
              </a:lnSpc>
            </a:pPr>
            <a:r>
              <a:rPr lang="en-US" sz="2000" b="1" dirty="0" smtClean="0"/>
              <a:t>Hunger.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1987" y="304800"/>
            <a:ext cx="8160027" cy="1143000"/>
          </a:xfrm>
        </p:spPr>
        <p:txBody>
          <a:bodyPr/>
          <a:lstStyle/>
          <a:p>
            <a:r>
              <a:rPr lang="en-US" dirty="0" smtClean="0"/>
              <a:t>Years of Schooling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66E7DB8-8597-440C-A614-4F1EFC099B0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731" y="3960742"/>
            <a:ext cx="6795707" cy="2564892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5" y="1315278"/>
            <a:ext cx="6776847" cy="25146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17569" y="2115379"/>
            <a:ext cx="2633869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Average years of education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46856" y="4732683"/>
            <a:ext cx="2744214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Expected years of education</a:t>
            </a:r>
            <a:endParaRPr lang="en-US" sz="1400" b="1" dirty="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621817" y="6583363"/>
            <a:ext cx="3522183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200" i="1" dirty="0"/>
              <a:t>Adapted from: http://hdr.undp.org/en/data/map/</a:t>
            </a:r>
          </a:p>
        </p:txBody>
      </p:sp>
    </p:spTree>
    <p:extLst>
      <p:ext uri="{BB962C8B-B14F-4D97-AF65-F5344CB8AC3E}">
        <p14:creationId xmlns:p14="http://schemas.microsoft.com/office/powerpoint/2010/main" val="2325465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DB2E6CB2-5BB9-4261-AA75-15DE3462504B}" type="slidenum">
              <a:rPr lang="en-US" sz="1400" smtClean="0">
                <a:latin typeface="Arial" charset="0"/>
              </a:rPr>
              <a:pPr/>
              <a:t>14</a:t>
            </a:fld>
            <a:endParaRPr lang="en-US" sz="1400" smtClean="0">
              <a:latin typeface="Arial" charset="0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Possible Social Measures: Pupil-Teacher Ratios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151141" y="6583363"/>
            <a:ext cx="5992859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200" i="1" dirty="0"/>
              <a:t>Adapted from: http://data.worldbank.org/indicator/SE.PRM.ENRL.TC.ZS?display=map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84701" y="1955109"/>
            <a:ext cx="8174598" cy="4038186"/>
            <a:chOff x="484701" y="1955109"/>
            <a:chExt cx="8174598" cy="403818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701" y="1955109"/>
              <a:ext cx="8174598" cy="4038186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701" y="5555145"/>
              <a:ext cx="1819275" cy="43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3D773870-6E85-4D9A-80C9-1336BBAC1848}" type="slidenum">
              <a:rPr lang="en-US" sz="1400" smtClean="0">
                <a:latin typeface="Arial" charset="0"/>
              </a:rPr>
              <a:pPr/>
              <a:t>15</a:t>
            </a:fld>
            <a:endParaRPr lang="en-US" sz="1400" smtClean="0">
              <a:latin typeface="Arial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Possible Social Measures: Literacy Rates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7" y="2002940"/>
            <a:ext cx="8486775" cy="392906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062429" y="6583363"/>
            <a:ext cx="8081571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200" i="1" dirty="0"/>
              <a:t>Adapted from: http://leadingfromtheheart.org/2008/07/26/perpetuating-the-story-of-difference-or-literacy-revisited/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68845C75-0B35-4796-AB84-09511E9DCB89}" type="slidenum">
              <a:rPr lang="en-US" sz="1400" smtClean="0">
                <a:latin typeface="Arial" charset="0"/>
              </a:rPr>
              <a:pPr/>
              <a:t>16</a:t>
            </a:fld>
            <a:endParaRPr lang="en-US" sz="1400" smtClean="0">
              <a:latin typeface="Arial" charset="0"/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Social Measures: Physicians per 10,000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59" y="1739348"/>
            <a:ext cx="7840283" cy="4681534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677760" y="6583363"/>
            <a:ext cx="5466240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200" i="1" dirty="0"/>
              <a:t>Adapted from: http://www.globalhealthfacts.org/data/topic/map.aspx?ind=74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68845C75-0B35-4796-AB84-09511E9DCB89}" type="slidenum">
              <a:rPr lang="en-US" sz="1400" smtClean="0">
                <a:latin typeface="Arial" charset="0"/>
              </a:rPr>
              <a:pPr/>
              <a:t>17</a:t>
            </a:fld>
            <a:endParaRPr lang="en-US" sz="1400" smtClean="0">
              <a:latin typeface="Arial" charset="0"/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Social Measures: Hospital Beds per 10,000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87" y="1659835"/>
            <a:ext cx="8785027" cy="489371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862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7B702F93-DBF9-467E-BB37-9F2EB955E3C1}" type="slidenum">
              <a:rPr lang="en-US" sz="1400" smtClean="0">
                <a:latin typeface="Arial" charset="0"/>
              </a:rPr>
              <a:pPr/>
              <a:t>18</a:t>
            </a:fld>
            <a:endParaRPr lang="en-US" sz="1400" smtClean="0">
              <a:latin typeface="Arial" charset="0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Possible Social Measures: Percent Undernourished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6" y="1908313"/>
            <a:ext cx="9046648" cy="4015409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397025" y="6583363"/>
            <a:ext cx="6746975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200" i="1" dirty="0"/>
              <a:t>Adapted from: http://www.grida.no/publications/other/geo3/?src=/geo/geo3/english/fig308.htm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E0EB8B0B-7C0C-4C6F-A1A2-89C41FBBEA34}" type="slidenum">
              <a:rPr lang="en-US" sz="1400" smtClean="0">
                <a:latin typeface="Arial" charset="0"/>
              </a:rPr>
              <a:pPr/>
              <a:t>19</a:t>
            </a:fld>
            <a:endParaRPr lang="en-US" sz="1400" smtClean="0">
              <a:latin typeface="Arial" charset="0"/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Possible Demographic Measures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1054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 smtClean="0"/>
              <a:t>There are </a:t>
            </a:r>
            <a:r>
              <a:rPr lang="en-US" b="1" dirty="0" smtClean="0"/>
              <a:t>many</a:t>
            </a:r>
            <a:r>
              <a:rPr lang="en-US" dirty="0" smtClean="0"/>
              <a:t> measurable demographic differences between MDCs and LDCs.  Possible choices include:</a:t>
            </a:r>
          </a:p>
          <a:p>
            <a:pPr lvl="1">
              <a:lnSpc>
                <a:spcPct val="85000"/>
              </a:lnSpc>
            </a:pPr>
            <a:r>
              <a:rPr lang="en-US" dirty="0" smtClean="0"/>
              <a:t>Life expectancy at birth (average number of years  a newborn is expected to live).</a:t>
            </a:r>
          </a:p>
          <a:p>
            <a:pPr lvl="1">
              <a:lnSpc>
                <a:spcPct val="85000"/>
              </a:lnSpc>
            </a:pPr>
            <a:r>
              <a:rPr lang="en-US" dirty="0" smtClean="0"/>
              <a:t>Child Mortality Rate</a:t>
            </a:r>
          </a:p>
          <a:p>
            <a:pPr lvl="1">
              <a:lnSpc>
                <a:spcPct val="85000"/>
              </a:lnSpc>
            </a:pPr>
            <a:r>
              <a:rPr lang="en-US" dirty="0" smtClean="0"/>
              <a:t>Rate of Natural Increase</a:t>
            </a:r>
          </a:p>
          <a:p>
            <a:pPr lvl="1">
              <a:lnSpc>
                <a:spcPct val="85000"/>
              </a:lnSpc>
            </a:pPr>
            <a:r>
              <a:rPr lang="en-US" dirty="0" smtClean="0"/>
              <a:t>Crude Birth Rate</a:t>
            </a:r>
          </a:p>
          <a:p>
            <a:pPr lvl="2">
              <a:lnSpc>
                <a:spcPct val="85000"/>
              </a:lnSpc>
            </a:pPr>
            <a:r>
              <a:rPr lang="en-US" b="1" dirty="0" smtClean="0">
                <a:solidFill>
                  <a:schemeClr val="tx2"/>
                </a:solidFill>
              </a:rPr>
              <a:t>Crude Death Rate</a:t>
            </a:r>
            <a:r>
              <a:rPr lang="en-US" b="1" dirty="0" smtClean="0"/>
              <a:t> is </a:t>
            </a:r>
            <a:r>
              <a:rPr lang="en-US" b="1" dirty="0" smtClean="0">
                <a:solidFill>
                  <a:schemeClr val="tx2"/>
                </a:solidFill>
              </a:rPr>
              <a:t>not</a:t>
            </a:r>
            <a:r>
              <a:rPr lang="en-US" b="1" dirty="0" smtClean="0"/>
              <a:t> a good indicator:</a:t>
            </a:r>
          </a:p>
          <a:p>
            <a:pPr lvl="3">
              <a:lnSpc>
                <a:spcPct val="85000"/>
              </a:lnSpc>
            </a:pPr>
            <a:r>
              <a:rPr lang="en-US" b="1" dirty="0" smtClean="0"/>
              <a:t>Better medical technology in LDCs means a low death rate may </a:t>
            </a:r>
            <a:r>
              <a:rPr lang="en-US" b="1" u="sng" dirty="0" smtClean="0"/>
              <a:t>not</a:t>
            </a:r>
            <a:r>
              <a:rPr lang="en-US" b="1" dirty="0" smtClean="0"/>
              <a:t> indicate high development.</a:t>
            </a:r>
          </a:p>
          <a:p>
            <a:pPr lvl="3">
              <a:lnSpc>
                <a:spcPct val="85000"/>
              </a:lnSpc>
            </a:pPr>
            <a:r>
              <a:rPr lang="en-US" b="1" dirty="0" smtClean="0"/>
              <a:t>MDCs have more elderly populations, so a high death rate doesn’t necessarily mean low development.</a:t>
            </a:r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228600" y="5181600"/>
            <a:ext cx="685800" cy="0"/>
          </a:xfrm>
          <a:prstGeom prst="line">
            <a:avLst/>
          </a:prstGeom>
          <a:noFill/>
          <a:ln w="57150">
            <a:solidFill>
              <a:schemeClr val="tx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D65319AD-F440-412D-82E3-7D34A513F3E7}" type="slidenum">
              <a:rPr lang="en-US" sz="1400" smtClean="0">
                <a:latin typeface="Arial" charset="0"/>
              </a:rPr>
              <a:pPr/>
              <a:t>2</a:t>
            </a:fld>
            <a:endParaRPr lang="en-US" sz="1400" smtClean="0">
              <a:latin typeface="Arial" charset="0"/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Development: Terms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633332"/>
            <a:ext cx="8991600" cy="48006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800" b="1" dirty="0" smtClean="0"/>
              <a:t>Development: “the process of improving the material conditions of people through diffusion of knowledge and technology.”</a:t>
            </a:r>
          </a:p>
          <a:p>
            <a:pPr>
              <a:defRPr/>
            </a:pPr>
            <a:r>
              <a:rPr lang="en-US" sz="2800" b="1" dirty="0" smtClean="0"/>
              <a:t>Every country lies at some point along a “</a:t>
            </a:r>
            <a:r>
              <a:rPr lang="en-US" sz="2800" b="1" u="sng" dirty="0" smtClean="0">
                <a:solidFill>
                  <a:schemeClr val="tx2"/>
                </a:solidFill>
              </a:rPr>
              <a:t>continuum of development</a:t>
            </a:r>
            <a:r>
              <a:rPr lang="en-US" sz="2800" b="1" dirty="0" smtClean="0"/>
              <a:t>.” </a:t>
            </a:r>
          </a:p>
          <a:p>
            <a:pPr>
              <a:defRPr/>
            </a:pPr>
            <a:r>
              <a:rPr lang="en-US" sz="2800" b="1" dirty="0" smtClean="0"/>
              <a:t>Many countries cluster at either the high or the low end of the continuum, so we can divide countries into groups:</a:t>
            </a:r>
          </a:p>
          <a:p>
            <a:pPr lvl="1">
              <a:defRPr/>
            </a:pPr>
            <a:r>
              <a:rPr lang="en-US" sz="2400" b="1" dirty="0" smtClean="0">
                <a:solidFill>
                  <a:schemeClr val="tx2"/>
                </a:solidFill>
              </a:rPr>
              <a:t>MORE DEVELOPED COUNTRIES</a:t>
            </a:r>
            <a:r>
              <a:rPr lang="en-US" sz="2400" b="1" dirty="0" smtClean="0"/>
              <a:t> (also called           “</a:t>
            </a:r>
            <a:r>
              <a:rPr lang="en-US" sz="2400" b="1" dirty="0" smtClean="0">
                <a:solidFill>
                  <a:schemeClr val="tx2"/>
                </a:solidFill>
              </a:rPr>
              <a:t>MDCs</a:t>
            </a:r>
            <a:r>
              <a:rPr lang="en-US" sz="2400" b="1" dirty="0" smtClean="0"/>
              <a:t>,” “</a:t>
            </a:r>
            <a:r>
              <a:rPr lang="en-US" sz="2400" b="1" dirty="0" smtClean="0">
                <a:solidFill>
                  <a:schemeClr val="tx2"/>
                </a:solidFill>
              </a:rPr>
              <a:t>Relatively Developed Countries</a:t>
            </a:r>
            <a:r>
              <a:rPr lang="en-US" sz="2400" b="1" dirty="0" smtClean="0"/>
              <a:t>,” and “</a:t>
            </a:r>
            <a:r>
              <a:rPr lang="en-US" sz="2400" b="1" dirty="0" smtClean="0">
                <a:solidFill>
                  <a:schemeClr val="tx2"/>
                </a:solidFill>
              </a:rPr>
              <a:t>Developed Countries</a:t>
            </a:r>
            <a:r>
              <a:rPr lang="en-US" sz="2400" b="1" dirty="0" smtClean="0"/>
              <a:t>.”)</a:t>
            </a:r>
          </a:p>
          <a:p>
            <a:pPr lvl="1">
              <a:defRPr/>
            </a:pPr>
            <a:r>
              <a:rPr lang="en-US" sz="2400" b="1" dirty="0" smtClean="0">
                <a:solidFill>
                  <a:schemeClr val="tx2"/>
                </a:solidFill>
              </a:rPr>
              <a:t>LESS DEVELOPED COUNTRIES</a:t>
            </a:r>
            <a:r>
              <a:rPr lang="en-US" sz="2400" b="1" dirty="0" smtClean="0"/>
              <a:t> (also called               “</a:t>
            </a:r>
            <a:r>
              <a:rPr lang="en-US" sz="2400" b="1" dirty="0" smtClean="0">
                <a:solidFill>
                  <a:schemeClr val="tx2"/>
                </a:solidFill>
              </a:rPr>
              <a:t>LDCs</a:t>
            </a:r>
            <a:r>
              <a:rPr lang="en-US" sz="2400" b="1" dirty="0" smtClean="0"/>
              <a:t>,” and “</a:t>
            </a:r>
            <a:r>
              <a:rPr lang="en-US" sz="2400" b="1" dirty="0" smtClean="0">
                <a:solidFill>
                  <a:schemeClr val="tx2"/>
                </a:solidFill>
              </a:rPr>
              <a:t>Developing Countries</a:t>
            </a:r>
            <a:r>
              <a:rPr lang="en-US" sz="2400" b="1" dirty="0" smtClean="0"/>
              <a:t>.”)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2CD2EAFE-DD57-42A9-B008-607213FD2A9E}" type="slidenum">
              <a:rPr lang="en-US" sz="1400" smtClean="0">
                <a:latin typeface="Arial" charset="0"/>
              </a:rPr>
              <a:pPr/>
              <a:t>20</a:t>
            </a:fld>
            <a:endParaRPr lang="en-US" sz="1400" smtClean="0">
              <a:latin typeface="Arial" charset="0"/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Possible Demographic Measures: Life Expectancy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1" r="4216"/>
          <a:stretch/>
        </p:blipFill>
        <p:spPr bwMode="auto">
          <a:xfrm>
            <a:off x="138617" y="1798983"/>
            <a:ext cx="8866767" cy="442823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621817" y="6583363"/>
            <a:ext cx="3522183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200" i="1" dirty="0"/>
              <a:t>Adapted from: http://hdr.undp.org/en/data/map/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79616" y="5919437"/>
            <a:ext cx="2744214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Life expectancy </a:t>
            </a:r>
            <a:r>
              <a:rPr lang="en-US" sz="1400" b="1" u="sng" dirty="0" smtClean="0"/>
              <a:t>at birth</a:t>
            </a:r>
            <a:endParaRPr lang="en-US" sz="14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6282E7C2-7F75-4FE7-BC2F-3DF0BC525961}" type="slidenum">
              <a:rPr lang="en-US" sz="1400" smtClean="0">
                <a:latin typeface="Arial" charset="0"/>
              </a:rPr>
              <a:pPr/>
              <a:t>21</a:t>
            </a:fld>
            <a:endParaRPr lang="en-US" sz="1400" smtClean="0">
              <a:latin typeface="Arial" charset="0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42291" y="304800"/>
            <a:ext cx="8259418" cy="1143000"/>
          </a:xfrm>
        </p:spPr>
        <p:txBody>
          <a:bodyPr/>
          <a:lstStyle/>
          <a:p>
            <a:r>
              <a:rPr lang="en-US" dirty="0" smtClean="0"/>
              <a:t>Possible Demographic Measures: Under 5 Mortality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58" y="1858619"/>
            <a:ext cx="8785085" cy="444542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621817" y="6583363"/>
            <a:ext cx="3522183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200" i="1" dirty="0"/>
              <a:t>Adapted from: http://hdr.undp.org/en/data/map/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33882A95-D957-42BF-A5ED-A113923EB0FE}" type="slidenum">
              <a:rPr lang="en-US" sz="1400" smtClean="0">
                <a:latin typeface="Arial" charset="0"/>
              </a:rPr>
              <a:pPr/>
              <a:t>22</a:t>
            </a:fld>
            <a:endParaRPr lang="en-US" sz="1400" smtClean="0">
              <a:latin typeface="Arial" charset="0"/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77200" cy="1143000"/>
          </a:xfrm>
        </p:spPr>
        <p:txBody>
          <a:bodyPr/>
          <a:lstStyle/>
          <a:p>
            <a:r>
              <a:rPr lang="en-US" smtClean="0"/>
              <a:t>Possible Demographic Measures: Natural Increase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17" y="1669774"/>
            <a:ext cx="8805766" cy="431565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38" y="6040090"/>
            <a:ext cx="63531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397025" y="6583363"/>
            <a:ext cx="6746975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200" i="1" dirty="0"/>
              <a:t>Adapted from: http://www.prb.org/DataFinder/Topic/Map.aspx?ind=16&amp;fmt=16&amp;tf=3&amp;loct=3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BD4F9BFB-D88B-4E35-9A79-815EAC815490}" type="slidenum">
              <a:rPr lang="en-US" sz="1400" smtClean="0">
                <a:latin typeface="Arial" charset="0"/>
              </a:rPr>
              <a:pPr/>
              <a:t>23</a:t>
            </a:fld>
            <a:endParaRPr lang="en-US" sz="1400" smtClean="0">
              <a:latin typeface="Arial" charset="0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1143000"/>
          </a:xfrm>
        </p:spPr>
        <p:txBody>
          <a:bodyPr/>
          <a:lstStyle/>
          <a:p>
            <a:r>
              <a:rPr lang="en-US" smtClean="0"/>
              <a:t>Possible Demographic Measures: Birth Rate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60175" y="1828798"/>
            <a:ext cx="9023650" cy="4462671"/>
            <a:chOff x="299831" y="1828799"/>
            <a:chExt cx="8305800" cy="4107656"/>
          </a:xfrm>
        </p:grpSpPr>
        <p:pic>
          <p:nvPicPr>
            <p:cNvPr id="8194" name="Picture 2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831" y="1828799"/>
              <a:ext cx="8305800" cy="4107656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831" y="4926805"/>
              <a:ext cx="1009650" cy="1009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649500" y="6583363"/>
            <a:ext cx="4494500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200" i="1" dirty="0"/>
              <a:t>Adapted from: http://geodata.grid.unep.ch/mod_map/map.php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66BA2CE8-D1D2-4B0F-B883-BF0F82D63D0F}" type="slidenum">
              <a:rPr lang="en-US" sz="1400" smtClean="0">
                <a:latin typeface="Arial" charset="0"/>
              </a:rPr>
              <a:pPr/>
              <a:t>24</a:t>
            </a:fld>
            <a:endParaRPr lang="en-US" sz="1400" smtClean="0">
              <a:latin typeface="Arial" charset="0"/>
            </a:endParaRP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the HDI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4876800"/>
          </a:xfrm>
        </p:spPr>
        <p:txBody>
          <a:bodyPr/>
          <a:lstStyle/>
          <a:p>
            <a:r>
              <a:rPr lang="en-US" sz="3600" dirty="0" smtClean="0"/>
              <a:t>The variables the UN currently uses:</a:t>
            </a:r>
          </a:p>
          <a:p>
            <a:pPr lvl="1"/>
            <a:r>
              <a:rPr lang="en-US" sz="3200" b="1" dirty="0" smtClean="0">
                <a:solidFill>
                  <a:schemeClr val="tx2"/>
                </a:solidFill>
              </a:rPr>
              <a:t>ECONOMIC</a:t>
            </a:r>
            <a:r>
              <a:rPr lang="en-US" sz="3200" dirty="0" smtClean="0"/>
              <a:t>: Gross National Income (per capita, Purchasing Power Parity).</a:t>
            </a:r>
          </a:p>
          <a:p>
            <a:pPr lvl="1"/>
            <a:r>
              <a:rPr lang="en-US" sz="3200" b="1" dirty="0" smtClean="0">
                <a:solidFill>
                  <a:schemeClr val="tx2"/>
                </a:solidFill>
              </a:rPr>
              <a:t>SOCIAL</a:t>
            </a:r>
            <a:r>
              <a:rPr lang="en-US" sz="3200" dirty="0" smtClean="0"/>
              <a:t>: Education (this is calculated based on mean years of schooling </a:t>
            </a:r>
            <a:r>
              <a:rPr lang="en-US" sz="3200" u="sng" dirty="0" smtClean="0"/>
              <a:t>and</a:t>
            </a:r>
            <a:r>
              <a:rPr lang="en-US" sz="3200" dirty="0" smtClean="0"/>
              <a:t> expected years of schooling).</a:t>
            </a:r>
          </a:p>
          <a:p>
            <a:pPr lvl="1"/>
            <a:r>
              <a:rPr lang="en-US" sz="3200" b="1" dirty="0" smtClean="0">
                <a:solidFill>
                  <a:schemeClr val="tx2"/>
                </a:solidFill>
              </a:rPr>
              <a:t>DEMOGRAPHIC</a:t>
            </a:r>
            <a:r>
              <a:rPr lang="en-US" sz="3200" dirty="0" smtClean="0"/>
              <a:t>: Life expectancy at birth.</a:t>
            </a:r>
          </a:p>
          <a:p>
            <a:pPr algn="ctr">
              <a:buFontTx/>
              <a:buNone/>
            </a:pPr>
            <a:endParaRPr lang="en-US" sz="2400" dirty="0" smtClean="0"/>
          </a:p>
          <a:p>
            <a:pPr algn="ctr">
              <a:buFontTx/>
              <a:buNone/>
            </a:pPr>
            <a:r>
              <a:rPr lang="en-US" sz="2200" b="1" dirty="0" smtClean="0">
                <a:solidFill>
                  <a:srgbClr val="FFFFCC"/>
                </a:solidFill>
              </a:rPr>
              <a:t>HDI= (</a:t>
            </a:r>
            <a:r>
              <a:rPr lang="en-US" sz="2200" b="1" baseline="30000" dirty="0" smtClean="0">
                <a:solidFill>
                  <a:srgbClr val="FFFFCC"/>
                </a:solidFill>
              </a:rPr>
              <a:t>1</a:t>
            </a:r>
            <a:r>
              <a:rPr lang="en-US" sz="2200" b="1" dirty="0" smtClean="0">
                <a:solidFill>
                  <a:srgbClr val="FFFFCC"/>
                </a:solidFill>
              </a:rPr>
              <a:t>/</a:t>
            </a:r>
            <a:r>
              <a:rPr lang="en-US" sz="2200" b="1" baseline="-25000" dirty="0" smtClean="0">
                <a:solidFill>
                  <a:srgbClr val="FFFFCC"/>
                </a:solidFill>
              </a:rPr>
              <a:t>3</a:t>
            </a:r>
            <a:r>
              <a:rPr lang="en-US" sz="2200" b="1" dirty="0" smtClean="0">
                <a:solidFill>
                  <a:srgbClr val="FFFFCC"/>
                </a:solidFill>
              </a:rPr>
              <a:t> * economic)+(</a:t>
            </a:r>
            <a:r>
              <a:rPr lang="en-US" sz="2200" b="1" baseline="30000" dirty="0" smtClean="0">
                <a:solidFill>
                  <a:srgbClr val="FFFFCC"/>
                </a:solidFill>
              </a:rPr>
              <a:t>1</a:t>
            </a:r>
            <a:r>
              <a:rPr lang="en-US" sz="2200" b="1" dirty="0" smtClean="0">
                <a:solidFill>
                  <a:srgbClr val="FFFFCC"/>
                </a:solidFill>
              </a:rPr>
              <a:t>/</a:t>
            </a:r>
            <a:r>
              <a:rPr lang="en-US" sz="2200" b="1" baseline="-25000" dirty="0" smtClean="0">
                <a:solidFill>
                  <a:srgbClr val="FFFFCC"/>
                </a:solidFill>
              </a:rPr>
              <a:t>3</a:t>
            </a:r>
            <a:r>
              <a:rPr lang="en-US" sz="2200" b="1" dirty="0" smtClean="0">
                <a:solidFill>
                  <a:srgbClr val="FFFFCC"/>
                </a:solidFill>
              </a:rPr>
              <a:t> * social)+(</a:t>
            </a:r>
            <a:r>
              <a:rPr lang="en-US" sz="2200" b="1" baseline="30000" dirty="0" smtClean="0">
                <a:solidFill>
                  <a:srgbClr val="FFFFCC"/>
                </a:solidFill>
              </a:rPr>
              <a:t>1</a:t>
            </a:r>
            <a:r>
              <a:rPr lang="en-US" sz="2200" b="1" dirty="0" smtClean="0">
                <a:solidFill>
                  <a:srgbClr val="FFFFCC"/>
                </a:solidFill>
              </a:rPr>
              <a:t>/</a:t>
            </a:r>
            <a:r>
              <a:rPr lang="en-US" sz="2200" b="1" baseline="-25000" dirty="0" smtClean="0">
                <a:solidFill>
                  <a:srgbClr val="FFFFCC"/>
                </a:solidFill>
              </a:rPr>
              <a:t>3</a:t>
            </a:r>
            <a:r>
              <a:rPr lang="en-US" sz="2200" b="1" dirty="0" smtClean="0">
                <a:solidFill>
                  <a:srgbClr val="FFFFCC"/>
                </a:solidFill>
              </a:rPr>
              <a:t> * demographic)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CBECE4FE-5F9B-474F-9689-4BB3FDFFEFE6}" type="slidenum">
              <a:rPr lang="en-US" sz="1400" smtClean="0">
                <a:latin typeface="Arial" charset="0"/>
              </a:rPr>
              <a:pPr/>
              <a:t>25</a:t>
            </a:fld>
            <a:endParaRPr lang="en-US" sz="1400" smtClean="0">
              <a:latin typeface="Arial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812800" y="304800"/>
            <a:ext cx="7721600" cy="1143000"/>
          </a:xfrm>
        </p:spPr>
        <p:txBody>
          <a:bodyPr/>
          <a:lstStyle/>
          <a:p>
            <a:r>
              <a:rPr lang="en-US" dirty="0" smtClean="0"/>
              <a:t>The 2011 HDI Figures</a:t>
            </a:r>
          </a:p>
        </p:txBody>
      </p:sp>
      <p:sp>
        <p:nvSpPr>
          <p:cNvPr id="35845" name="Text Box 4"/>
          <p:cNvSpPr txBox="1">
            <a:spLocks noChangeArrowheads="1"/>
          </p:cNvSpPr>
          <p:nvPr/>
        </p:nvSpPr>
        <p:spPr bwMode="auto">
          <a:xfrm>
            <a:off x="4339928" y="6581775"/>
            <a:ext cx="4804072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200" i="1" dirty="0"/>
              <a:t>Source: http://hdr.undp.org/en/media/HDR_2011_EN_Complete.pdf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95" y="1255644"/>
            <a:ext cx="7901611" cy="526774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88FDA2FF-4BEF-45FA-8328-8253B7FCAF4A}" type="slidenum">
              <a:rPr lang="en-US" sz="1400" smtClean="0">
                <a:latin typeface="Arial" charset="0"/>
              </a:rPr>
              <a:pPr/>
              <a:t>26</a:t>
            </a:fld>
            <a:endParaRPr lang="en-US" sz="1400" smtClean="0">
              <a:latin typeface="Arial" charset="0"/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 HDI Rankings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3162" y="2004182"/>
            <a:ext cx="9057677" cy="3949354"/>
            <a:chOff x="19878" y="1795463"/>
            <a:chExt cx="9057677" cy="3949354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78" y="1795463"/>
              <a:ext cx="9057677" cy="394935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588" y="4200525"/>
              <a:ext cx="1571625" cy="1543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BD75A9D1-FFF8-4A0A-88A7-FA3153A3FDC2}" type="slidenum">
              <a:rPr lang="en-US" sz="1400" smtClean="0">
                <a:latin typeface="Arial" charset="0"/>
              </a:rPr>
              <a:pPr/>
              <a:t>27</a:t>
            </a:fld>
            <a:endParaRPr lang="en-US" sz="1400" smtClean="0">
              <a:latin typeface="Arial" charset="0"/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HDI: Criticisms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981200"/>
            <a:ext cx="8915400" cy="4267200"/>
          </a:xfrm>
        </p:spPr>
        <p:txBody>
          <a:bodyPr/>
          <a:lstStyle/>
          <a:p>
            <a:r>
              <a:rPr lang="en-US" dirty="0" smtClean="0"/>
              <a:t>Failure to include ecological considerations.</a:t>
            </a:r>
          </a:p>
          <a:p>
            <a:r>
              <a:rPr lang="en-US" dirty="0" smtClean="0"/>
              <a:t>Focusing exclusively on national performance and ranking.</a:t>
            </a:r>
          </a:p>
          <a:p>
            <a:r>
              <a:rPr lang="en-US" dirty="0" smtClean="0"/>
              <a:t>Ignoring the global/regional perspective. </a:t>
            </a:r>
          </a:p>
          <a:p>
            <a:r>
              <a:rPr lang="en-US" dirty="0" smtClean="0"/>
              <a:t>Redundant.</a:t>
            </a:r>
          </a:p>
          <a:p>
            <a:r>
              <a:rPr lang="en-US" dirty="0" smtClean="0"/>
              <a:t>Lacking year-to-year comparability.</a:t>
            </a:r>
          </a:p>
          <a:p>
            <a:r>
              <a:rPr lang="en-US" dirty="0" smtClean="0"/>
              <a:t>Lacking region-to-region comparability.</a:t>
            </a:r>
          </a:p>
        </p:txBody>
      </p:sp>
      <p:sp>
        <p:nvSpPr>
          <p:cNvPr id="39941" name="Text Box 4"/>
          <p:cNvSpPr txBox="1">
            <a:spLocks noChangeArrowheads="1"/>
          </p:cNvSpPr>
          <p:nvPr/>
        </p:nvSpPr>
        <p:spPr bwMode="auto">
          <a:xfrm>
            <a:off x="2796365" y="6396335"/>
            <a:ext cx="6347635" cy="4616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200" i="1" dirty="0"/>
              <a:t>For more information see: http://www3.interscience.wiley.com/journal/10005622/abstract;</a:t>
            </a:r>
          </a:p>
          <a:p>
            <a:r>
              <a:rPr lang="en-US" sz="1200" i="1" dirty="0"/>
              <a:t>http://ideas.repec.org/p/ags/aaea09/49763.html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5C445D89-88A4-4A74-904D-4E2475557FC8}" type="slidenum">
              <a:rPr lang="en-US" sz="1400" smtClean="0">
                <a:latin typeface="Arial" charset="0"/>
              </a:rPr>
              <a:pPr/>
              <a:t>28</a:t>
            </a:fld>
            <a:endParaRPr lang="en-US" sz="1400" smtClean="0">
              <a:latin typeface="Arial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04800"/>
            <a:ext cx="8991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The HDI: Is There Anything Else?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8686800" cy="4770120"/>
          </a:xfrm>
        </p:spPr>
        <p:txBody>
          <a:bodyPr/>
          <a:lstStyle/>
          <a:p>
            <a:r>
              <a:rPr lang="en-US" dirty="0" smtClean="0"/>
              <a:t>The HDI is certainly a better measure of "material conditions" than GNI, but it may not measure what we are interested in.  </a:t>
            </a:r>
          </a:p>
          <a:p>
            <a:r>
              <a:rPr lang="en-US" dirty="0" smtClean="0"/>
              <a:t>There are many, many other possible ways of looking at development.</a:t>
            </a:r>
          </a:p>
          <a:p>
            <a:r>
              <a:rPr lang="en-US" dirty="0" smtClean="0"/>
              <a:t>A sample of other possible measures could include:</a:t>
            </a:r>
          </a:p>
          <a:p>
            <a:pPr lvl="1"/>
            <a:r>
              <a:rPr lang="en-US" b="1" dirty="0" smtClean="0"/>
              <a:t>The Multidimensional Poverty Index (</a:t>
            </a:r>
            <a:r>
              <a:rPr lang="en-US" b="1" dirty="0" smtClean="0">
                <a:solidFill>
                  <a:srgbClr val="FFFF00"/>
                </a:solidFill>
              </a:rPr>
              <a:t>MPI</a:t>
            </a:r>
            <a:r>
              <a:rPr lang="en-US" b="1" dirty="0" smtClean="0"/>
              <a:t>)</a:t>
            </a:r>
          </a:p>
          <a:p>
            <a:pPr lvl="1"/>
            <a:r>
              <a:rPr lang="en-US" b="1" dirty="0" smtClean="0"/>
              <a:t>The Gender Inequality Index (</a:t>
            </a:r>
            <a:r>
              <a:rPr lang="en-US" b="1" dirty="0" smtClean="0">
                <a:solidFill>
                  <a:schemeClr val="tx2"/>
                </a:solidFill>
              </a:rPr>
              <a:t>GII</a:t>
            </a:r>
            <a:r>
              <a:rPr lang="en-US" b="1" dirty="0" smtClean="0"/>
              <a:t>)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r>
              <a:rPr lang="en-US" sz="4000" smtClean="0"/>
              <a:t>Multidimensional Poverty Index:</a:t>
            </a:r>
            <a:br>
              <a:rPr lang="en-US" sz="4000" smtClean="0"/>
            </a:br>
            <a:r>
              <a:rPr lang="en-US" sz="4000" smtClean="0"/>
              <a:t>Components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BAFE5F7E-6062-4F98-85F5-4F9807DB030A}" type="slidenum">
              <a:rPr lang="en-US" sz="1400" smtClean="0">
                <a:latin typeface="Arial" charset="0"/>
              </a:rPr>
              <a:pPr/>
              <a:t>29</a:t>
            </a:fld>
            <a:endParaRPr lang="en-US" sz="1400" smtClean="0">
              <a:latin typeface="Arial" charset="0"/>
            </a:endParaRP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728788"/>
            <a:ext cx="8777287" cy="406241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9" name="Text Box 4"/>
          <p:cNvSpPr txBox="1">
            <a:spLocks noChangeArrowheads="1"/>
          </p:cNvSpPr>
          <p:nvPr/>
        </p:nvSpPr>
        <p:spPr bwMode="auto">
          <a:xfrm>
            <a:off x="3746500" y="6581775"/>
            <a:ext cx="5397500" cy="2762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200" i="1"/>
              <a:t>Source: http://hdr.undp.org/en/media/HDR_2010_EN_Complete_reprint.pdf/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6142A025-91D2-4E4A-8881-62EB0ED1DF58}" type="slidenum">
              <a:rPr lang="en-US" sz="1400" smtClean="0">
                <a:latin typeface="Arial" charset="0"/>
              </a:rPr>
              <a:pPr/>
              <a:t>3</a:t>
            </a:fld>
            <a:endParaRPr lang="en-US" sz="1400" smtClean="0">
              <a:latin typeface="Arial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Loaded Terms?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305800" cy="51054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en-US" sz="3600" b="1" dirty="0" smtClean="0"/>
              <a:t>Any discussion of development tends to get into issues of </a:t>
            </a:r>
            <a:r>
              <a:rPr lang="en-US" sz="3600" b="1" dirty="0" smtClean="0">
                <a:solidFill>
                  <a:srgbClr val="FFFF00"/>
                </a:solidFill>
              </a:rPr>
              <a:t>pride</a:t>
            </a:r>
            <a:r>
              <a:rPr lang="en-US" sz="3600" b="1" dirty="0" smtClean="0"/>
              <a:t> and </a:t>
            </a:r>
            <a:r>
              <a:rPr lang="en-US" sz="3600" b="1" dirty="0" smtClean="0">
                <a:solidFill>
                  <a:srgbClr val="FFFF00"/>
                </a:solidFill>
              </a:rPr>
              <a:t>resentment</a:t>
            </a:r>
            <a:r>
              <a:rPr lang="en-US" sz="3600" b="1" dirty="0" smtClean="0"/>
              <a:t> – after all, when we describe one place as “developed” and another as “less developed” </a:t>
            </a:r>
            <a:r>
              <a:rPr lang="en-US" sz="3600" b="1" dirty="0" smtClean="0"/>
              <a:t>– are </a:t>
            </a:r>
            <a:r>
              <a:rPr lang="en-US" sz="3600" b="1" dirty="0" smtClean="0"/>
              <a:t>we really saying that:</a:t>
            </a:r>
          </a:p>
          <a:p>
            <a:pPr lvl="1">
              <a:lnSpc>
                <a:spcPct val="90000"/>
              </a:lnSpc>
              <a:defRPr/>
            </a:pPr>
            <a:r>
              <a:rPr lang="en-US" sz="3200" b="1" dirty="0" smtClean="0">
                <a:sym typeface="Symbol" pitchFamily="18" charset="2"/>
              </a:rPr>
              <a:t>“More Developed”</a:t>
            </a:r>
            <a:r>
              <a:rPr lang="en-US" sz="3200" b="1" dirty="0" smtClean="0"/>
              <a:t> </a:t>
            </a:r>
            <a:r>
              <a:rPr lang="en-US" sz="3200" b="1" dirty="0" smtClean="0">
                <a:sym typeface="Symbol" pitchFamily="18" charset="2"/>
              </a:rPr>
              <a:t> “Developed” </a:t>
            </a:r>
            <a:r>
              <a:rPr lang="en-US" sz="3200" b="1" dirty="0" smtClean="0">
                <a:sym typeface="Symbol" pitchFamily="18" charset="2"/>
              </a:rPr>
              <a:t>    </a:t>
            </a:r>
            <a:r>
              <a:rPr lang="en-US" sz="3200" b="1" dirty="0" smtClean="0">
                <a:sym typeface="Symbol" pitchFamily="18" charset="2"/>
              </a:rPr>
              <a:t>“</a:t>
            </a:r>
            <a:r>
              <a:rPr lang="en-US" sz="3200" b="1" dirty="0" smtClean="0">
                <a:solidFill>
                  <a:schemeClr val="tx2"/>
                </a:solidFill>
                <a:sym typeface="Symbol" pitchFamily="18" charset="2"/>
              </a:rPr>
              <a:t>Modern</a:t>
            </a:r>
            <a:r>
              <a:rPr lang="en-US" sz="3200" b="1" dirty="0" smtClean="0">
                <a:sym typeface="Symbol" pitchFamily="18" charset="2"/>
              </a:rPr>
              <a:t>”??</a:t>
            </a:r>
          </a:p>
          <a:p>
            <a:pPr lvl="1">
              <a:lnSpc>
                <a:spcPct val="90000"/>
              </a:lnSpc>
              <a:defRPr/>
            </a:pPr>
            <a:r>
              <a:rPr lang="en-US" sz="3200" b="1" dirty="0" smtClean="0">
                <a:sym typeface="Symbol" pitchFamily="18" charset="2"/>
              </a:rPr>
              <a:t>“Developing”  “Less Developed” </a:t>
            </a:r>
            <a:r>
              <a:rPr lang="en-US" sz="3200" b="1" dirty="0" smtClean="0">
                <a:sym typeface="Symbol" pitchFamily="18" charset="2"/>
              </a:rPr>
              <a:t>    </a:t>
            </a:r>
            <a:r>
              <a:rPr lang="en-US" sz="3200" b="1" dirty="0" smtClean="0">
                <a:sym typeface="Symbol" pitchFamily="18" charset="2"/>
              </a:rPr>
              <a:t>“</a:t>
            </a:r>
            <a:r>
              <a:rPr lang="en-US" sz="3200" b="1" dirty="0" smtClean="0">
                <a:solidFill>
                  <a:schemeClr val="tx2"/>
                </a:solidFill>
                <a:sym typeface="Symbol" pitchFamily="18" charset="2"/>
              </a:rPr>
              <a:t>Backward</a:t>
            </a:r>
            <a:r>
              <a:rPr lang="en-US" sz="3200" b="1" dirty="0" smtClean="0">
                <a:sym typeface="Symbol" pitchFamily="18" charset="2"/>
              </a:rPr>
              <a:t>”??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r>
              <a:rPr lang="en-US" sz="4000" dirty="0" smtClean="0"/>
              <a:t>Multidimensional Poverty Index:</a:t>
            </a:r>
            <a:br>
              <a:rPr lang="en-US" sz="4000" dirty="0" smtClean="0"/>
            </a:br>
            <a:r>
              <a:rPr lang="en-US" sz="4000" dirty="0" smtClean="0"/>
              <a:t>The Lowest Figures</a:t>
            </a: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A03A6147-D555-4528-9635-C9595C3F0787}" type="slidenum">
              <a:rPr lang="en-US" sz="1400" smtClean="0">
                <a:latin typeface="Arial" charset="0"/>
              </a:rPr>
              <a:pPr/>
              <a:t>30</a:t>
            </a:fld>
            <a:endParaRPr lang="en-US" sz="1400" smtClean="0">
              <a:latin typeface="Arial" charset="0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4339928" y="6581775"/>
            <a:ext cx="4804072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200" i="1" dirty="0"/>
              <a:t>Source: http://hdr.undp.org/en/media/HDR_2011_EN_Complete.pdf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2" y="2395330"/>
            <a:ext cx="8989596" cy="336915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r>
              <a:rPr lang="en-US" sz="4000" smtClean="0"/>
              <a:t>Multidimensional Poverty Index:</a:t>
            </a:r>
            <a:br>
              <a:rPr lang="en-US" sz="4000" smtClean="0"/>
            </a:br>
            <a:r>
              <a:rPr lang="en-US" sz="4000" smtClean="0"/>
              <a:t>Ranks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A71A3FE7-C069-4D5C-B6FB-3B5F67780322}" type="slidenum">
              <a:rPr lang="en-US" sz="1400" smtClean="0">
                <a:latin typeface="Arial" charset="0"/>
              </a:rPr>
              <a:pPr/>
              <a:t>31</a:t>
            </a:fld>
            <a:endParaRPr lang="en-US" sz="1400" smtClean="0">
              <a:latin typeface="Arial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746500" y="6581775"/>
            <a:ext cx="5397500" cy="2762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200" i="1"/>
              <a:t>Source: http://hdr.undp.org/en/media/HDR_2010_EN_Complete_reprint.pdf/</a:t>
            </a:r>
          </a:p>
        </p:txBody>
      </p:sp>
      <p:pic>
        <p:nvPicPr>
          <p:cNvPr id="44037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1"/>
          <a:stretch/>
        </p:blipFill>
        <p:spPr bwMode="auto">
          <a:xfrm>
            <a:off x="152400" y="1878499"/>
            <a:ext cx="8839200" cy="418888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39200" cy="1143000"/>
          </a:xfrm>
        </p:spPr>
        <p:txBody>
          <a:bodyPr/>
          <a:lstStyle/>
          <a:p>
            <a:pPr algn="l"/>
            <a:r>
              <a:rPr lang="en-US" sz="4000" smtClean="0"/>
              <a:t>Multidimensional Poverty Index:</a:t>
            </a:r>
            <a:br>
              <a:rPr lang="en-US" sz="4000" smtClean="0"/>
            </a:br>
            <a:r>
              <a:rPr lang="en-US" sz="4000" smtClean="0"/>
              <a:t>Locations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76400"/>
            <a:ext cx="3276600" cy="5043488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 smtClean="0"/>
              <a:t>Based on data from 98 developing countries.</a:t>
            </a:r>
          </a:p>
          <a:p>
            <a:pPr>
              <a:defRPr/>
            </a:pPr>
            <a:r>
              <a:rPr lang="en-US" dirty="0" smtClean="0"/>
              <a:t>Most of the world’s poor are in South Asia (51%) or Sub-Saharan Africa (28%).</a:t>
            </a:r>
          </a:p>
          <a:p>
            <a:pPr>
              <a:defRPr/>
            </a:pPr>
            <a:r>
              <a:rPr lang="en-US" dirty="0" smtClean="0"/>
              <a:t>The total percent of </a:t>
            </a:r>
            <a:r>
              <a:rPr lang="en-US" dirty="0" err="1" smtClean="0"/>
              <a:t>multidimensionally</a:t>
            </a:r>
            <a:r>
              <a:rPr lang="en-US" dirty="0" smtClean="0"/>
              <a:t> poor varies from less than 3% in South Africa to 93% in Niger.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644D740E-3155-44D7-B8E7-992E2A4516F4}" type="slidenum">
              <a:rPr lang="en-US" sz="1400" smtClean="0">
                <a:latin typeface="Arial" charset="0"/>
              </a:rPr>
              <a:pPr/>
              <a:t>32</a:t>
            </a:fld>
            <a:endParaRPr lang="en-US" sz="1400" smtClean="0">
              <a:latin typeface="Arial" charset="0"/>
            </a:endParaRPr>
          </a:p>
        </p:txBody>
      </p:sp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3746500" y="6581775"/>
            <a:ext cx="5397500" cy="2762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200" i="1"/>
              <a:t>Source: http://hdr.undp.org/en/media/HDR_2010_EN_Complete_reprint.pdf/</a:t>
            </a:r>
          </a:p>
        </p:txBody>
      </p:sp>
      <p:pic>
        <p:nvPicPr>
          <p:cNvPr id="450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98525"/>
            <a:ext cx="3810000" cy="30988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56025"/>
            <a:ext cx="4011613" cy="282575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020175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Multidimensional Poverty Index:</a:t>
            </a:r>
            <a:br>
              <a:rPr lang="en-US" dirty="0" smtClean="0"/>
            </a:br>
            <a:r>
              <a:rPr lang="en-US" dirty="0" smtClean="0"/>
              <a:t>Ranks</a:t>
            </a:r>
            <a:endParaRPr lang="en-US" dirty="0"/>
          </a:p>
        </p:txBody>
      </p:sp>
      <p:sp>
        <p:nvSpPr>
          <p:cNvPr id="48131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71CB8FFF-7E32-443A-9295-A93778841C72}" type="slidenum">
              <a:rPr lang="en-US" sz="1400" smtClean="0">
                <a:latin typeface="Arial" charset="0"/>
              </a:rPr>
              <a:pPr/>
              <a:t>33</a:t>
            </a:fld>
            <a:endParaRPr lang="en-US" sz="1400" smtClean="0">
              <a:latin typeface="Arial" charset="0"/>
            </a:endParaRPr>
          </a:p>
        </p:txBody>
      </p:sp>
      <p:pic>
        <p:nvPicPr>
          <p:cNvPr id="4813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966491"/>
            <a:ext cx="8896350" cy="417290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3" name="Text Box 4"/>
          <p:cNvSpPr txBox="1">
            <a:spLocks noChangeArrowheads="1"/>
          </p:cNvSpPr>
          <p:nvPr/>
        </p:nvSpPr>
        <p:spPr bwMode="auto">
          <a:xfrm>
            <a:off x="3746500" y="6581775"/>
            <a:ext cx="5397500" cy="2762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200" i="1"/>
              <a:t>Source: http://hdr.undp.org/en/media/HDR_2010_EN_Complete_reprint.pdf/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04800"/>
            <a:ext cx="8991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The GII: Gender Inequality Index:</a:t>
            </a:r>
            <a:br>
              <a:rPr lang="en-US" dirty="0" smtClean="0"/>
            </a:br>
            <a:r>
              <a:rPr lang="en-US" dirty="0" smtClean="0"/>
              <a:t>Components</a:t>
            </a:r>
            <a:endParaRPr lang="en-US" dirty="0"/>
          </a:p>
        </p:txBody>
      </p:sp>
      <p:sp>
        <p:nvSpPr>
          <p:cNvPr id="4608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7274E5E2-5B29-48DD-96FB-8C9690946F90}" type="slidenum">
              <a:rPr lang="en-US" sz="1400" smtClean="0">
                <a:latin typeface="Arial" charset="0"/>
              </a:rPr>
              <a:pPr/>
              <a:t>34</a:t>
            </a:fld>
            <a:endParaRPr lang="en-US" sz="1400" smtClean="0">
              <a:latin typeface="Arial" charset="0"/>
            </a:endParaRP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4339928" y="6581775"/>
            <a:ext cx="4804072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200" i="1" dirty="0"/>
              <a:t>Source: http://hdr.undp.org/en/media/HDR_2011_EN_Complete.pdf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2"/>
          <a:stretch/>
        </p:blipFill>
        <p:spPr bwMode="auto">
          <a:xfrm>
            <a:off x="239406" y="2266121"/>
            <a:ext cx="8665189" cy="350056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Gender Inequality Index:</a:t>
            </a:r>
            <a:br>
              <a:rPr lang="en-US" dirty="0" smtClean="0"/>
            </a:br>
            <a:r>
              <a:rPr lang="en-US" dirty="0" smtClean="0"/>
              <a:t>Table</a:t>
            </a:r>
            <a:endParaRPr lang="en-US" dirty="0"/>
          </a:p>
        </p:txBody>
      </p:sp>
      <p:sp>
        <p:nvSpPr>
          <p:cNvPr id="47107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208FC9F6-F6EF-4F03-96DB-B924EC3638A7}" type="slidenum">
              <a:rPr lang="en-US" sz="1400" smtClean="0">
                <a:latin typeface="Arial" charset="0"/>
              </a:rPr>
              <a:pPr/>
              <a:t>35</a:t>
            </a:fld>
            <a:endParaRPr lang="en-US" sz="1400" smtClean="0">
              <a:latin typeface="Arial" charset="0"/>
            </a:endParaRPr>
          </a:p>
        </p:txBody>
      </p:sp>
      <p:sp>
        <p:nvSpPr>
          <p:cNvPr id="47109" name="Text Box 4"/>
          <p:cNvSpPr txBox="1">
            <a:spLocks noChangeArrowheads="1"/>
          </p:cNvSpPr>
          <p:nvPr/>
        </p:nvSpPr>
        <p:spPr bwMode="auto">
          <a:xfrm>
            <a:off x="4339928" y="6581775"/>
            <a:ext cx="4804072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200" i="1" dirty="0"/>
              <a:t>Source: http://hdr.undp.org/en/media/HDR_2011_EN_Complete.pdf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5370" y="1570383"/>
            <a:ext cx="8513708" cy="4797699"/>
            <a:chOff x="345370" y="1530627"/>
            <a:chExt cx="8513708" cy="4797699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370" y="1530627"/>
              <a:ext cx="8513708" cy="4797699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114" name="Rectangle 10"/>
            <p:cNvSpPr>
              <a:spLocks noChangeArrowheads="1"/>
            </p:cNvSpPr>
            <p:nvPr/>
          </p:nvSpPr>
          <p:spPr bwMode="auto">
            <a:xfrm>
              <a:off x="2334868" y="4468053"/>
              <a:ext cx="152400" cy="152400"/>
            </a:xfrm>
            <a:prstGeom prst="rect">
              <a:avLst/>
            </a:prstGeom>
            <a:solidFill>
              <a:srgbClr val="FFFF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2334868" y="3298549"/>
              <a:ext cx="152400" cy="152400"/>
            </a:xfrm>
            <a:prstGeom prst="rect">
              <a:avLst/>
            </a:prstGeom>
            <a:solidFill>
              <a:srgbClr val="FFFF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2334040" y="5485917"/>
              <a:ext cx="152400" cy="152400"/>
            </a:xfrm>
            <a:prstGeom prst="rect">
              <a:avLst/>
            </a:prstGeom>
            <a:solidFill>
              <a:srgbClr val="FFFF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254875" y="5381143"/>
            <a:ext cx="1584325" cy="1158875"/>
          </a:xfrm>
          <a:prstGeom prst="rect">
            <a:avLst/>
          </a:prstGeom>
          <a:gradFill rotWithShape="0">
            <a:gsLst>
              <a:gs pos="0">
                <a:srgbClr val="993300"/>
              </a:gs>
              <a:gs pos="100000">
                <a:srgbClr val="5E2F00"/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normAutofit fontScale="92500"/>
          </a:bodyPr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latin typeface="+mn-lt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>
                <a:latin typeface="+mn-lt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latin typeface="+mn-lt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1800">
                <a:latin typeface="+mn-lt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18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8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8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8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800"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1800" dirty="0"/>
              <a:t>Note that HDI </a:t>
            </a:r>
            <a:r>
              <a:rPr lang="en-US" sz="1800" dirty="0" smtClean="0"/>
              <a:t>ranks do </a:t>
            </a:r>
            <a:r>
              <a:rPr lang="en-US" sz="1800" u="sng" dirty="0"/>
              <a:t>not</a:t>
            </a:r>
            <a:r>
              <a:rPr lang="en-US" sz="1800" dirty="0"/>
              <a:t> always equal GII </a:t>
            </a:r>
            <a:r>
              <a:rPr lang="en-US" sz="1800" dirty="0" smtClean="0"/>
              <a:t>ranks!</a:t>
            </a:r>
            <a:endParaRPr lang="en-US" sz="18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Gender Inequality Index Map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59E62F-B6F1-45FE-AAD2-C50740754C7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6" y="1688571"/>
            <a:ext cx="9044608" cy="435980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237499" y="6581775"/>
            <a:ext cx="2906501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200" i="1" dirty="0"/>
              <a:t>Source: http://chartsbin.com/view/4319</a:t>
            </a:r>
          </a:p>
        </p:txBody>
      </p:sp>
    </p:spTree>
    <p:extLst>
      <p:ext uri="{BB962C8B-B14F-4D97-AF65-F5344CB8AC3E}">
        <p14:creationId xmlns:p14="http://schemas.microsoft.com/office/powerpoint/2010/main" val="26656397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DFD1C971-F106-49B4-9133-6F3199F0189E}" type="slidenum">
              <a:rPr lang="en-US" sz="1400" smtClean="0">
                <a:latin typeface="Arial" charset="0"/>
              </a:rPr>
              <a:pPr/>
              <a:t>37</a:t>
            </a:fld>
            <a:endParaRPr lang="en-US" sz="1400" smtClean="0">
              <a:latin typeface="Arial" charset="0"/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GEM: The Gender Empowerment Measure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181600"/>
          </a:xfrm>
        </p:spPr>
        <p:txBody>
          <a:bodyPr/>
          <a:lstStyle/>
          <a:p>
            <a:r>
              <a:rPr lang="en-US" sz="2100" b="1" smtClean="0"/>
              <a:t>No longer calculated by the UN Development Programme (figures and data are available for 1995-2009).</a:t>
            </a:r>
          </a:p>
          <a:p>
            <a:r>
              <a:rPr lang="en-US" sz="2100" b="1" smtClean="0"/>
              <a:t>Focused on women’s opportunities in two areas:</a:t>
            </a:r>
          </a:p>
          <a:p>
            <a:pPr lvl="1"/>
            <a:r>
              <a:rPr lang="en-US" sz="2100" b="1" smtClean="0">
                <a:solidFill>
                  <a:schemeClr val="tx2"/>
                </a:solidFill>
              </a:rPr>
              <a:t>Political participation and decision-making power </a:t>
            </a:r>
            <a:r>
              <a:rPr lang="en-US" sz="2100" b="1" smtClean="0"/>
              <a:t>(women’s and men’s percentage shares of legislative seats).</a:t>
            </a:r>
          </a:p>
          <a:p>
            <a:pPr lvl="1"/>
            <a:r>
              <a:rPr lang="en-US" sz="2100" b="1" smtClean="0">
                <a:solidFill>
                  <a:schemeClr val="tx2"/>
                </a:solidFill>
              </a:rPr>
              <a:t>Economic participation and decision-making power:</a:t>
            </a:r>
            <a:endParaRPr lang="en-US" sz="2100" b="1" smtClean="0"/>
          </a:p>
          <a:p>
            <a:pPr lvl="2"/>
            <a:r>
              <a:rPr lang="en-US" sz="2100" b="1" smtClean="0"/>
              <a:t>Women’s and men’s percentage shares of positions as legislators, senior officials and managers; </a:t>
            </a:r>
          </a:p>
          <a:p>
            <a:pPr lvl="2"/>
            <a:r>
              <a:rPr lang="en-US" sz="2100" b="1" smtClean="0"/>
              <a:t>Women’s and men’s percentage shares of professional and technical positions.</a:t>
            </a:r>
          </a:p>
          <a:p>
            <a:pPr lvl="1"/>
            <a:r>
              <a:rPr lang="en-US" sz="2100" b="1" smtClean="0">
                <a:solidFill>
                  <a:schemeClr val="tx2"/>
                </a:solidFill>
              </a:rPr>
              <a:t>Power over economic resources</a:t>
            </a:r>
            <a:r>
              <a:rPr lang="en-US" sz="2100" b="1" smtClean="0"/>
              <a:t> (women’s and men’s estimated earned income).</a:t>
            </a:r>
          </a:p>
          <a:p>
            <a:r>
              <a:rPr lang="en-US" sz="2100" b="1" smtClean="0"/>
              <a:t>Computing the GEM is complicated, but the results make comparisons among countries fairly simple.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096F7E6C-3A9A-416A-B62E-0FC203E98B5C}" type="slidenum">
              <a:rPr lang="en-US" sz="1400" smtClean="0">
                <a:latin typeface="Arial" charset="0"/>
              </a:rPr>
              <a:pPr/>
              <a:t>38</a:t>
            </a:fld>
            <a:endParaRPr lang="en-US" sz="1400" smtClean="0">
              <a:latin typeface="Arial" charset="0"/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2007 GEM Rankings</a:t>
            </a:r>
          </a:p>
        </p:txBody>
      </p:sp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8758238" cy="326072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7EEA181B-F9E5-4FD9-9E5F-FEEADA7EF80A}" type="slidenum">
              <a:rPr lang="en-US" sz="1400" smtClean="0">
                <a:latin typeface="Arial" charset="0"/>
              </a:rPr>
              <a:pPr/>
              <a:t>39</a:t>
            </a:fld>
            <a:endParaRPr lang="en-US" sz="1400" smtClean="0">
              <a:latin typeface="Arial" charset="0"/>
            </a:endParaRP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21600" cy="1295400"/>
          </a:xfrm>
        </p:spPr>
        <p:txBody>
          <a:bodyPr/>
          <a:lstStyle/>
          <a:p>
            <a:r>
              <a:rPr lang="en-US" smtClean="0"/>
              <a:t>The Gender-Related Development Index (GDI)</a:t>
            </a:r>
          </a:p>
        </p:txBody>
      </p:sp>
      <p:sp>
        <p:nvSpPr>
          <p:cNvPr id="46085" name="Rectangle 4"/>
          <p:cNvSpPr>
            <a:spLocks noChangeArrowheads="1"/>
          </p:cNvSpPr>
          <p:nvPr/>
        </p:nvSpPr>
        <p:spPr bwMode="auto">
          <a:xfrm>
            <a:off x="76200" y="1736725"/>
            <a:ext cx="2743200" cy="4816475"/>
          </a:xfrm>
          <a:prstGeom prst="rect">
            <a:avLst/>
          </a:prstGeom>
          <a:gradFill rotWithShape="0">
            <a:gsLst>
              <a:gs pos="0">
                <a:srgbClr val="993300"/>
              </a:gs>
              <a:gs pos="100000">
                <a:srgbClr val="5E2F00"/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normAutofit fontScale="85000" lnSpcReduction="10000"/>
          </a:bodyPr>
          <a:lstStyle/>
          <a:p>
            <a:pPr marL="342900" indent="-342900">
              <a:spcBef>
                <a:spcPct val="20000"/>
              </a:spcBef>
              <a:buSzPct val="100000"/>
              <a:buFontTx/>
              <a:buChar char="•"/>
              <a:defRPr/>
            </a:pPr>
            <a:r>
              <a:rPr lang="en-US" sz="2800" dirty="0"/>
              <a:t>No longer calculated by the UNHDP.</a:t>
            </a:r>
          </a:p>
          <a:p>
            <a:pPr marL="342900" indent="-342900">
              <a:spcBef>
                <a:spcPct val="20000"/>
              </a:spcBef>
              <a:buSzPct val="100000"/>
              <a:buFontTx/>
              <a:buChar char="•"/>
              <a:defRPr/>
            </a:pPr>
            <a:r>
              <a:rPr lang="en-US" sz="2800" dirty="0"/>
              <a:t>Similar to the GEM, but using:</a:t>
            </a:r>
          </a:p>
          <a:p>
            <a:pPr marL="742950" lvl="1" indent="-285750">
              <a:spcBef>
                <a:spcPct val="20000"/>
              </a:spcBef>
              <a:buSzPct val="100000"/>
              <a:buFontTx/>
              <a:buChar char="–"/>
              <a:defRPr/>
            </a:pPr>
            <a:r>
              <a:rPr lang="en-US" dirty="0"/>
              <a:t>Female &amp; male life expectancy (at birth).</a:t>
            </a:r>
          </a:p>
          <a:p>
            <a:pPr marL="742950" lvl="1" indent="-285750">
              <a:spcBef>
                <a:spcPct val="20000"/>
              </a:spcBef>
              <a:buSzPct val="100000"/>
              <a:buFontTx/>
              <a:buChar char="–"/>
              <a:defRPr/>
            </a:pPr>
            <a:r>
              <a:rPr lang="en-US" dirty="0"/>
              <a:t>Female &amp; male literacy rates, and school enrollment ratios.</a:t>
            </a:r>
          </a:p>
          <a:p>
            <a:pPr marL="742950" lvl="1" indent="-285750">
              <a:spcBef>
                <a:spcPct val="20000"/>
              </a:spcBef>
              <a:buSzPct val="100000"/>
              <a:buFontTx/>
              <a:buChar char="–"/>
              <a:defRPr/>
            </a:pPr>
            <a:r>
              <a:rPr lang="en-US" dirty="0"/>
              <a:t>Female &amp; male income.</a:t>
            </a:r>
          </a:p>
        </p:txBody>
      </p:sp>
      <p:pic>
        <p:nvPicPr>
          <p:cNvPr id="5120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3"/>
          <a:stretch>
            <a:fillRect/>
          </a:stretch>
        </p:blipFill>
        <p:spPr bwMode="auto">
          <a:xfrm>
            <a:off x="3017838" y="2378075"/>
            <a:ext cx="5872162" cy="32766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4611688"/>
            <a:ext cx="1033463" cy="13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5F0D2142-74ED-41D9-862E-95D1F35C21D5}" type="slidenum">
              <a:rPr lang="en-US" sz="1400" smtClean="0">
                <a:latin typeface="Arial" charset="0"/>
              </a:rPr>
              <a:pPr/>
              <a:t>4</a:t>
            </a:fld>
            <a:endParaRPr lang="en-US" sz="1400" smtClean="0">
              <a:latin typeface="Arial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21600" cy="1066800"/>
          </a:xfrm>
        </p:spPr>
        <p:txBody>
          <a:bodyPr/>
          <a:lstStyle/>
          <a:p>
            <a:r>
              <a:rPr lang="en-US" smtClean="0"/>
              <a:t>Measuring Development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32560"/>
            <a:ext cx="8763000" cy="5181600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sz="2600" b="1" dirty="0" smtClean="0">
                <a:cs typeface="Tahoma" charset="0"/>
              </a:rPr>
              <a:t>How do you measure “material conditions?”  For around </a:t>
            </a:r>
            <a:r>
              <a:rPr lang="en-US" sz="2600" b="1" dirty="0" smtClean="0">
                <a:solidFill>
                  <a:srgbClr val="FFFF00"/>
                </a:solidFill>
                <a:cs typeface="Tahoma" charset="0"/>
              </a:rPr>
              <a:t>200</a:t>
            </a:r>
            <a:r>
              <a:rPr lang="en-US" sz="2600" b="1" dirty="0" smtClean="0">
                <a:cs typeface="Tahoma" charset="0"/>
              </a:rPr>
              <a:t> countries??</a:t>
            </a:r>
          </a:p>
          <a:p>
            <a:pPr>
              <a:lnSpc>
                <a:spcPct val="95000"/>
              </a:lnSpc>
            </a:pPr>
            <a:r>
              <a:rPr lang="en-US" sz="2600" b="1" dirty="0" smtClean="0">
                <a:cs typeface="Tahoma" charset="0"/>
              </a:rPr>
              <a:t>For many years the basic measure used to compare development was </a:t>
            </a:r>
            <a:r>
              <a:rPr lang="en-US" sz="2600" b="1" dirty="0" smtClean="0">
                <a:solidFill>
                  <a:schemeClr val="tx2"/>
                </a:solidFill>
                <a:cs typeface="Tahoma" charset="0"/>
              </a:rPr>
              <a:t>economic</a:t>
            </a:r>
            <a:r>
              <a:rPr lang="en-US" sz="2600" b="1" dirty="0" smtClean="0">
                <a:cs typeface="Tahoma" charset="0"/>
              </a:rPr>
              <a:t> – </a:t>
            </a:r>
            <a:r>
              <a:rPr lang="en-US" sz="2600" b="1" dirty="0" smtClean="0">
                <a:solidFill>
                  <a:schemeClr val="tx2"/>
                </a:solidFill>
                <a:cs typeface="Tahoma" charset="0"/>
              </a:rPr>
              <a:t>gross domestic product</a:t>
            </a:r>
            <a:r>
              <a:rPr lang="en-US" sz="2600" b="1" dirty="0" smtClean="0">
                <a:cs typeface="Tahoma" charset="0"/>
              </a:rPr>
              <a:t> (GDP: the total value of a country’s goods and services).</a:t>
            </a:r>
          </a:p>
          <a:p>
            <a:pPr>
              <a:lnSpc>
                <a:spcPct val="95000"/>
              </a:lnSpc>
            </a:pPr>
            <a:r>
              <a:rPr lang="en-US" sz="2600" b="1" dirty="0" smtClean="0">
                <a:cs typeface="Tahoma" charset="0"/>
              </a:rPr>
              <a:t>But “material conditions” for a country as a whole aren’t well described by GDP alone.</a:t>
            </a:r>
          </a:p>
          <a:p>
            <a:pPr>
              <a:lnSpc>
                <a:spcPct val="95000"/>
              </a:lnSpc>
            </a:pPr>
            <a:r>
              <a:rPr lang="en-US" sz="2600" b="1" dirty="0" smtClean="0">
                <a:cs typeface="Tahoma" charset="0"/>
              </a:rPr>
              <a:t>So, starting in 1990, building on the work of Indian economists </a:t>
            </a:r>
            <a:r>
              <a:rPr lang="en-US" sz="2600" b="1" dirty="0" err="1" smtClean="0">
                <a:cs typeface="Tahoma" charset="0"/>
              </a:rPr>
              <a:t>Partha</a:t>
            </a:r>
            <a:r>
              <a:rPr lang="en-US" sz="2600" b="1" dirty="0" smtClean="0">
                <a:cs typeface="Tahoma" charset="0"/>
              </a:rPr>
              <a:t> </a:t>
            </a:r>
            <a:r>
              <a:rPr lang="en-US" sz="2600" b="1" dirty="0" err="1" smtClean="0">
                <a:cs typeface="Tahoma" charset="0"/>
              </a:rPr>
              <a:t>Dasgupta</a:t>
            </a:r>
            <a:r>
              <a:rPr lang="en-US" sz="2600" b="1" dirty="0" smtClean="0">
                <a:cs typeface="Tahoma" charset="0"/>
              </a:rPr>
              <a:t> and </a:t>
            </a:r>
            <a:r>
              <a:rPr lang="en-US" sz="2600" b="1" dirty="0" err="1" smtClean="0">
                <a:cs typeface="Tahoma" charset="0"/>
              </a:rPr>
              <a:t>Amartya</a:t>
            </a:r>
            <a:r>
              <a:rPr lang="en-US" sz="2600" b="1" dirty="0" smtClean="0">
                <a:cs typeface="Tahoma" charset="0"/>
              </a:rPr>
              <a:t> </a:t>
            </a:r>
            <a:r>
              <a:rPr lang="en-US" sz="2600" b="1" dirty="0" err="1" smtClean="0">
                <a:cs typeface="Tahoma" charset="0"/>
              </a:rPr>
              <a:t>Sen</a:t>
            </a:r>
            <a:r>
              <a:rPr lang="en-US" sz="2600" b="1" dirty="0" smtClean="0">
                <a:cs typeface="Tahoma" charset="0"/>
              </a:rPr>
              <a:t>, the Pakistani economist </a:t>
            </a:r>
            <a:r>
              <a:rPr lang="en-US" sz="2600" b="1" dirty="0" err="1" smtClean="0">
                <a:cs typeface="Tahoma" charset="0"/>
              </a:rPr>
              <a:t>Mahbub</a:t>
            </a:r>
            <a:r>
              <a:rPr lang="en-US" sz="2600" b="1" dirty="0" smtClean="0">
                <a:cs typeface="Tahoma" charset="0"/>
              </a:rPr>
              <a:t> </a:t>
            </a:r>
            <a:r>
              <a:rPr lang="en-US" sz="2600" b="1" dirty="0" err="1" smtClean="0">
                <a:cs typeface="Tahoma" charset="0"/>
              </a:rPr>
              <a:t>ul</a:t>
            </a:r>
            <a:r>
              <a:rPr lang="en-US" sz="2600" b="1" dirty="0" smtClean="0">
                <a:cs typeface="Tahoma" charset="0"/>
              </a:rPr>
              <a:t> </a:t>
            </a:r>
            <a:r>
              <a:rPr lang="en-US" sz="2600" b="1" dirty="0" err="1" smtClean="0">
                <a:cs typeface="Tahoma" charset="0"/>
              </a:rPr>
              <a:t>Haq</a:t>
            </a:r>
            <a:r>
              <a:rPr lang="en-US" sz="2600" b="1" dirty="0" smtClean="0">
                <a:cs typeface="Tahoma" charset="0"/>
              </a:rPr>
              <a:t> worked to devise a better measure:                        </a:t>
            </a:r>
            <a:r>
              <a:rPr lang="en-US" sz="2600" b="1" dirty="0" smtClean="0">
                <a:solidFill>
                  <a:schemeClr val="tx2"/>
                </a:solidFill>
                <a:cs typeface="Tahoma" charset="0"/>
              </a:rPr>
              <a:t>the human development index</a:t>
            </a:r>
            <a:r>
              <a:rPr lang="en-US" sz="2600" b="1" dirty="0" smtClean="0">
                <a:cs typeface="Tahoma" charset="0"/>
              </a:rPr>
              <a:t>.</a:t>
            </a:r>
            <a:r>
              <a:rPr lang="en-US" sz="2400" b="1" dirty="0" smtClean="0"/>
              <a:t>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2FA65E3D-15A8-444C-A859-B55C66BFB4F5}" type="slidenum">
              <a:rPr lang="en-US" sz="1400" smtClean="0">
                <a:latin typeface="Arial" charset="0"/>
              </a:rPr>
              <a:pPr/>
              <a:t>40</a:t>
            </a:fld>
            <a:endParaRPr lang="en-US" sz="1400" smtClean="0">
              <a:latin typeface="Arial" charset="0"/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The “Hedonometer” – </a:t>
            </a:r>
            <a:br>
              <a:rPr lang="en-US" sz="4000" smtClean="0"/>
            </a:br>
            <a:r>
              <a:rPr lang="en-US" sz="4000" smtClean="0"/>
              <a:t>“Gross National Happiness”?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7638"/>
            <a:ext cx="9144000" cy="4906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b="1" dirty="0" smtClean="0"/>
              <a:t>Proposed as a sort of thought exercise – instead of comparing “material well being,” comparing “happiness.”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 smtClean="0"/>
              <a:t>Uses six variables: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b="1" dirty="0" smtClean="0"/>
              <a:t>Understanding and controlling one's environment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b="1" dirty="0" smtClean="0"/>
              <a:t>Social support from family and friends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b="1" dirty="0" smtClean="0"/>
              <a:t>Satisfaction of sex and parental drives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b="1" dirty="0" smtClean="0"/>
              <a:t>Physical well-being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b="1" dirty="0" smtClean="0"/>
              <a:t>Esthetic and sensory satisfaction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b="1" dirty="0" smtClean="0"/>
              <a:t>Satisfaction of exploratory drives (learning)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 smtClean="0"/>
              <a:t>An interesting concept – but hard to get data!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 smtClean="0"/>
              <a:t>Perhaps in response to this, the UNHDP is now collecting data on “</a:t>
            </a:r>
            <a:r>
              <a:rPr lang="en-US" sz="2800" b="1" dirty="0" smtClean="0">
                <a:solidFill>
                  <a:srgbClr val="FFFF00"/>
                </a:solidFill>
              </a:rPr>
              <a:t>well-being and the environment</a:t>
            </a:r>
            <a:r>
              <a:rPr lang="en-US" sz="2800" b="1" dirty="0" smtClean="0"/>
              <a:t>.”</a:t>
            </a:r>
          </a:p>
        </p:txBody>
      </p:sp>
      <p:sp>
        <p:nvSpPr>
          <p:cNvPr id="52229" name="Text Box 4"/>
          <p:cNvSpPr txBox="1">
            <a:spLocks noChangeArrowheads="1"/>
          </p:cNvSpPr>
          <p:nvPr/>
        </p:nvSpPr>
        <p:spPr bwMode="auto">
          <a:xfrm>
            <a:off x="2590800" y="6354763"/>
            <a:ext cx="6497638" cy="517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400" i="1"/>
              <a:t>For more information see: http://www.msu.edu/course/prr/213/Russell,ch5.doc;</a:t>
            </a:r>
          </a:p>
          <a:p>
            <a:r>
              <a:rPr lang="en-US" sz="1400" i="1"/>
              <a:t>See also: http://www.gnh-movement.org/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Bhutan’s Gross National Happiness Index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66E7DB8-8597-440C-A614-4F1EFC099B0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75" y="1618577"/>
            <a:ext cx="6795451" cy="489155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664708" y="6581775"/>
            <a:ext cx="7479292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200" i="1" dirty="0"/>
              <a:t>Source: http://www.grossnationalhappiness.com/wp-content/uploads/2012/04/Short-GNH-Index-edited.pdf</a:t>
            </a:r>
          </a:p>
        </p:txBody>
      </p:sp>
    </p:spTree>
    <p:extLst>
      <p:ext uri="{BB962C8B-B14F-4D97-AF65-F5344CB8AC3E}">
        <p14:creationId xmlns:p14="http://schemas.microsoft.com/office/powerpoint/2010/main" val="2057460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0200" y="304800"/>
            <a:ext cx="8483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Civic &amp; Community Well-Being</a:t>
            </a:r>
            <a:endParaRPr lang="en-US" dirty="0"/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6D91A7BF-DFF3-4E10-BBFF-A8848B008D2F}" type="slidenum">
              <a:rPr lang="en-US" sz="1400" smtClean="0">
                <a:latin typeface="Arial" charset="0"/>
              </a:rPr>
              <a:pPr/>
              <a:t>42</a:t>
            </a:fld>
            <a:endParaRPr lang="en-US" sz="1400" smtClean="0">
              <a:latin typeface="Arial" charset="0"/>
            </a:endParaRPr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>
            <a:off x="4339928" y="6581775"/>
            <a:ext cx="4804072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200" i="1" dirty="0"/>
              <a:t>Source: http://hdr.undp.org/en/media/HDR_2011_EN_Complete.pdf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2" y="1570383"/>
            <a:ext cx="8914263" cy="476146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16417" y="5430838"/>
            <a:ext cx="1887298" cy="1158875"/>
          </a:xfrm>
          <a:prstGeom prst="rect">
            <a:avLst/>
          </a:prstGeom>
          <a:gradFill rotWithShape="0">
            <a:gsLst>
              <a:gs pos="0">
                <a:srgbClr val="993300"/>
              </a:gs>
              <a:gs pos="100000">
                <a:srgbClr val="5E2F00"/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normAutofit fontScale="92500"/>
          </a:bodyPr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>
                <a:latin typeface="+mn-lt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>
                <a:latin typeface="+mn-lt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latin typeface="+mn-lt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1800">
                <a:latin typeface="+mn-lt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18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8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8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8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800"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1800" dirty="0"/>
              <a:t>Note that HDI </a:t>
            </a:r>
            <a:r>
              <a:rPr lang="en-US" sz="1800" dirty="0" smtClean="0"/>
              <a:t>ranks do </a:t>
            </a:r>
            <a:r>
              <a:rPr lang="en-US" sz="1800" u="sng" dirty="0"/>
              <a:t>not</a:t>
            </a:r>
            <a:r>
              <a:rPr lang="en-US" sz="1800" dirty="0"/>
              <a:t> always equal </a:t>
            </a:r>
            <a:r>
              <a:rPr lang="en-US" sz="1800" dirty="0" smtClean="0"/>
              <a:t>well-being ranks!</a:t>
            </a:r>
            <a:endParaRPr lang="en-US" sz="1800" dirty="0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415624" y="5462726"/>
            <a:ext cx="152400" cy="152400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415624" y="3692800"/>
            <a:ext cx="152400" cy="152400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415624" y="2828096"/>
            <a:ext cx="152400" cy="152400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675"/>
            <a:ext cx="7721600" cy="1143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dirty="0" smtClean="0"/>
              <a:t>Worldwide HDI </a:t>
            </a:r>
            <a:br>
              <a:rPr lang="en-US" dirty="0" smtClean="0"/>
            </a:br>
            <a:r>
              <a:rPr lang="en-US" dirty="0" smtClean="0"/>
              <a:t>Trends, 1970-2010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-1" y="1590261"/>
            <a:ext cx="5516217" cy="4899991"/>
          </a:xfrm>
        </p:spPr>
        <p:txBody>
          <a:bodyPr anchor="ctr" anchorCtr="0">
            <a:normAutofit fontScale="92500" lnSpcReduction="20000"/>
          </a:bodyPr>
          <a:lstStyle/>
          <a:p>
            <a:pPr>
              <a:defRPr/>
            </a:pPr>
            <a:r>
              <a:rPr lang="en-US" sz="3200" dirty="0"/>
              <a:t>The fastest progress has been in </a:t>
            </a:r>
            <a:r>
              <a:rPr lang="en-US" sz="3200" dirty="0" smtClean="0"/>
              <a:t>East Asia </a:t>
            </a:r>
            <a:r>
              <a:rPr lang="en-US" sz="3200" dirty="0"/>
              <a:t>and the Pacific, followed by South Asia</a:t>
            </a:r>
            <a:r>
              <a:rPr lang="en-US" sz="3200" dirty="0" smtClean="0"/>
              <a:t>, then </a:t>
            </a:r>
            <a:r>
              <a:rPr lang="en-US" sz="3200" dirty="0"/>
              <a:t>the Arab States. </a:t>
            </a:r>
          </a:p>
          <a:p>
            <a:pPr>
              <a:defRPr/>
            </a:pPr>
            <a:r>
              <a:rPr lang="en-US" sz="3200" dirty="0"/>
              <a:t>All but 3 of the </a:t>
            </a:r>
            <a:r>
              <a:rPr lang="en-US" sz="3200" dirty="0" smtClean="0"/>
              <a:t>135 countries have </a:t>
            </a:r>
            <a:r>
              <a:rPr lang="en-US" sz="3200" dirty="0"/>
              <a:t>a higher level of human </a:t>
            </a:r>
            <a:r>
              <a:rPr lang="en-US" sz="3200" dirty="0" smtClean="0"/>
              <a:t>development today </a:t>
            </a:r>
            <a:r>
              <a:rPr lang="en-US" sz="3200" dirty="0"/>
              <a:t>than in </a:t>
            </a:r>
            <a:r>
              <a:rPr lang="en-US" sz="3200" dirty="0" smtClean="0"/>
              <a:t>1970—the </a:t>
            </a:r>
            <a:r>
              <a:rPr lang="en-US" sz="3200" dirty="0"/>
              <a:t>exceptions </a:t>
            </a:r>
            <a:r>
              <a:rPr lang="en-US" sz="3200" dirty="0" smtClean="0"/>
              <a:t>are</a:t>
            </a:r>
          </a:p>
          <a:p>
            <a:pPr lvl="1">
              <a:defRPr/>
            </a:pPr>
            <a:r>
              <a:rPr lang="en-US" sz="2800" dirty="0" smtClean="0"/>
              <a:t>Democratic </a:t>
            </a:r>
            <a:r>
              <a:rPr lang="en-US" sz="2800" dirty="0"/>
              <a:t>Republic of the </a:t>
            </a:r>
            <a:r>
              <a:rPr lang="en-US" sz="2800" dirty="0" smtClean="0"/>
              <a:t>Congo</a:t>
            </a:r>
          </a:p>
          <a:p>
            <a:pPr lvl="1">
              <a:defRPr/>
            </a:pPr>
            <a:r>
              <a:rPr lang="en-US" sz="2800" dirty="0" smtClean="0"/>
              <a:t>Zambia</a:t>
            </a:r>
          </a:p>
          <a:p>
            <a:pPr lvl="1">
              <a:defRPr/>
            </a:pPr>
            <a:r>
              <a:rPr lang="en-US" sz="2800" dirty="0" smtClean="0"/>
              <a:t>Zimbabwe</a:t>
            </a:r>
            <a:r>
              <a:rPr lang="en-US" sz="2800" dirty="0"/>
              <a:t>.</a:t>
            </a:r>
          </a:p>
        </p:txBody>
      </p:sp>
      <p:sp>
        <p:nvSpPr>
          <p:cNvPr id="54276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12BFF94A-8716-41A2-9E75-39B55D823A76}" type="slidenum">
              <a:rPr lang="en-US" sz="1400" smtClean="0">
                <a:latin typeface="Arial" charset="0"/>
              </a:rPr>
              <a:pPr/>
              <a:t>43</a:t>
            </a:fld>
            <a:endParaRPr lang="en-US" sz="1400" smtClean="0">
              <a:latin typeface="Arial" charset="0"/>
            </a:endParaRP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91" y="184150"/>
            <a:ext cx="3386137" cy="658653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8" name="Text Box 4"/>
          <p:cNvSpPr txBox="1">
            <a:spLocks noChangeArrowheads="1"/>
          </p:cNvSpPr>
          <p:nvPr/>
        </p:nvSpPr>
        <p:spPr bwMode="auto">
          <a:xfrm>
            <a:off x="-63500" y="6581775"/>
            <a:ext cx="5397500" cy="2762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200" i="1" dirty="0"/>
              <a:t>Source: </a:t>
            </a:r>
            <a:r>
              <a:rPr lang="en-US" sz="1200" i="1" dirty="0" smtClean="0"/>
              <a:t>http://hdr.undp.org/en/media/HDR_2010_EN_Complete_reprint.pdf/</a:t>
            </a:r>
            <a:endParaRPr lang="en-US" sz="1200" i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8685391A-830B-4B11-A8AB-8C10FBA85141}" type="slidenum">
              <a:rPr lang="en-US" sz="1400" smtClean="0">
                <a:latin typeface="Arial" charset="0"/>
              </a:rPr>
              <a:pPr/>
              <a:t>44</a:t>
            </a:fld>
            <a:endParaRPr lang="en-US" sz="1400" smtClean="0">
              <a:latin typeface="Arial" charset="0"/>
            </a:endParaRP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More and Less Developed Regions</a:t>
            </a: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5"/>
          <a:stretch/>
        </p:blipFill>
        <p:spPr bwMode="auto">
          <a:xfrm>
            <a:off x="124306" y="1669774"/>
            <a:ext cx="8895388" cy="478072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8166" y="1828313"/>
            <a:ext cx="2667669" cy="274320"/>
          </a:xfrm>
          <a:prstGeom prst="rect">
            <a:avLst/>
          </a:prstGeom>
          <a:gradFill rotWithShape="0">
            <a:gsLst>
              <a:gs pos="0">
                <a:srgbClr val="993300"/>
              </a:gs>
              <a:gs pos="100000">
                <a:srgbClr val="5E2F00"/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 b="1">
                <a:latin typeface="+mn-lt"/>
              </a:defRPr>
            </a:lvl1pPr>
            <a:lvl2pPr marL="742950" lvl="1" indent="-285750">
              <a:spcBef>
                <a:spcPct val="20000"/>
              </a:spcBef>
              <a:buSzPct val="100000"/>
              <a:buChar char="–"/>
              <a:defRPr b="1">
                <a:solidFill>
                  <a:schemeClr val="tx2"/>
                </a:solidFill>
                <a:latin typeface="+mn-lt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>
                <a:latin typeface="+mn-lt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latin typeface="+mn-lt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+mn-lt"/>
              </a:defRPr>
            </a:lvl9pPr>
          </a:lstStyle>
          <a:p>
            <a:pPr marL="182880" indent="0" algn="ctr">
              <a:buNone/>
            </a:pPr>
            <a:r>
              <a:rPr lang="en-US" sz="1800" dirty="0" smtClean="0"/>
              <a:t>“North” vs. “South”</a:t>
            </a:r>
            <a:endParaRPr lang="en-US" sz="18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148E136D-CD52-4FD7-A06B-318298621892}" type="slidenum">
              <a:rPr lang="en-US" sz="1400" smtClean="0">
                <a:latin typeface="Arial" charset="0"/>
              </a:rPr>
              <a:pPr/>
              <a:t>45</a:t>
            </a:fld>
            <a:endParaRPr lang="en-US" sz="1400" smtClean="0">
              <a:latin typeface="Arial" charset="0"/>
            </a:endParaRPr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584200" y="304800"/>
            <a:ext cx="7950200" cy="1143000"/>
          </a:xfrm>
        </p:spPr>
        <p:txBody>
          <a:bodyPr/>
          <a:lstStyle/>
          <a:p>
            <a:r>
              <a:rPr lang="en-US" smtClean="0"/>
              <a:t>Development: Why?  How?</a:t>
            </a: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716963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Why develop? Is it just some kind of   </a:t>
            </a:r>
            <a:r>
              <a:rPr lang="en-US" dirty="0" smtClean="0">
                <a:solidFill>
                  <a:srgbClr val="FFFF00"/>
                </a:solidFill>
              </a:rPr>
              <a:t>cultural imperialism</a:t>
            </a:r>
            <a:r>
              <a:rPr lang="en-US" dirty="0" smtClean="0"/>
              <a:t>?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Well yes, </a:t>
            </a:r>
            <a:r>
              <a:rPr lang="en-US" dirty="0" smtClean="0">
                <a:solidFill>
                  <a:srgbClr val="FFFF00"/>
                </a:solidFill>
              </a:rPr>
              <a:t>sometimes</a:t>
            </a:r>
            <a:r>
              <a:rPr lang="en-US" dirty="0" smtClean="0"/>
              <a:t> – but not necessarily!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Economic, social and demographic measures indicate that </a:t>
            </a:r>
            <a:r>
              <a:rPr lang="en-US" dirty="0" smtClean="0">
                <a:solidFill>
                  <a:srgbClr val="FFFF00"/>
                </a:solidFill>
              </a:rPr>
              <a:t>people in MDCs are wealthier, healthier, better educated, and better off</a:t>
            </a:r>
            <a:r>
              <a:rPr lang="en-US" dirty="0" smtClean="0"/>
              <a:t> (in terms of material well being, anyway).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How to Develop?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Two basic approaches:</a:t>
            </a:r>
          </a:p>
          <a:p>
            <a:pPr lvl="1">
              <a:lnSpc>
                <a:spcPct val="90000"/>
              </a:lnSpc>
            </a:pPr>
            <a:r>
              <a:rPr lang="en-US" b="1" dirty="0" smtClean="0">
                <a:solidFill>
                  <a:schemeClr val="tx2"/>
                </a:solidFill>
              </a:rPr>
              <a:t>Self-sufficiency </a:t>
            </a:r>
          </a:p>
          <a:p>
            <a:pPr lvl="1">
              <a:lnSpc>
                <a:spcPct val="90000"/>
              </a:lnSpc>
            </a:pPr>
            <a:r>
              <a:rPr lang="en-US" b="1" dirty="0" smtClean="0">
                <a:solidFill>
                  <a:schemeClr val="tx2"/>
                </a:solidFill>
              </a:rPr>
              <a:t>International Trade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2811AF75-A7A4-4D34-893B-EB2815EEE245}" type="slidenum">
              <a:rPr lang="en-US" sz="1400" smtClean="0">
                <a:latin typeface="Arial" charset="0"/>
              </a:rPr>
              <a:pPr/>
              <a:t>46</a:t>
            </a:fld>
            <a:endParaRPr lang="en-US" sz="1400" smtClean="0">
              <a:latin typeface="Arial" charset="0"/>
            </a:endParaRP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Self-Sufficiency Model of Development</a:t>
            </a: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70383"/>
            <a:ext cx="8915400" cy="5257800"/>
          </a:xfrm>
        </p:spPr>
        <p:txBody>
          <a:bodyPr anchor="ctr" anchorCtr="0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Emphasis on </a:t>
            </a:r>
            <a:r>
              <a:rPr lang="en-US" sz="2800" b="1" dirty="0" smtClean="0">
                <a:solidFill>
                  <a:schemeClr val="tx2"/>
                </a:solidFill>
              </a:rPr>
              <a:t>balanced growth</a:t>
            </a:r>
            <a:r>
              <a:rPr lang="en-US" sz="2800" dirty="0" smtClean="0"/>
              <a:t>, spreading investment evenly, in all regions, in all economic sectors.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Emphasis on fairness and reducing poverty.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Necessary to insulate domestic industries (“</a:t>
            </a:r>
            <a:r>
              <a:rPr lang="en-US" sz="2800" dirty="0" smtClean="0">
                <a:solidFill>
                  <a:srgbClr val="FFFF00"/>
                </a:solidFill>
              </a:rPr>
              <a:t>import substitution</a:t>
            </a:r>
            <a:r>
              <a:rPr lang="en-US" sz="2800" dirty="0" smtClean="0"/>
              <a:t>”) from outside competitors, through use of: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Quotas (limits on numbers of imports)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Tariffs (taxes on imports, increasing their costs, and making local goods more attractive to buyers)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Problems with self-sufficiency: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Inefficiency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Bureaucracy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The self-sufficiency model was very popular in Asia and Africa during much of the 20th century, but has been mostly replaced today by </a:t>
            </a:r>
            <a:r>
              <a:rPr lang="en-US" sz="2800" b="1" dirty="0" smtClean="0">
                <a:solidFill>
                  <a:schemeClr val="tx2"/>
                </a:solidFill>
              </a:rPr>
              <a:t>the international trade model</a:t>
            </a:r>
            <a:r>
              <a:rPr lang="en-US" sz="2800" dirty="0" smtClean="0">
                <a:solidFill>
                  <a:schemeClr val="tx2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76F32EC5-E79B-46F6-B564-9B9682C1F169}" type="slidenum">
              <a:rPr lang="en-US" sz="1400" smtClean="0">
                <a:latin typeface="Arial" charset="0"/>
              </a:rPr>
              <a:pPr/>
              <a:t>47</a:t>
            </a:fld>
            <a:endParaRPr lang="en-US" sz="1400" smtClean="0">
              <a:latin typeface="Arial" charset="0"/>
            </a:endParaRPr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International Trade Model of Development</a:t>
            </a:r>
          </a:p>
        </p:txBody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84960"/>
            <a:ext cx="9144000" cy="5181600"/>
          </a:xfrm>
        </p:spPr>
        <p:txBody>
          <a:bodyPr anchor="ctr" anchorCtr="0">
            <a:normAutofit fontScale="92500"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Countries should invest in “</a:t>
            </a:r>
            <a:r>
              <a:rPr lang="en-US" sz="2800" b="1" dirty="0" smtClean="0">
                <a:solidFill>
                  <a:schemeClr val="tx2"/>
                </a:solidFill>
              </a:rPr>
              <a:t>distinctive</a:t>
            </a:r>
            <a:r>
              <a:rPr lang="en-US" sz="2800" dirty="0" smtClean="0"/>
              <a:t> or </a:t>
            </a:r>
            <a:r>
              <a:rPr lang="en-US" sz="2800" b="1" dirty="0" smtClean="0">
                <a:solidFill>
                  <a:schemeClr val="tx2"/>
                </a:solidFill>
              </a:rPr>
              <a:t>unique</a:t>
            </a:r>
            <a:r>
              <a:rPr lang="en-US" sz="2800" dirty="0" smtClean="0"/>
              <a:t>” assets.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Concentrate on developing local industries, exports, services.  Selling on the world market brings in money, which can be used to finance other development.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This model has been </a:t>
            </a:r>
            <a:r>
              <a:rPr lang="en-US" sz="2800" b="1" dirty="0" smtClean="0">
                <a:solidFill>
                  <a:schemeClr val="tx2"/>
                </a:solidFill>
              </a:rPr>
              <a:t>very</a:t>
            </a:r>
            <a:r>
              <a:rPr lang="en-US" sz="2800" dirty="0" smtClean="0"/>
              <a:t> successful for some countries.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However, there are </a:t>
            </a:r>
            <a:r>
              <a:rPr lang="en-US" sz="2800" b="1" dirty="0" smtClean="0">
                <a:solidFill>
                  <a:srgbClr val="FFFF00"/>
                </a:solidFill>
              </a:rPr>
              <a:t>problems</a:t>
            </a:r>
            <a:r>
              <a:rPr lang="en-US" sz="2800" dirty="0" smtClean="0"/>
              <a:t> with this approach: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Uneven resource distribution. 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What do you do if the only resources you have are pretty much the same as what your neighbors have?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What do you do if you don't have much of anything?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“The drive to the bottom”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Market stagnation and saturation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Sales take place mostly in the MDCs – where population isn't growing, and markets are already tight and highly competitive.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Dependence on MDCs (as markets)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9A3CF75A-62F0-4D4B-98E5-79838101B4D5}" type="slidenum">
              <a:rPr lang="en-US" sz="1400" smtClean="0">
                <a:latin typeface="Arial" charset="0"/>
              </a:rPr>
              <a:pPr/>
              <a:t>48</a:t>
            </a:fld>
            <a:endParaRPr lang="en-US" sz="1400" smtClean="0">
              <a:latin typeface="Arial" charset="0"/>
            </a:endParaRPr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Rostow's Development Model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76400"/>
            <a:ext cx="4267200" cy="4800600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en-US" sz="2400" dirty="0" smtClean="0"/>
              <a:t>In the 1950s W.W. </a:t>
            </a:r>
            <a:r>
              <a:rPr lang="en-US" sz="2400" dirty="0" err="1" smtClean="0"/>
              <a:t>Rostow</a:t>
            </a:r>
            <a:r>
              <a:rPr lang="en-US" sz="2400" dirty="0" smtClean="0"/>
              <a:t> proposed a five-stage model of development based on international trade:</a:t>
            </a:r>
          </a:p>
          <a:p>
            <a:pPr marL="838200" lvl="1" indent="-381000">
              <a:lnSpc>
                <a:spcPct val="90000"/>
              </a:lnSpc>
              <a:buFontTx/>
              <a:buAutoNum type="arabicParenR"/>
            </a:pPr>
            <a:r>
              <a:rPr lang="en-US" sz="2000" dirty="0" smtClean="0"/>
              <a:t>“The Traditional Society”</a:t>
            </a:r>
          </a:p>
          <a:p>
            <a:pPr marL="838200" lvl="1" indent="-381000">
              <a:lnSpc>
                <a:spcPct val="90000"/>
              </a:lnSpc>
              <a:buFontTx/>
              <a:buAutoNum type="arabicParenR"/>
            </a:pPr>
            <a:r>
              <a:rPr lang="en-US" sz="2000" dirty="0" smtClean="0"/>
              <a:t>“Preconditions for Takeoff”</a:t>
            </a:r>
          </a:p>
          <a:p>
            <a:pPr marL="838200" lvl="1" indent="-381000">
              <a:lnSpc>
                <a:spcPct val="90000"/>
              </a:lnSpc>
              <a:buFontTx/>
              <a:buAutoNum type="arabicParenR"/>
            </a:pPr>
            <a:r>
              <a:rPr lang="en-US" sz="2000" dirty="0" smtClean="0"/>
              <a:t>“The Takeoff”</a:t>
            </a:r>
          </a:p>
          <a:p>
            <a:pPr marL="838200" lvl="1" indent="-381000">
              <a:lnSpc>
                <a:spcPct val="90000"/>
              </a:lnSpc>
              <a:buFontTx/>
              <a:buAutoNum type="arabicParenR"/>
            </a:pPr>
            <a:r>
              <a:rPr lang="en-US" sz="2000" dirty="0" smtClean="0"/>
              <a:t>“The Drive to Maturity”</a:t>
            </a:r>
          </a:p>
          <a:p>
            <a:pPr marL="838200" lvl="1" indent="-381000">
              <a:lnSpc>
                <a:spcPct val="90000"/>
              </a:lnSpc>
              <a:buFontTx/>
              <a:buAutoNum type="arabicParenR"/>
            </a:pPr>
            <a:r>
              <a:rPr lang="en-US" sz="2000" dirty="0" smtClean="0"/>
              <a:t>“The Age of Mass Consumption”</a:t>
            </a:r>
          </a:p>
          <a:p>
            <a:pPr marL="457200" indent="-457200">
              <a:lnSpc>
                <a:spcPct val="90000"/>
              </a:lnSpc>
            </a:pPr>
            <a:r>
              <a:rPr lang="en-US" sz="2400" dirty="0" smtClean="0"/>
              <a:t>Some would now add a sixth stage:               “</a:t>
            </a:r>
            <a:r>
              <a:rPr lang="en-US" sz="2400" dirty="0" smtClean="0">
                <a:solidFill>
                  <a:srgbClr val="FFFF00"/>
                </a:solidFill>
              </a:rPr>
              <a:t>Post-Industrial</a:t>
            </a:r>
            <a:r>
              <a:rPr lang="en-US" sz="2400" dirty="0" smtClean="0"/>
              <a:t>”</a:t>
            </a:r>
          </a:p>
        </p:txBody>
      </p:sp>
      <p:pic>
        <p:nvPicPr>
          <p:cNvPr id="60421" name="Picture 5" descr="rost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6561" r="4694" b="6482"/>
          <a:stretch>
            <a:fillRect/>
          </a:stretch>
        </p:blipFill>
        <p:spPr bwMode="auto">
          <a:xfrm>
            <a:off x="4954588" y="1676400"/>
            <a:ext cx="3802062" cy="4797425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21D3EED3-C456-4584-85C8-53C8C26AC31D}" type="slidenum">
              <a:rPr lang="en-US" sz="1400" smtClean="0">
                <a:latin typeface="Arial" charset="0"/>
              </a:rPr>
              <a:pPr/>
              <a:t>49</a:t>
            </a:fld>
            <a:endParaRPr lang="en-US" sz="1400" smtClean="0">
              <a:latin typeface="Arial" charset="0"/>
            </a:endParaRPr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153400" cy="1143000"/>
          </a:xfrm>
        </p:spPr>
        <p:txBody>
          <a:bodyPr/>
          <a:lstStyle/>
          <a:p>
            <a:r>
              <a:rPr lang="en-US" sz="4000" dirty="0" smtClean="0"/>
              <a:t>International Trade Model: Successful Examples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15546"/>
            <a:ext cx="8534400" cy="4525617"/>
          </a:xfrm>
        </p:spPr>
        <p:txBody>
          <a:bodyPr>
            <a:normAutofit fontScale="92500"/>
          </a:bodyPr>
          <a:lstStyle/>
          <a:p>
            <a:r>
              <a:rPr lang="en-US" sz="3600" dirty="0" smtClean="0"/>
              <a:t>The Four “Asian Dragons”</a:t>
            </a:r>
          </a:p>
          <a:p>
            <a:pPr lvl="1"/>
            <a:r>
              <a:rPr lang="en-US" sz="3200" dirty="0" smtClean="0"/>
              <a:t>South Korea, Singapore, Taiwan, Hong Kong</a:t>
            </a:r>
          </a:p>
          <a:p>
            <a:pPr lvl="1"/>
            <a:r>
              <a:rPr lang="en-US" sz="3200" dirty="0" smtClean="0"/>
              <a:t>Concentration on manufacturing, especially electronics and clothing.</a:t>
            </a:r>
          </a:p>
          <a:p>
            <a:r>
              <a:rPr lang="en-US" sz="3600" dirty="0" smtClean="0"/>
              <a:t>Middle-Eastern Oil States</a:t>
            </a:r>
          </a:p>
          <a:p>
            <a:pPr lvl="1"/>
            <a:r>
              <a:rPr lang="en-US" sz="3200" dirty="0" smtClean="0"/>
              <a:t>Saudi Arabia, Kuwait, Bahrain, Oman, UAE.</a:t>
            </a:r>
          </a:p>
          <a:p>
            <a:pPr lvl="1"/>
            <a:r>
              <a:rPr lang="en-US" sz="3200" dirty="0" smtClean="0"/>
              <a:t>Use revenue from oil exports to finance development (schools, housing, etc.)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072" y="36447"/>
            <a:ext cx="7721600" cy="588393"/>
          </a:xfrm>
        </p:spPr>
        <p:txBody>
          <a:bodyPr/>
          <a:lstStyle/>
          <a:p>
            <a:pPr algn="r"/>
            <a:r>
              <a:rPr lang="en-US" dirty="0" smtClean="0"/>
              <a:t>GNI vs. </a:t>
            </a:r>
            <a:r>
              <a:rPr lang="en-US" dirty="0" err="1" smtClean="0"/>
              <a:t>Gini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66E7DB8-8597-440C-A614-4F1EFC099B0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80" y="3777745"/>
            <a:ext cx="6222683" cy="2729247"/>
          </a:xfrm>
          <a:prstGeom prst="rect">
            <a:avLst/>
          </a:prstGeom>
          <a:noFill/>
          <a:ln w="5715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878" y="3342740"/>
            <a:ext cx="2712720" cy="3364186"/>
          </a:xfrm>
          <a:prstGeom prst="rect">
            <a:avLst/>
          </a:prstGeom>
          <a:gradFill rotWithShape="0">
            <a:gsLst>
              <a:gs pos="0">
                <a:srgbClr val="993300"/>
              </a:gs>
              <a:gs pos="100000">
                <a:srgbClr val="5E2F00"/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 b="1">
                <a:latin typeface="+mn-lt"/>
              </a:defRPr>
            </a:lvl1pPr>
            <a:lvl2pPr marL="742950" lvl="1" indent="-285750">
              <a:spcBef>
                <a:spcPct val="20000"/>
              </a:spcBef>
              <a:buSzPct val="100000"/>
              <a:buChar char="–"/>
              <a:defRPr b="1">
                <a:solidFill>
                  <a:schemeClr val="tx2"/>
                </a:solidFill>
                <a:latin typeface="+mn-lt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>
                <a:latin typeface="+mn-lt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latin typeface="+mn-lt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+mn-lt"/>
              </a:defRPr>
            </a:lvl9pPr>
          </a:lstStyle>
          <a:p>
            <a:pPr marL="182880" indent="0"/>
            <a:r>
              <a:rPr lang="en-US" sz="1800" dirty="0" smtClean="0"/>
              <a:t> This </a:t>
            </a:r>
            <a:r>
              <a:rPr lang="en-US" sz="1800" dirty="0"/>
              <a:t>map shows the </a:t>
            </a:r>
            <a:r>
              <a:rPr lang="en-US" sz="1800" dirty="0" err="1"/>
              <a:t>Gini</a:t>
            </a:r>
            <a:r>
              <a:rPr lang="en-US" sz="1800" dirty="0"/>
              <a:t> Coefficient – a measure of </a:t>
            </a:r>
            <a:r>
              <a:rPr lang="en-US" sz="1800" dirty="0">
                <a:solidFill>
                  <a:srgbClr val="FFFF00"/>
                </a:solidFill>
              </a:rPr>
              <a:t>income inequality </a:t>
            </a:r>
            <a:r>
              <a:rPr lang="en-US" sz="1800" dirty="0"/>
              <a:t>that varies from 0 to 1 (lower values indicate greater equality).</a:t>
            </a:r>
          </a:p>
          <a:p>
            <a:pPr marL="182880" indent="0"/>
            <a:r>
              <a:rPr lang="en-US" sz="1800" dirty="0" smtClean="0"/>
              <a:t> “</a:t>
            </a:r>
            <a:r>
              <a:rPr lang="en-US" sz="1800" dirty="0"/>
              <a:t>Average income” figures can be misleading if incomes are highly unequal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1" y="347877"/>
            <a:ext cx="4888734" cy="2880476"/>
          </a:xfrm>
          <a:prstGeom prst="rect">
            <a:avLst/>
          </a:prstGeom>
          <a:noFill/>
          <a:ln w="5715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217121" y="6583363"/>
            <a:ext cx="5926879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200" i="1" dirty="0"/>
              <a:t>Adapted from: http://data.worldbank.org/indicator/NY.GNP.PCAP.PP.CD?display=map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8897" y="655320"/>
            <a:ext cx="3983728" cy="3002280"/>
          </a:xfrm>
          <a:prstGeom prst="rect">
            <a:avLst/>
          </a:prstGeom>
          <a:gradFill rotWithShape="0">
            <a:gsLst>
              <a:gs pos="0">
                <a:srgbClr val="993300"/>
              </a:gs>
              <a:gs pos="100000">
                <a:srgbClr val="5E2F00"/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 b="1">
                <a:latin typeface="+mn-lt"/>
              </a:defRPr>
            </a:lvl1pPr>
            <a:lvl2pPr marL="742950" lvl="1" indent="-285750">
              <a:spcBef>
                <a:spcPct val="20000"/>
              </a:spcBef>
              <a:buSzPct val="100000"/>
              <a:buChar char="–"/>
              <a:defRPr b="1">
                <a:solidFill>
                  <a:schemeClr val="tx2"/>
                </a:solidFill>
                <a:latin typeface="+mn-lt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>
                <a:latin typeface="+mn-lt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latin typeface="+mn-lt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+mn-lt"/>
              </a:defRPr>
            </a:lvl9pPr>
          </a:lstStyle>
          <a:p>
            <a:pPr marL="182880" indent="0"/>
            <a:r>
              <a:rPr lang="en-US" sz="1800" dirty="0" smtClean="0"/>
              <a:t> Please note: some of the statistics we’re going to look at use “</a:t>
            </a:r>
            <a:r>
              <a:rPr lang="en-US" sz="1800" dirty="0" smtClean="0">
                <a:solidFill>
                  <a:srgbClr val="FFFF00"/>
                </a:solidFill>
              </a:rPr>
              <a:t>Gross </a:t>
            </a:r>
            <a:r>
              <a:rPr lang="en-US" sz="1800" dirty="0">
                <a:solidFill>
                  <a:srgbClr val="FFFF00"/>
                </a:solidFill>
              </a:rPr>
              <a:t>Domestic Product</a:t>
            </a:r>
            <a:r>
              <a:rPr lang="en-US" sz="1800" dirty="0" smtClean="0"/>
              <a:t>”; some use “</a:t>
            </a:r>
            <a:r>
              <a:rPr lang="en-US" sz="1800" dirty="0" smtClean="0">
                <a:solidFill>
                  <a:srgbClr val="FFFF00"/>
                </a:solidFill>
              </a:rPr>
              <a:t>Gross National Income</a:t>
            </a:r>
            <a:r>
              <a:rPr lang="en-US" sz="1800" dirty="0" smtClean="0"/>
              <a:t>.”</a:t>
            </a:r>
          </a:p>
          <a:p>
            <a:pPr marL="582930" lvl="1" indent="0"/>
            <a:r>
              <a:rPr lang="en-US" sz="1400" dirty="0"/>
              <a:t> GDP </a:t>
            </a:r>
            <a:r>
              <a:rPr lang="en-US" sz="1400" dirty="0">
                <a:solidFill>
                  <a:schemeClr val="tx1"/>
                </a:solidFill>
              </a:rPr>
              <a:t>measures the total value of goods and </a:t>
            </a:r>
            <a:r>
              <a:rPr lang="en-US" sz="1400" dirty="0" smtClean="0">
                <a:solidFill>
                  <a:schemeClr val="tx1"/>
                </a:solidFill>
              </a:rPr>
              <a:t>services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in a country.</a:t>
            </a:r>
            <a:endParaRPr lang="en-US" sz="1400" dirty="0">
              <a:solidFill>
                <a:schemeClr val="tx1"/>
              </a:solidFill>
            </a:endParaRPr>
          </a:p>
          <a:p>
            <a:pPr marL="582930" lvl="1" indent="0"/>
            <a:r>
              <a:rPr lang="en-US" sz="1400" dirty="0" smtClean="0"/>
              <a:t> GNI </a:t>
            </a:r>
            <a:r>
              <a:rPr lang="en-US" sz="1400" dirty="0" smtClean="0">
                <a:solidFill>
                  <a:schemeClr val="tx1"/>
                </a:solidFill>
              </a:rPr>
              <a:t>measures the total value of goods and services </a:t>
            </a:r>
            <a:r>
              <a:rPr lang="en-US" sz="1400" u="sng" dirty="0" smtClean="0">
                <a:solidFill>
                  <a:schemeClr val="tx1"/>
                </a:solidFill>
              </a:rPr>
              <a:t>PLUS</a:t>
            </a:r>
            <a:r>
              <a:rPr lang="en-US" sz="1400" dirty="0" smtClean="0">
                <a:solidFill>
                  <a:schemeClr val="tx1"/>
                </a:solidFill>
              </a:rPr>
              <a:t> money that leaves or enters a country.</a:t>
            </a:r>
          </a:p>
          <a:p>
            <a:pPr marL="182880" indent="0"/>
            <a:r>
              <a:rPr lang="en-US" sz="1800" dirty="0" smtClean="0"/>
              <a:t> These are </a:t>
            </a:r>
            <a:r>
              <a:rPr lang="en-US" sz="1800" u="sng" dirty="0" smtClean="0"/>
              <a:t>NOT</a:t>
            </a:r>
            <a:r>
              <a:rPr lang="en-US" sz="1800" dirty="0" smtClean="0"/>
              <a:t> identical – but for our purposes, the distinction isn’t very important.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90771" y="2468881"/>
            <a:ext cx="3126350" cy="274320"/>
          </a:xfrm>
          <a:prstGeom prst="rect">
            <a:avLst/>
          </a:prstGeom>
          <a:gradFill rotWithShape="0">
            <a:gsLst>
              <a:gs pos="0">
                <a:srgbClr val="993300"/>
              </a:gs>
              <a:gs pos="100000">
                <a:srgbClr val="5E2F00"/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 b="1">
                <a:latin typeface="+mn-lt"/>
              </a:defRPr>
            </a:lvl1pPr>
            <a:lvl2pPr marL="742950" lvl="1" indent="-285750">
              <a:spcBef>
                <a:spcPct val="20000"/>
              </a:spcBef>
              <a:buSzPct val="100000"/>
              <a:buChar char="–"/>
              <a:defRPr b="1">
                <a:solidFill>
                  <a:schemeClr val="tx2"/>
                </a:solidFill>
                <a:latin typeface="+mn-lt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>
                <a:latin typeface="+mn-lt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latin typeface="+mn-lt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+mn-lt"/>
              </a:defRPr>
            </a:lvl9pPr>
          </a:lstStyle>
          <a:p>
            <a:pPr marL="182880" indent="0" algn="ctr">
              <a:buNone/>
            </a:pPr>
            <a:r>
              <a:rPr lang="en-US" sz="1800" dirty="0" smtClean="0"/>
              <a:t> Gross National Income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4845651" y="6202193"/>
            <a:ext cx="2667669" cy="274320"/>
          </a:xfrm>
          <a:prstGeom prst="rect">
            <a:avLst/>
          </a:prstGeom>
          <a:gradFill rotWithShape="0">
            <a:gsLst>
              <a:gs pos="0">
                <a:srgbClr val="993300"/>
              </a:gs>
              <a:gs pos="100000">
                <a:srgbClr val="5E2F00"/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>
              <a:spcBef>
                <a:spcPct val="20000"/>
              </a:spcBef>
              <a:buSzPct val="100000"/>
              <a:buChar char="•"/>
              <a:defRPr sz="2800" b="1">
                <a:latin typeface="+mn-lt"/>
              </a:defRPr>
            </a:lvl1pPr>
            <a:lvl2pPr marL="742950" lvl="1" indent="-285750">
              <a:spcBef>
                <a:spcPct val="20000"/>
              </a:spcBef>
              <a:buSzPct val="100000"/>
              <a:buChar char="–"/>
              <a:defRPr b="1">
                <a:solidFill>
                  <a:schemeClr val="tx2"/>
                </a:solidFill>
                <a:latin typeface="+mn-lt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>
                <a:latin typeface="+mn-lt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latin typeface="+mn-lt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+mn-lt"/>
              </a:defRPr>
            </a:lvl9pPr>
          </a:lstStyle>
          <a:p>
            <a:pPr marL="182880" indent="0" algn="ctr">
              <a:buNone/>
            </a:pPr>
            <a:r>
              <a:rPr lang="en-US" sz="1800" dirty="0" smtClean="0"/>
              <a:t>GINI Coefficient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298172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E6718B07-0439-4CE3-8FBE-3F10E4D3DF4B}" type="slidenum">
              <a:rPr lang="en-US" sz="1400" smtClean="0">
                <a:latin typeface="Arial" charset="0"/>
              </a:rPr>
              <a:pPr/>
              <a:t>50</a:t>
            </a:fld>
            <a:endParaRPr lang="en-US" sz="1400" smtClean="0">
              <a:latin typeface="Arial" charset="0"/>
            </a:endParaRPr>
          </a:p>
        </p:txBody>
      </p:sp>
      <p:grpSp>
        <p:nvGrpSpPr>
          <p:cNvPr id="62467" name="Group 6"/>
          <p:cNvGrpSpPr>
            <a:grpSpLocks/>
          </p:cNvGrpSpPr>
          <p:nvPr/>
        </p:nvGrpSpPr>
        <p:grpSpPr bwMode="auto">
          <a:xfrm>
            <a:off x="4705350" y="152400"/>
            <a:ext cx="4286250" cy="3219450"/>
            <a:chOff x="2832" y="336"/>
            <a:chExt cx="2700" cy="2028"/>
          </a:xfrm>
        </p:grpSpPr>
        <p:pic>
          <p:nvPicPr>
            <p:cNvPr id="6247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36"/>
              <a:ext cx="2700" cy="2028"/>
            </a:xfrm>
            <a:prstGeom prst="rect">
              <a:avLst/>
            </a:prstGeom>
            <a:noFill/>
            <a:ln w="57150" algn="ctr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2479" name="Text Box 5"/>
            <p:cNvSpPr txBox="1">
              <a:spLocks noChangeArrowheads="1"/>
            </p:cNvSpPr>
            <p:nvPr/>
          </p:nvSpPr>
          <p:spPr bwMode="auto">
            <a:xfrm>
              <a:off x="3006" y="384"/>
              <a:ext cx="2352" cy="2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b="1"/>
                <a:t>Kingdom Center, Saudi Arabia</a:t>
              </a:r>
            </a:p>
          </p:txBody>
        </p:sp>
      </p:grpSp>
      <p:grpSp>
        <p:nvGrpSpPr>
          <p:cNvPr id="62468" name="Group 11"/>
          <p:cNvGrpSpPr>
            <a:grpSpLocks/>
          </p:cNvGrpSpPr>
          <p:nvPr/>
        </p:nvGrpSpPr>
        <p:grpSpPr bwMode="auto">
          <a:xfrm>
            <a:off x="5791200" y="2743200"/>
            <a:ext cx="3048000" cy="3400425"/>
            <a:chOff x="3648" y="1920"/>
            <a:chExt cx="1920" cy="2142"/>
          </a:xfrm>
        </p:grpSpPr>
        <p:pic>
          <p:nvPicPr>
            <p:cNvPr id="62476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1920"/>
              <a:ext cx="1920" cy="2142"/>
            </a:xfrm>
            <a:prstGeom prst="rect">
              <a:avLst/>
            </a:prstGeom>
            <a:noFill/>
            <a:ln w="57150" algn="ctr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2477" name="Text Box 10"/>
            <p:cNvSpPr txBox="1">
              <a:spLocks noChangeArrowheads="1"/>
            </p:cNvSpPr>
            <p:nvPr/>
          </p:nvSpPr>
          <p:spPr bwMode="auto">
            <a:xfrm>
              <a:off x="4512" y="2400"/>
              <a:ext cx="978" cy="2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b="1"/>
                <a:t>Dubai, UAE</a:t>
              </a:r>
            </a:p>
          </p:txBody>
        </p:sp>
      </p:grpSp>
      <p:sp>
        <p:nvSpPr>
          <p:cNvPr id="62469" name="Text Box 12"/>
          <p:cNvSpPr txBox="1">
            <a:spLocks noChangeArrowheads="1"/>
          </p:cNvSpPr>
          <p:nvPr/>
        </p:nvSpPr>
        <p:spPr bwMode="auto">
          <a:xfrm>
            <a:off x="0" y="6400800"/>
            <a:ext cx="8837613" cy="4302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fr-FR" sz="1100" i="1"/>
              <a:t>Sources: http://www.toursaudiarabia.com/images/riyadh-3.html; </a:t>
            </a:r>
          </a:p>
          <a:p>
            <a:r>
              <a:rPr lang="fr-FR" sz="1100" i="1"/>
              <a:t>http://www.edibek.com/2007/03/13/dubai/; http://stuckincustoms.com/index.php?tag=seoul; http://conneva.com/blog/archives/2006/04/</a:t>
            </a:r>
            <a:endParaRPr lang="en-US" sz="1100" i="1"/>
          </a:p>
        </p:txBody>
      </p:sp>
      <p:grpSp>
        <p:nvGrpSpPr>
          <p:cNvPr id="62470" name="Group 19"/>
          <p:cNvGrpSpPr>
            <a:grpSpLocks/>
          </p:cNvGrpSpPr>
          <p:nvPr/>
        </p:nvGrpSpPr>
        <p:grpSpPr bwMode="auto">
          <a:xfrm>
            <a:off x="152400" y="533400"/>
            <a:ext cx="4724400" cy="3136900"/>
            <a:chOff x="0" y="480"/>
            <a:chExt cx="2976" cy="1976"/>
          </a:xfrm>
        </p:grpSpPr>
        <p:pic>
          <p:nvPicPr>
            <p:cNvPr id="62474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0"/>
              <a:ext cx="2976" cy="1976"/>
            </a:xfrm>
            <a:prstGeom prst="rect">
              <a:avLst/>
            </a:prstGeom>
            <a:noFill/>
            <a:ln w="38100" algn="ctr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475" name="Text Box 16"/>
            <p:cNvSpPr txBox="1">
              <a:spLocks noChangeArrowheads="1"/>
            </p:cNvSpPr>
            <p:nvPr/>
          </p:nvSpPr>
          <p:spPr bwMode="auto">
            <a:xfrm>
              <a:off x="1344" y="720"/>
              <a:ext cx="1536" cy="2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b="1"/>
                <a:t>Seoul, South Korea</a:t>
              </a:r>
            </a:p>
          </p:txBody>
        </p:sp>
      </p:grpSp>
      <p:grpSp>
        <p:nvGrpSpPr>
          <p:cNvPr id="62471" name="Group 23"/>
          <p:cNvGrpSpPr>
            <a:grpSpLocks/>
          </p:cNvGrpSpPr>
          <p:nvPr/>
        </p:nvGrpSpPr>
        <p:grpSpPr bwMode="auto">
          <a:xfrm>
            <a:off x="1219200" y="3200400"/>
            <a:ext cx="4114800" cy="3086100"/>
            <a:chOff x="672" y="2112"/>
            <a:chExt cx="2592" cy="1944"/>
          </a:xfrm>
        </p:grpSpPr>
        <p:pic>
          <p:nvPicPr>
            <p:cNvPr id="62472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2112"/>
              <a:ext cx="2592" cy="1944"/>
            </a:xfrm>
            <a:prstGeom prst="rect">
              <a:avLst/>
            </a:prstGeom>
            <a:noFill/>
            <a:ln w="57150" algn="ctr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2473" name="Text Box 22"/>
            <p:cNvSpPr txBox="1">
              <a:spLocks noChangeArrowheads="1"/>
            </p:cNvSpPr>
            <p:nvPr/>
          </p:nvSpPr>
          <p:spPr bwMode="auto">
            <a:xfrm>
              <a:off x="960" y="2256"/>
              <a:ext cx="978" cy="2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b="1"/>
                <a:t>Hong Kong</a:t>
              </a: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Trade: The WTO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44118" y="5208103"/>
            <a:ext cx="8855765" cy="135172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As of 2012, the World Trade Organization has 157 members.</a:t>
            </a:r>
          </a:p>
          <a:p>
            <a:r>
              <a:rPr lang="en-US" dirty="0"/>
              <a:t>The mission of the WTO: </a:t>
            </a:r>
            <a:r>
              <a:rPr lang="en-US" dirty="0" smtClean="0"/>
              <a:t>“</a:t>
            </a:r>
            <a:r>
              <a:rPr lang="en-US" dirty="0" smtClean="0">
                <a:solidFill>
                  <a:srgbClr val="FFFF00"/>
                </a:solidFill>
              </a:rPr>
              <a:t>to </a:t>
            </a:r>
            <a:r>
              <a:rPr lang="en-US" dirty="0">
                <a:solidFill>
                  <a:srgbClr val="FFFF00"/>
                </a:solidFill>
              </a:rPr>
              <a:t>help trade flow as freely as possible — so long as there are no undesirable side effects — because this is important for economic development and well-being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8E40F6D-70AA-49AD-A852-AE942E50CA9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54" y="1540564"/>
            <a:ext cx="7190693" cy="3578089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747907" y="6581001"/>
            <a:ext cx="5396093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200" i="1" dirty="0"/>
              <a:t>Source: http://www.wto.org/english/thewto_e/countries_e/org6_map_e.htm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12439" y="1908315"/>
            <a:ext cx="2763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Russia joined August 2012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7367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FB8AAE6E-C608-4EDD-9DB3-06268F9F5F09}" type="slidenum">
              <a:rPr lang="en-US" sz="1400" smtClean="0">
                <a:latin typeface="Arial" charset="0"/>
              </a:rPr>
              <a:pPr/>
              <a:t>52</a:t>
            </a:fld>
            <a:endParaRPr lang="en-US" sz="1400" smtClean="0">
              <a:latin typeface="Arial" charset="0"/>
            </a:endParaRPr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>
          <a:xfrm>
            <a:off x="749300" y="304800"/>
            <a:ext cx="7721600" cy="1143000"/>
          </a:xfrm>
        </p:spPr>
        <p:txBody>
          <a:bodyPr/>
          <a:lstStyle/>
          <a:p>
            <a:r>
              <a:rPr lang="en-US" smtClean="0"/>
              <a:t>Foreign Investment Flows</a:t>
            </a: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39757" y="5562600"/>
            <a:ext cx="9064487" cy="1056861"/>
          </a:xfrm>
          <a:prstGeom prst="rect">
            <a:avLst/>
          </a:prstGeom>
          <a:gradFill rotWithShape="0">
            <a:gsLst>
              <a:gs pos="0">
                <a:srgbClr val="993300"/>
              </a:gs>
              <a:gs pos="100000">
                <a:srgbClr val="5E2F00"/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SzPct val="100000"/>
              <a:buFontTx/>
              <a:buChar char="•"/>
            </a:pPr>
            <a:r>
              <a:rPr lang="en-US" sz="1800" dirty="0"/>
              <a:t>Most foreign investment flows from one MDC to another. </a:t>
            </a:r>
          </a:p>
          <a:p>
            <a:pPr marL="342900" indent="-342900">
              <a:spcBef>
                <a:spcPct val="20000"/>
              </a:spcBef>
              <a:buSzPct val="100000"/>
              <a:buFontTx/>
              <a:buChar char="•"/>
            </a:pPr>
            <a:r>
              <a:rPr lang="en-US" sz="1800" dirty="0"/>
              <a:t>Only about </a:t>
            </a:r>
            <a:r>
              <a:rPr lang="en-US" sz="1800" dirty="0" smtClean="0"/>
              <a:t>30% </a:t>
            </a:r>
            <a:r>
              <a:rPr lang="en-US" sz="1800" dirty="0"/>
              <a:t>goes from an MDC to an LDC. </a:t>
            </a:r>
            <a:endParaRPr lang="en-US" sz="1800" dirty="0" smtClean="0"/>
          </a:p>
          <a:p>
            <a:pPr marL="342900" indent="-342900">
              <a:spcBef>
                <a:spcPct val="20000"/>
              </a:spcBef>
              <a:buSzPct val="100000"/>
              <a:buFontTx/>
              <a:buChar char="•"/>
            </a:pPr>
            <a:r>
              <a:rPr lang="en-US" sz="1800" dirty="0" smtClean="0"/>
              <a:t>The main sources of foreign direct investment are </a:t>
            </a:r>
            <a:r>
              <a:rPr lang="en-US" sz="1800" dirty="0" smtClean="0">
                <a:solidFill>
                  <a:srgbClr val="FFFF00"/>
                </a:solidFill>
              </a:rPr>
              <a:t>transnational corporations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pic>
        <p:nvPicPr>
          <p:cNvPr id="737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535113"/>
            <a:ext cx="8350250" cy="3951287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6D2E171E-DAAD-426A-98DD-F5CB423A5A96}" type="slidenum">
              <a:rPr lang="en-US" sz="1400" smtClean="0">
                <a:latin typeface="Arial" charset="0"/>
              </a:rPr>
              <a:pPr/>
              <a:t>53</a:t>
            </a:fld>
            <a:endParaRPr lang="en-US" sz="1400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Financing Development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8458200" cy="4876800"/>
          </a:xfrm>
        </p:spPr>
        <p:txBody>
          <a:bodyPr/>
          <a:lstStyle/>
          <a:p>
            <a:r>
              <a:rPr lang="en-US" sz="3600" smtClean="0"/>
              <a:t>LDCs cannot afford to fund their own development – it would take too long, and it costs too much.</a:t>
            </a:r>
          </a:p>
          <a:p>
            <a:r>
              <a:rPr lang="en-US" sz="3600" smtClean="0"/>
              <a:t>LDCs have to get the money they need from the MDCs in one of two ways:</a:t>
            </a:r>
          </a:p>
          <a:p>
            <a:pPr lvl="1"/>
            <a:r>
              <a:rPr lang="en-US" sz="3200" smtClean="0"/>
              <a:t>Loans (from banks, individual countries, or from international organizations)</a:t>
            </a:r>
          </a:p>
          <a:p>
            <a:pPr lvl="1"/>
            <a:r>
              <a:rPr lang="en-US" sz="3200" smtClean="0"/>
              <a:t>Investment by transnational corporations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842A8FBA-A9BF-4565-A2B0-6D45D4BC6A62}" type="slidenum">
              <a:rPr lang="en-US" sz="1400" smtClean="0">
                <a:latin typeface="Arial" charset="0"/>
              </a:rPr>
              <a:pPr/>
              <a:t>54</a:t>
            </a:fld>
            <a:endParaRPr lang="en-US" sz="1400" smtClean="0">
              <a:latin typeface="Arial" charset="0"/>
            </a:endParaRPr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Loans for Development</a:t>
            </a: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9878" y="1341783"/>
            <a:ext cx="9144000" cy="5456583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2600" dirty="0" smtClean="0"/>
              <a:t>The two major lenders for development are the </a:t>
            </a:r>
            <a:r>
              <a:rPr lang="en-US" sz="2600" dirty="0" smtClean="0">
                <a:solidFill>
                  <a:srgbClr val="FFFF00"/>
                </a:solidFill>
              </a:rPr>
              <a:t>World Bank </a:t>
            </a:r>
            <a:r>
              <a:rPr lang="en-US" sz="2600" dirty="0" smtClean="0"/>
              <a:t>and </a:t>
            </a:r>
            <a:r>
              <a:rPr lang="en-US" sz="2600" dirty="0" smtClean="0">
                <a:solidFill>
                  <a:srgbClr val="FFFF00"/>
                </a:solidFill>
              </a:rPr>
              <a:t>International Monetary Fund</a:t>
            </a:r>
            <a:r>
              <a:rPr lang="en-US" sz="2600" dirty="0" smtClean="0"/>
              <a:t>.  Private banks and individual countries also make loans to LDCs for investment in projects such as dams, irrigation, etc.</a:t>
            </a:r>
          </a:p>
          <a:p>
            <a:pPr>
              <a:lnSpc>
                <a:spcPct val="85000"/>
              </a:lnSpc>
            </a:pPr>
            <a:r>
              <a:rPr lang="en-US" sz="2600" dirty="0" smtClean="0"/>
              <a:t>Total value of all loans to LDCs: more than</a:t>
            </a:r>
            <a:r>
              <a:rPr lang="en-US" sz="2600" b="1" dirty="0" smtClean="0"/>
              <a:t> </a:t>
            </a:r>
            <a:r>
              <a:rPr lang="en-US" sz="2600" b="1" dirty="0" smtClean="0">
                <a:solidFill>
                  <a:schemeClr val="tx2"/>
                </a:solidFill>
              </a:rPr>
              <a:t>two trillion dollars</a:t>
            </a:r>
            <a:r>
              <a:rPr lang="en-US" sz="2600" b="1" dirty="0" smtClean="0"/>
              <a:t>.  </a:t>
            </a:r>
            <a:r>
              <a:rPr lang="en-US" sz="2600" dirty="0" smtClean="0"/>
              <a:t>But not all the loans have turned out well.</a:t>
            </a:r>
          </a:p>
          <a:p>
            <a:pPr lvl="1">
              <a:lnSpc>
                <a:spcPct val="85000"/>
              </a:lnSpc>
            </a:pPr>
            <a:r>
              <a:rPr lang="en-US" sz="2100" b="1" dirty="0" smtClean="0"/>
              <a:t>Expensive failures (poor engineering, failure to attract investors).</a:t>
            </a:r>
          </a:p>
          <a:p>
            <a:pPr lvl="1">
              <a:lnSpc>
                <a:spcPct val="85000"/>
              </a:lnSpc>
            </a:pPr>
            <a:r>
              <a:rPr lang="en-US" sz="2100" b="1" dirty="0" smtClean="0"/>
              <a:t>Corruption and mismanagement.</a:t>
            </a:r>
          </a:p>
          <a:p>
            <a:pPr>
              <a:lnSpc>
                <a:spcPct val="85000"/>
              </a:lnSpc>
            </a:pPr>
            <a:r>
              <a:rPr lang="en-US" sz="2600" dirty="0" smtClean="0"/>
              <a:t>The result: some LDCs are unable to repay their loans (or even the interest on their loans).  So what happens?</a:t>
            </a:r>
          </a:p>
          <a:p>
            <a:pPr lvl="1">
              <a:lnSpc>
                <a:spcPct val="85000"/>
              </a:lnSpc>
            </a:pPr>
            <a:r>
              <a:rPr lang="en-US" sz="2100" b="1" dirty="0" smtClean="0"/>
              <a:t>If </a:t>
            </a:r>
            <a:r>
              <a:rPr lang="en-US" sz="2100" b="1" u="sng" dirty="0" smtClean="0">
                <a:solidFill>
                  <a:schemeClr val="tx2"/>
                </a:solidFill>
              </a:rPr>
              <a:t>you</a:t>
            </a:r>
            <a:r>
              <a:rPr lang="en-US" sz="2100" b="1" dirty="0" smtClean="0"/>
              <a:t> can't pay your off you loans, the bank seizes your assets, and you go bankrupt.  Countries don't usually have those options.</a:t>
            </a:r>
          </a:p>
          <a:p>
            <a:pPr lvl="1">
              <a:lnSpc>
                <a:spcPct val="85000"/>
              </a:lnSpc>
            </a:pPr>
            <a:r>
              <a:rPr lang="en-US" sz="2100" b="1" dirty="0" smtClean="0"/>
              <a:t>Banks are forced to </a:t>
            </a:r>
            <a:r>
              <a:rPr lang="en-US" sz="2100" b="1" dirty="0" smtClean="0">
                <a:solidFill>
                  <a:schemeClr val="tx2"/>
                </a:solidFill>
              </a:rPr>
              <a:t>restructure</a:t>
            </a:r>
            <a:r>
              <a:rPr lang="en-US" sz="2100" b="1" dirty="0" smtClean="0"/>
              <a:t> loans, and the LDCs find it harder and harder to get money for development.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Debt Service as GDP%</a:t>
            </a:r>
          </a:p>
        </p:txBody>
      </p:sp>
      <p:sp>
        <p:nvSpPr>
          <p:cNvPr id="65539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FDCE4539-B077-441C-AFB4-14690D4B63FE}" type="slidenum">
              <a:rPr lang="en-US" sz="1400" smtClean="0">
                <a:latin typeface="Arial" charset="0"/>
              </a:rPr>
              <a:pPr/>
              <a:t>55</a:t>
            </a:fld>
            <a:endParaRPr lang="en-US" sz="1400" smtClean="0">
              <a:latin typeface="Arial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863794"/>
            <a:ext cx="8772525" cy="4121944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7601D525-863D-4571-87E7-735C829DA3DB}" type="slidenum">
              <a:rPr lang="en-US" sz="1400" smtClean="0">
                <a:latin typeface="Arial" charset="0"/>
              </a:rPr>
              <a:pPr/>
              <a:t>56</a:t>
            </a:fld>
            <a:endParaRPr lang="en-US" sz="1400" smtClean="0">
              <a:latin typeface="Arial" charset="0"/>
            </a:endParaRP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Jubilee 2000 Proposal</a:t>
            </a:r>
          </a:p>
        </p:txBody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4800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b="1" dirty="0" smtClean="0"/>
              <a:t>In the late 1990s an organization called Jubilee 2000 came up with an interesting idea: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b="1" dirty="0" smtClean="0"/>
              <a:t>Total outstanding debt: $2,000,000,000,000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b="1" dirty="0" smtClean="0"/>
              <a:t>Outstanding debt of poorest 41 nations: $200,000,000,000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b="1" dirty="0" smtClean="0"/>
              <a:t>So the poorest of the poor only owe about 10% of the total – </a:t>
            </a:r>
            <a:r>
              <a:rPr lang="en-US" sz="2400" b="1" i="1" u="sng" dirty="0" smtClean="0">
                <a:solidFill>
                  <a:schemeClr val="tx2"/>
                </a:solidFill>
              </a:rPr>
              <a:t>write it off.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 smtClean="0"/>
              <a:t>Idea endorsed (in some form) by Pope John Paul II, Archbishop Desmond Tutu, Bono, the G8 Nations at their 1999 meeting, etc.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 smtClean="0"/>
              <a:t>Lots of endorsements – but until 2004 little major action.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 smtClean="0"/>
              <a:t>Jubilee 2000 disbanded in 2001, but organizations such as Jubilee 2000 USA Network continue.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7010400" y="0"/>
            <a:ext cx="21336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r"/>
            <a:fld id="{0E2A22F7-0740-4E4B-B6AC-CB473B9B6F58}" type="slidenum">
              <a:rPr lang="en-US" sz="1400" smtClean="0">
                <a:latin typeface="Arial" charset="0"/>
              </a:rPr>
              <a:pPr algn="r"/>
              <a:t>57</a:t>
            </a:fld>
            <a:endParaRPr lang="en-US" sz="1400" dirty="0" smtClean="0">
              <a:latin typeface="Arial" charset="0"/>
            </a:endParaRPr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04800"/>
            <a:ext cx="7721600" cy="762000"/>
          </a:xfrm>
        </p:spPr>
        <p:txBody>
          <a:bodyPr/>
          <a:lstStyle/>
          <a:p>
            <a:pPr algn="l" eaLnBrk="1" hangingPunct="1"/>
            <a:r>
              <a:rPr lang="en-US" smtClean="0"/>
              <a:t>Global Debt</a:t>
            </a:r>
          </a:p>
        </p:txBody>
      </p:sp>
      <p:sp>
        <p:nvSpPr>
          <p:cNvPr id="675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250950"/>
            <a:ext cx="3581400" cy="1797050"/>
          </a:xfrm>
        </p:spPr>
        <p:txBody>
          <a:bodyPr/>
          <a:lstStyle/>
          <a:p>
            <a:pPr eaLnBrk="1" hangingPunct="1"/>
            <a:r>
              <a:rPr lang="en-US" sz="1800" b="1" dirty="0" smtClean="0"/>
              <a:t>As of 2012, 36 “Highly Indebted Poor Countries” (</a:t>
            </a:r>
            <a:r>
              <a:rPr lang="en-US" sz="1800" b="1" dirty="0" smtClean="0">
                <a:solidFill>
                  <a:schemeClr val="tx2"/>
                </a:solidFill>
              </a:rPr>
              <a:t>HIPC</a:t>
            </a:r>
            <a:r>
              <a:rPr lang="en-US" sz="1800" b="1" dirty="0" smtClean="0"/>
              <a:t>s), mostly in </a:t>
            </a:r>
            <a:r>
              <a:rPr lang="en-US" sz="1800" b="1" dirty="0" smtClean="0">
                <a:solidFill>
                  <a:srgbClr val="FFFF00"/>
                </a:solidFill>
              </a:rPr>
              <a:t>Africa</a:t>
            </a:r>
            <a:r>
              <a:rPr lang="en-US" sz="1800" b="1" dirty="0" smtClean="0"/>
              <a:t>, have begun to have some or all of their debt cancelled:</a:t>
            </a:r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3200400"/>
            <a:ext cx="3784600" cy="33528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1600" b="1" dirty="0"/>
              <a:t>Afghanistan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1600" b="1" dirty="0" smtClean="0">
                <a:solidFill>
                  <a:srgbClr val="FFFF00"/>
                </a:solidFill>
              </a:rPr>
              <a:t>Benin</a:t>
            </a:r>
            <a:endParaRPr lang="en-US" sz="1600" b="1" dirty="0">
              <a:solidFill>
                <a:srgbClr val="FFFF00"/>
              </a:solidFill>
            </a:endParaRPr>
          </a:p>
          <a:p>
            <a:pPr marL="533400" indent="-53340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1600" b="1" dirty="0" smtClean="0"/>
              <a:t>Bolivia</a:t>
            </a:r>
            <a:endParaRPr lang="en-US" sz="1600" b="1" dirty="0"/>
          </a:p>
          <a:p>
            <a:pPr marL="533400" indent="-53340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1600" b="1" dirty="0" smtClean="0">
                <a:solidFill>
                  <a:srgbClr val="FFFF00"/>
                </a:solidFill>
              </a:rPr>
              <a:t>Burkina </a:t>
            </a:r>
            <a:r>
              <a:rPr lang="en-US" sz="1600" b="1" dirty="0">
                <a:solidFill>
                  <a:srgbClr val="FFFF00"/>
                </a:solidFill>
              </a:rPr>
              <a:t>Faso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1600" b="1" dirty="0" smtClean="0">
                <a:solidFill>
                  <a:srgbClr val="FFFF00"/>
                </a:solidFill>
              </a:rPr>
              <a:t>Burundi</a:t>
            </a:r>
            <a:endParaRPr lang="en-US" sz="1600" b="1" dirty="0">
              <a:solidFill>
                <a:srgbClr val="FFFF00"/>
              </a:solidFill>
            </a:endParaRPr>
          </a:p>
          <a:p>
            <a:pPr marL="533400" indent="-53340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1600" b="1" dirty="0" smtClean="0">
                <a:solidFill>
                  <a:srgbClr val="FFFF00"/>
                </a:solidFill>
              </a:rPr>
              <a:t>Cameroon</a:t>
            </a:r>
            <a:endParaRPr lang="en-US" sz="1600" b="1" dirty="0">
              <a:solidFill>
                <a:srgbClr val="FFFF00"/>
              </a:solidFill>
            </a:endParaRPr>
          </a:p>
          <a:p>
            <a:pPr marL="533400" indent="-53340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1600" b="1" dirty="0" smtClean="0">
                <a:solidFill>
                  <a:srgbClr val="FFFF00"/>
                </a:solidFill>
              </a:rPr>
              <a:t>Central </a:t>
            </a:r>
            <a:r>
              <a:rPr lang="en-US" sz="1600" b="1" dirty="0">
                <a:solidFill>
                  <a:srgbClr val="FFFF00"/>
                </a:solidFill>
              </a:rPr>
              <a:t>African Republic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1600" b="1" dirty="0" smtClean="0">
                <a:solidFill>
                  <a:srgbClr val="FFFF00"/>
                </a:solidFill>
              </a:rPr>
              <a:t>Chad</a:t>
            </a:r>
            <a:r>
              <a:rPr lang="en-US" sz="1600" b="1" dirty="0">
                <a:solidFill>
                  <a:srgbClr val="FFFF00"/>
                </a:solidFill>
              </a:rPr>
              <a:t>*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1600" b="1" dirty="0" smtClean="0">
                <a:solidFill>
                  <a:srgbClr val="FFFF00"/>
                </a:solidFill>
              </a:rPr>
              <a:t>Republic </a:t>
            </a:r>
            <a:r>
              <a:rPr lang="en-US" sz="1600" b="1" dirty="0">
                <a:solidFill>
                  <a:srgbClr val="FFFF00"/>
                </a:solidFill>
              </a:rPr>
              <a:t>of the Congo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1600" b="1" dirty="0" smtClean="0">
                <a:solidFill>
                  <a:srgbClr val="FFFF00"/>
                </a:solidFill>
              </a:rPr>
              <a:t>D.R. of </a:t>
            </a:r>
            <a:r>
              <a:rPr lang="en-US" sz="1600" b="1" dirty="0">
                <a:solidFill>
                  <a:srgbClr val="FFFF00"/>
                </a:solidFill>
              </a:rPr>
              <a:t>the Congo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1600" b="1" dirty="0" smtClean="0">
                <a:solidFill>
                  <a:srgbClr val="FFFF00"/>
                </a:solidFill>
              </a:rPr>
              <a:t>Comoros</a:t>
            </a:r>
            <a:r>
              <a:rPr lang="en-US" sz="1600" b="1" dirty="0">
                <a:solidFill>
                  <a:srgbClr val="FFFF00"/>
                </a:solidFill>
              </a:rPr>
              <a:t>*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1600" b="1" dirty="0" smtClean="0">
                <a:solidFill>
                  <a:srgbClr val="FFFF00"/>
                </a:solidFill>
              </a:rPr>
              <a:t>Ivory </a:t>
            </a:r>
            <a:r>
              <a:rPr lang="en-US" sz="1600" b="1" dirty="0">
                <a:solidFill>
                  <a:srgbClr val="FFFF00"/>
                </a:solidFill>
              </a:rPr>
              <a:t>Coast</a:t>
            </a:r>
            <a:endParaRPr lang="en-US" sz="1600" b="1" dirty="0" smtClean="0">
              <a:solidFill>
                <a:srgbClr val="FFFF00"/>
              </a:solidFill>
            </a:endParaRP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3307080" y="3200400"/>
            <a:ext cx="3784600" cy="3352800"/>
          </a:xfrm>
          <a:prstGeom prst="rect">
            <a:avLst/>
          </a:prstGeom>
          <a:gradFill rotWithShape="0">
            <a:gsLst>
              <a:gs pos="0">
                <a:srgbClr val="993300"/>
              </a:gs>
              <a:gs pos="100000">
                <a:srgbClr val="5E2F00"/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it-IT" sz="1600" b="1" dirty="0" smtClean="0">
                <a:solidFill>
                  <a:srgbClr val="FFFF00"/>
                </a:solidFill>
                <a:latin typeface="+mn-lt"/>
              </a:rPr>
              <a:t>Ethiopia</a:t>
            </a:r>
            <a:endParaRPr lang="it-IT" sz="1600" b="1" dirty="0">
              <a:solidFill>
                <a:srgbClr val="FFFF00"/>
              </a:solidFill>
              <a:latin typeface="+mn-lt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it-IT" sz="1600" b="1" dirty="0" smtClean="0">
                <a:solidFill>
                  <a:srgbClr val="FFFF00"/>
                </a:solidFill>
                <a:latin typeface="+mn-lt"/>
              </a:rPr>
              <a:t>Gambia</a:t>
            </a:r>
            <a:endParaRPr lang="it-IT" sz="1600" b="1" dirty="0">
              <a:solidFill>
                <a:srgbClr val="FFFF00"/>
              </a:solidFill>
              <a:latin typeface="+mn-lt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it-IT" sz="1600" b="1" dirty="0" smtClean="0">
                <a:solidFill>
                  <a:srgbClr val="FFFF00"/>
                </a:solidFill>
                <a:latin typeface="+mn-lt"/>
              </a:rPr>
              <a:t>Ghana</a:t>
            </a:r>
            <a:endParaRPr lang="it-IT" sz="1600" b="1" dirty="0">
              <a:solidFill>
                <a:srgbClr val="FFFF00"/>
              </a:solidFill>
              <a:latin typeface="+mn-lt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it-IT" sz="1600" b="1" dirty="0" smtClean="0">
                <a:solidFill>
                  <a:srgbClr val="FFFF00"/>
                </a:solidFill>
                <a:latin typeface="+mn-lt"/>
              </a:rPr>
              <a:t>Guinea</a:t>
            </a:r>
            <a:endParaRPr lang="it-IT" sz="1600" b="1" dirty="0">
              <a:solidFill>
                <a:srgbClr val="FFFF00"/>
              </a:solidFill>
              <a:latin typeface="+mn-lt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it-IT" sz="1600" b="1" dirty="0" smtClean="0">
                <a:solidFill>
                  <a:srgbClr val="FFFF00"/>
                </a:solidFill>
                <a:latin typeface="+mn-lt"/>
              </a:rPr>
              <a:t>Guinea-Bissau</a:t>
            </a:r>
            <a:endParaRPr lang="it-IT" sz="1600" b="1" dirty="0">
              <a:solidFill>
                <a:srgbClr val="FFFF00"/>
              </a:solidFill>
              <a:latin typeface="+mn-lt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it-IT" sz="1600" b="1" dirty="0" smtClean="0">
                <a:latin typeface="+mn-lt"/>
              </a:rPr>
              <a:t>Guyana</a:t>
            </a:r>
            <a:endParaRPr lang="it-IT" sz="1600" b="1" dirty="0">
              <a:latin typeface="+mn-lt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it-IT" sz="1600" b="1" dirty="0" smtClean="0">
                <a:latin typeface="+mn-lt"/>
              </a:rPr>
              <a:t>Haiti</a:t>
            </a:r>
            <a:endParaRPr lang="it-IT" sz="1600" b="1" dirty="0">
              <a:latin typeface="+mn-lt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it-IT" sz="1600" b="1" dirty="0" smtClean="0">
                <a:latin typeface="+mn-lt"/>
              </a:rPr>
              <a:t>Honduras</a:t>
            </a:r>
            <a:endParaRPr lang="it-IT" sz="1600" b="1" dirty="0">
              <a:latin typeface="+mn-lt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it-IT" sz="1600" b="1" dirty="0" smtClean="0">
                <a:solidFill>
                  <a:srgbClr val="FFFF00"/>
                </a:solidFill>
                <a:latin typeface="+mn-lt"/>
              </a:rPr>
              <a:t>Liberia</a:t>
            </a:r>
            <a:endParaRPr lang="it-IT" sz="1600" b="1" dirty="0">
              <a:solidFill>
                <a:srgbClr val="FFFF00"/>
              </a:solidFill>
              <a:latin typeface="+mn-lt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it-IT" sz="1600" b="1" dirty="0" smtClean="0">
                <a:solidFill>
                  <a:srgbClr val="FFFF00"/>
                </a:solidFill>
                <a:latin typeface="+mn-lt"/>
              </a:rPr>
              <a:t>Madagascar</a:t>
            </a:r>
            <a:endParaRPr lang="it-IT" sz="1600" b="1" dirty="0">
              <a:solidFill>
                <a:srgbClr val="FFFF00"/>
              </a:solidFill>
              <a:latin typeface="+mn-lt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it-IT" sz="1600" b="1" dirty="0" smtClean="0">
                <a:solidFill>
                  <a:srgbClr val="FFFF00"/>
                </a:solidFill>
                <a:latin typeface="+mn-lt"/>
              </a:rPr>
              <a:t>Mali</a:t>
            </a:r>
            <a:endParaRPr lang="it-IT" sz="1600" b="1" dirty="0">
              <a:solidFill>
                <a:srgbClr val="FFFF00"/>
              </a:solidFill>
              <a:latin typeface="+mn-lt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it-IT" sz="1600" b="1" dirty="0" smtClean="0">
                <a:solidFill>
                  <a:srgbClr val="FFFF00"/>
                </a:solidFill>
                <a:latin typeface="+mn-lt"/>
              </a:rPr>
              <a:t>Mauritania</a:t>
            </a:r>
            <a:endParaRPr lang="en-US" sz="1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5923280" y="3200400"/>
            <a:ext cx="3022600" cy="3352800"/>
          </a:xfrm>
          <a:prstGeom prst="rect">
            <a:avLst/>
          </a:prstGeom>
          <a:gradFill rotWithShape="0">
            <a:gsLst>
              <a:gs pos="0">
                <a:srgbClr val="993300"/>
              </a:gs>
              <a:gs pos="100000">
                <a:srgbClr val="5E2F00"/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1600" b="1" dirty="0">
                <a:solidFill>
                  <a:srgbClr val="FFFF00"/>
                </a:solidFill>
                <a:latin typeface="+mn-lt"/>
              </a:rPr>
              <a:t>Mozambique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1600" b="1" dirty="0" smtClean="0">
                <a:latin typeface="+mn-lt"/>
              </a:rPr>
              <a:t>Nicaragua</a:t>
            </a:r>
            <a:endParaRPr lang="en-US" sz="1600" b="1" dirty="0">
              <a:latin typeface="+mn-lt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+mn-lt"/>
              </a:rPr>
              <a:t>Niger</a:t>
            </a:r>
            <a:endParaRPr lang="en-US" sz="1600" b="1" dirty="0">
              <a:solidFill>
                <a:srgbClr val="FFFF00"/>
              </a:solidFill>
              <a:latin typeface="+mn-lt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+mn-lt"/>
              </a:rPr>
              <a:t>Rwanda</a:t>
            </a:r>
            <a:endParaRPr lang="en-US" sz="1600" b="1" dirty="0">
              <a:solidFill>
                <a:srgbClr val="FFFF00"/>
              </a:solidFill>
              <a:latin typeface="+mn-lt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+mn-lt"/>
              </a:rPr>
              <a:t>São </a:t>
            </a:r>
            <a:r>
              <a:rPr lang="en-US" sz="1600" b="1" dirty="0">
                <a:solidFill>
                  <a:srgbClr val="FFFF00"/>
                </a:solidFill>
                <a:latin typeface="+mn-lt"/>
              </a:rPr>
              <a:t>Tomé </a:t>
            </a:r>
            <a:endParaRPr lang="en-US" sz="1600" b="1" dirty="0" smtClean="0">
              <a:solidFill>
                <a:srgbClr val="FFFF00"/>
              </a:solidFill>
              <a:latin typeface="+mn-lt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+mn-lt"/>
              </a:rPr>
              <a:t>Senegal</a:t>
            </a:r>
            <a:endParaRPr lang="en-US" sz="1600" b="1" dirty="0">
              <a:solidFill>
                <a:srgbClr val="FFFF00"/>
              </a:solidFill>
              <a:latin typeface="+mn-lt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+mn-lt"/>
              </a:rPr>
              <a:t>Sierra </a:t>
            </a:r>
            <a:r>
              <a:rPr lang="en-US" sz="1600" b="1" dirty="0">
                <a:solidFill>
                  <a:srgbClr val="FFFF00"/>
                </a:solidFill>
                <a:latin typeface="+mn-lt"/>
              </a:rPr>
              <a:t>Leone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+mn-lt"/>
              </a:rPr>
              <a:t>Tanzania</a:t>
            </a:r>
            <a:endParaRPr lang="en-US" sz="1600" b="1" dirty="0">
              <a:solidFill>
                <a:srgbClr val="FFFF00"/>
              </a:solidFill>
              <a:latin typeface="+mn-lt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+mn-lt"/>
              </a:rPr>
              <a:t>Togo</a:t>
            </a:r>
            <a:endParaRPr lang="en-US" sz="1600" b="1" dirty="0">
              <a:solidFill>
                <a:srgbClr val="FFFF00"/>
              </a:solidFill>
              <a:latin typeface="+mn-lt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+mn-lt"/>
              </a:rPr>
              <a:t>Uganda</a:t>
            </a:r>
            <a:endParaRPr lang="en-US" sz="1600" b="1" dirty="0">
              <a:solidFill>
                <a:srgbClr val="FFFF00"/>
              </a:solidFill>
              <a:latin typeface="+mn-lt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+mn-lt"/>
              </a:rPr>
              <a:t>Zambia</a:t>
            </a:r>
            <a:endParaRPr lang="en-US" sz="1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-28576" y="6611779"/>
            <a:ext cx="9172575" cy="24622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i="1"/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sz="1000" dirty="0"/>
              <a:t>For more information see: http://www.imf.org/external/np/exr/facts/hipc.htm; Map source: http://en.wikipedia.org/wiki/Heavily_Indebted_Poor_Countries</a:t>
            </a:r>
          </a:p>
        </p:txBody>
      </p:sp>
      <p:pic>
        <p:nvPicPr>
          <p:cNvPr id="67593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5"/>
          <a:stretch>
            <a:fillRect/>
          </a:stretch>
        </p:blipFill>
        <p:spPr bwMode="auto">
          <a:xfrm>
            <a:off x="3943668" y="496888"/>
            <a:ext cx="5065712" cy="2487612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CADDE8FC-24C8-464F-923F-D726E37C01DE}" type="slidenum">
              <a:rPr lang="en-US" sz="1400" smtClean="0">
                <a:latin typeface="Arial" charset="0"/>
              </a:rPr>
              <a:pPr/>
              <a:t>58</a:t>
            </a:fld>
            <a:endParaRPr lang="en-US" sz="1400" smtClean="0">
              <a:latin typeface="Arial" charset="0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Structural Adjustment Programs</a:t>
            </a:r>
          </a:p>
        </p:txBody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26442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sz="2800" b="1" dirty="0" smtClean="0"/>
              <a:t>“The IMF, World Bank, and MDCs fear that granting, canceling, or refinancing debts without strings attached will perpetuate bad habits in LDCs.”</a:t>
            </a:r>
          </a:p>
          <a:p>
            <a:pPr>
              <a:lnSpc>
                <a:spcPct val="110000"/>
              </a:lnSpc>
            </a:pPr>
            <a:r>
              <a:rPr lang="en-US" sz="2800" b="1" dirty="0" smtClean="0"/>
              <a:t>LDCs who want to have debt reduced or eliminated </a:t>
            </a:r>
            <a:r>
              <a:rPr lang="en-US" sz="2800" b="1" dirty="0" smtClean="0">
                <a:solidFill>
                  <a:srgbClr val="FFFF00"/>
                </a:solidFill>
              </a:rPr>
              <a:t>must</a:t>
            </a:r>
            <a:r>
              <a:rPr lang="en-US" sz="2800" b="1" dirty="0" smtClean="0"/>
              <a:t> make </a:t>
            </a:r>
            <a:r>
              <a:rPr lang="en-US" sz="2800" b="1" dirty="0" smtClean="0">
                <a:solidFill>
                  <a:schemeClr val="tx2"/>
                </a:solidFill>
              </a:rPr>
              <a:t>structural adjustments</a:t>
            </a:r>
            <a:r>
              <a:rPr lang="en-US" sz="2800" b="1" dirty="0" smtClean="0"/>
              <a:t> its economy.</a:t>
            </a:r>
          </a:p>
          <a:p>
            <a:pPr>
              <a:lnSpc>
                <a:spcPct val="110000"/>
              </a:lnSpc>
            </a:pPr>
            <a:r>
              <a:rPr lang="en-US" sz="2800" b="1" dirty="0" smtClean="0"/>
              <a:t>Adjustments may involve “efficiency”  and involve privatizing public institutions (water, power, etc.)  </a:t>
            </a:r>
          </a:p>
          <a:p>
            <a:pPr>
              <a:lnSpc>
                <a:spcPct val="110000"/>
              </a:lnSpc>
            </a:pPr>
            <a:r>
              <a:rPr lang="en-US" sz="2800" b="1" dirty="0" smtClean="0"/>
              <a:t>This often means that </a:t>
            </a:r>
            <a:r>
              <a:rPr lang="en-US" sz="2800" b="1" dirty="0" smtClean="0">
                <a:solidFill>
                  <a:schemeClr val="tx2"/>
                </a:solidFill>
              </a:rPr>
              <a:t>Transnational Corporations</a:t>
            </a:r>
            <a:r>
              <a:rPr lang="en-US" sz="2800" b="1" dirty="0" smtClean="0"/>
              <a:t> take control of these resources.</a:t>
            </a:r>
          </a:p>
          <a:p>
            <a:pPr>
              <a:lnSpc>
                <a:spcPct val="110000"/>
              </a:lnSpc>
            </a:pPr>
            <a:r>
              <a:rPr lang="en-US" sz="2800" b="1" dirty="0" smtClean="0"/>
              <a:t>Critics say that this forces governments to cut health, education and social programs, and threatens national sovereignty.  Lenders say that economic growth benefits everyone in the long run.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0D8AB5B5-5D86-4002-8F74-EC4C9E1233EE}" type="slidenum">
              <a:rPr lang="en-US" sz="1400" smtClean="0">
                <a:latin typeface="Arial" charset="0"/>
              </a:rPr>
              <a:pPr/>
              <a:t>59</a:t>
            </a:fld>
            <a:endParaRPr lang="en-US" sz="1400" smtClean="0">
              <a:latin typeface="Arial" charset="0"/>
            </a:endParaRPr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548861" y="304800"/>
            <a:ext cx="8046278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Transnational Corporations</a:t>
            </a:r>
          </a:p>
        </p:txBody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9878" y="1524000"/>
            <a:ext cx="9144000" cy="5234609"/>
          </a:xfrm>
        </p:spPr>
        <p:txBody>
          <a:bodyPr anchor="ctr" anchorCtr="0">
            <a:normAutofit fontScale="92500" lnSpcReduction="10000"/>
          </a:bodyPr>
          <a:lstStyle/>
          <a:p>
            <a:pPr>
              <a:lnSpc>
                <a:spcPct val="85000"/>
              </a:lnSpc>
              <a:defRPr/>
            </a:pPr>
            <a:r>
              <a:rPr lang="en-US" b="1" dirty="0" smtClean="0"/>
              <a:t>Transnational (or "multinational") corporations are major private companies that operate in many countries.</a:t>
            </a:r>
          </a:p>
          <a:p>
            <a:pPr>
              <a:lnSpc>
                <a:spcPct val="85000"/>
              </a:lnSpc>
              <a:defRPr/>
            </a:pPr>
            <a:r>
              <a:rPr lang="en-US" b="1" dirty="0" smtClean="0"/>
              <a:t>LDCs that seek investment from transnationals have several issues to deal with:</a:t>
            </a:r>
          </a:p>
          <a:p>
            <a:pPr lvl="1">
              <a:lnSpc>
                <a:spcPct val="85000"/>
              </a:lnSpc>
              <a:defRPr/>
            </a:pPr>
            <a:r>
              <a:rPr lang="en-US" sz="2400" b="1" dirty="0" smtClean="0"/>
              <a:t>Creating attractive infrastructure.</a:t>
            </a:r>
          </a:p>
          <a:p>
            <a:pPr lvl="1">
              <a:lnSpc>
                <a:spcPct val="85000"/>
              </a:lnSpc>
              <a:defRPr/>
            </a:pPr>
            <a:r>
              <a:rPr lang="en-US" sz="2400" b="1" dirty="0" smtClean="0"/>
              <a:t>Competition with other LDCs – “The Race to the Bottom”</a:t>
            </a:r>
          </a:p>
          <a:p>
            <a:pPr>
              <a:lnSpc>
                <a:spcPct val="85000"/>
              </a:lnSpc>
              <a:defRPr/>
            </a:pPr>
            <a:r>
              <a:rPr lang="en-US" b="1" dirty="0" smtClean="0"/>
              <a:t>Problems of regulation.</a:t>
            </a:r>
          </a:p>
          <a:p>
            <a:pPr lvl="1">
              <a:lnSpc>
                <a:spcPct val="85000"/>
              </a:lnSpc>
              <a:defRPr/>
            </a:pPr>
            <a:r>
              <a:rPr lang="en-US" sz="2400" b="1" dirty="0" smtClean="0"/>
              <a:t>Keeping the company happy – making the job, environmental, tax and other laws as attractive as possible.</a:t>
            </a:r>
          </a:p>
          <a:p>
            <a:pPr lvl="1">
              <a:lnSpc>
                <a:spcPct val="85000"/>
              </a:lnSpc>
              <a:defRPr/>
            </a:pPr>
            <a:r>
              <a:rPr lang="en-US" sz="2400" b="1" dirty="0" smtClean="0"/>
              <a:t>Remember – a transnational corporation's primary loyalty </a:t>
            </a:r>
            <a:r>
              <a:rPr lang="en-US" sz="2400" b="1" dirty="0" smtClean="0">
                <a:solidFill>
                  <a:srgbClr val="FFFF00"/>
                </a:solidFill>
              </a:rPr>
              <a:t>must be </a:t>
            </a:r>
            <a:r>
              <a:rPr lang="en-US" sz="2400" b="1" dirty="0" smtClean="0"/>
              <a:t>to its </a:t>
            </a:r>
            <a:r>
              <a:rPr lang="en-US" sz="2400" b="1" dirty="0" smtClean="0">
                <a:solidFill>
                  <a:srgbClr val="FFFF00"/>
                </a:solidFill>
              </a:rPr>
              <a:t>stockholders</a:t>
            </a:r>
            <a:r>
              <a:rPr lang="en-US" sz="2400" b="1" dirty="0" smtClean="0"/>
              <a:t>, not to whatever countries it happens to be operating in at the moment.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C92B4B7F-B50B-4224-A972-EA365B172B2C}" type="slidenum">
              <a:rPr lang="en-US" sz="1400" smtClean="0">
                <a:latin typeface="Arial" charset="0"/>
              </a:rPr>
              <a:pPr/>
              <a:t>6</a:t>
            </a:fld>
            <a:endParaRPr lang="en-US" sz="1400" smtClean="0">
              <a:latin typeface="Arial" charset="0"/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HDI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757" y="1590262"/>
            <a:ext cx="9064487" cy="5178287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3600" dirty="0" smtClean="0"/>
              <a:t>The United Nations Development </a:t>
            </a:r>
            <a:r>
              <a:rPr lang="en-US" sz="3600" dirty="0" err="1" smtClean="0"/>
              <a:t>Programme</a:t>
            </a:r>
            <a:r>
              <a:rPr lang="en-US" sz="3600" dirty="0" smtClean="0"/>
              <a:t> creates the </a:t>
            </a:r>
            <a:r>
              <a:rPr lang="en-US" sz="3600" dirty="0" smtClean="0">
                <a:solidFill>
                  <a:srgbClr val="FFFF00"/>
                </a:solidFill>
              </a:rPr>
              <a:t>Human Development Index </a:t>
            </a:r>
            <a:r>
              <a:rPr lang="en-US" sz="3600" dirty="0" smtClean="0"/>
              <a:t>(</a:t>
            </a:r>
            <a:r>
              <a:rPr lang="en-US" sz="3600" dirty="0" smtClean="0"/>
              <a:t>HDI) using a combination of measures:</a:t>
            </a:r>
          </a:p>
          <a:p>
            <a:pPr lvl="1">
              <a:lnSpc>
                <a:spcPct val="90000"/>
              </a:lnSpc>
            </a:pPr>
            <a:r>
              <a:rPr lang="en-US" sz="3200" b="1" dirty="0" smtClean="0"/>
              <a:t>One </a:t>
            </a:r>
            <a:r>
              <a:rPr lang="en-US" sz="3200" b="1" dirty="0" smtClean="0">
                <a:solidFill>
                  <a:schemeClr val="tx2"/>
                </a:solidFill>
              </a:rPr>
              <a:t>economic</a:t>
            </a:r>
            <a:r>
              <a:rPr lang="en-US" sz="3200" b="1" dirty="0" smtClean="0"/>
              <a:t> indicator of development.</a:t>
            </a:r>
          </a:p>
          <a:p>
            <a:pPr lvl="1">
              <a:lnSpc>
                <a:spcPct val="90000"/>
              </a:lnSpc>
            </a:pPr>
            <a:r>
              <a:rPr lang="en-US" sz="3200" b="1" dirty="0" smtClean="0"/>
              <a:t>Two </a:t>
            </a:r>
            <a:r>
              <a:rPr lang="en-US" sz="3200" b="1" dirty="0" smtClean="0">
                <a:solidFill>
                  <a:schemeClr val="tx2"/>
                </a:solidFill>
              </a:rPr>
              <a:t>social</a:t>
            </a:r>
            <a:r>
              <a:rPr lang="en-US" sz="3200" b="1" dirty="0" smtClean="0"/>
              <a:t> indicators of development.</a:t>
            </a:r>
          </a:p>
          <a:p>
            <a:pPr lvl="1">
              <a:lnSpc>
                <a:spcPct val="90000"/>
              </a:lnSpc>
            </a:pPr>
            <a:r>
              <a:rPr lang="en-US" sz="3200" b="1" dirty="0" smtClean="0"/>
              <a:t>One </a:t>
            </a:r>
            <a:r>
              <a:rPr lang="en-US" sz="3200" b="1" dirty="0" smtClean="0">
                <a:solidFill>
                  <a:schemeClr val="tx2"/>
                </a:solidFill>
              </a:rPr>
              <a:t>demographic</a:t>
            </a:r>
            <a:r>
              <a:rPr lang="en-US" sz="3200" b="1" dirty="0" smtClean="0"/>
              <a:t> indicator of development.</a:t>
            </a:r>
          </a:p>
          <a:p>
            <a:pPr>
              <a:lnSpc>
                <a:spcPct val="90000"/>
              </a:lnSpc>
            </a:pPr>
            <a:r>
              <a:rPr lang="en-US" sz="3600" dirty="0" smtClean="0"/>
              <a:t>A single value – an </a:t>
            </a:r>
            <a:r>
              <a:rPr lang="en-US" sz="3600" b="1" dirty="0" smtClean="0">
                <a:solidFill>
                  <a:schemeClr val="tx2"/>
                </a:solidFill>
              </a:rPr>
              <a:t>index number</a:t>
            </a:r>
            <a:r>
              <a:rPr lang="en-US" sz="3600" b="1" dirty="0" smtClean="0"/>
              <a:t> </a:t>
            </a:r>
            <a:r>
              <a:rPr lang="en-US" sz="3600" dirty="0" smtClean="0"/>
              <a:t>– is then computed, and every one of the nearly 200 countries in the world can be ranked.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Major Transnationals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82563" y="1616766"/>
            <a:ext cx="5105400" cy="4922838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 smtClean="0"/>
              <a:t>A recent study by Swiss researchers looking at the financial inter-relationships among the largest transnational corporations.</a:t>
            </a:r>
          </a:p>
          <a:p>
            <a:pPr>
              <a:defRPr/>
            </a:pPr>
            <a:r>
              <a:rPr lang="en-US" dirty="0"/>
              <a:t>Using a database of 37 million companies and investors worldwide, the researchers identified major </a:t>
            </a:r>
            <a:r>
              <a:rPr lang="en-US" dirty="0">
                <a:solidFill>
                  <a:srgbClr val="FFFF00"/>
                </a:solidFill>
              </a:rPr>
              <a:t>43,060 transnational corporations</a:t>
            </a:r>
            <a:r>
              <a:rPr lang="en-US" dirty="0"/>
              <a:t>.  </a:t>
            </a:r>
          </a:p>
          <a:p>
            <a:pPr>
              <a:defRPr/>
            </a:pPr>
            <a:r>
              <a:rPr lang="en-US" dirty="0"/>
              <a:t>Among these, </a:t>
            </a:r>
            <a:r>
              <a:rPr lang="en-US" dirty="0">
                <a:solidFill>
                  <a:srgbClr val="FFFF00"/>
                </a:solidFill>
              </a:rPr>
              <a:t>1,318</a:t>
            </a:r>
            <a:r>
              <a:rPr lang="en-US" dirty="0"/>
              <a:t> had ties to more than one other major </a:t>
            </a:r>
            <a:r>
              <a:rPr lang="en-US" dirty="0" smtClean="0"/>
              <a:t>transnational and controlled </a:t>
            </a:r>
            <a:r>
              <a:rPr lang="en-US" dirty="0" smtClean="0">
                <a:solidFill>
                  <a:srgbClr val="FFFF00"/>
                </a:solidFill>
              </a:rPr>
              <a:t>60%</a:t>
            </a:r>
            <a:r>
              <a:rPr lang="en-US" dirty="0" smtClean="0"/>
              <a:t> of all global revenues.</a:t>
            </a:r>
            <a:endParaRPr lang="en-US" dirty="0"/>
          </a:p>
          <a:p>
            <a:pPr>
              <a:defRPr/>
            </a:pPr>
            <a:r>
              <a:rPr lang="en-US" dirty="0"/>
              <a:t>A smaller subset of just </a:t>
            </a:r>
            <a:r>
              <a:rPr lang="en-US" dirty="0">
                <a:solidFill>
                  <a:srgbClr val="FFFF00"/>
                </a:solidFill>
              </a:rPr>
              <a:t>147 </a:t>
            </a:r>
            <a:r>
              <a:rPr lang="en-US" dirty="0" smtClean="0">
                <a:solidFill>
                  <a:srgbClr val="FFFF00"/>
                </a:solidFill>
              </a:rPr>
              <a:t>companies</a:t>
            </a:r>
            <a:r>
              <a:rPr lang="en-US" dirty="0" smtClean="0"/>
              <a:t>, </a:t>
            </a:r>
            <a:r>
              <a:rPr lang="en-US" dirty="0"/>
              <a:t>whose ownership was within the larger group, controlled </a:t>
            </a:r>
            <a:r>
              <a:rPr lang="en-US" dirty="0">
                <a:solidFill>
                  <a:srgbClr val="FFFF00"/>
                </a:solidFill>
              </a:rPr>
              <a:t>40%</a:t>
            </a:r>
            <a:r>
              <a:rPr lang="en-US" dirty="0"/>
              <a:t> of all wealth within the network.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7189352D-9764-4303-B3CC-9CD0F6E5C960}" type="slidenum">
              <a:rPr lang="en-US" sz="1400" smtClean="0">
                <a:latin typeface="Arial" charset="0"/>
              </a:rPr>
              <a:pPr/>
              <a:t>60</a:t>
            </a:fld>
            <a:endParaRPr lang="en-US" sz="1400" smtClean="0">
              <a:latin typeface="Arial" charset="0"/>
            </a:endParaRPr>
          </a:p>
        </p:txBody>
      </p:sp>
      <p:pic>
        <p:nvPicPr>
          <p:cNvPr id="706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2202554"/>
            <a:ext cx="3648075" cy="3638550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2" name="Text Box 8"/>
          <p:cNvSpPr txBox="1">
            <a:spLocks noChangeArrowheads="1"/>
          </p:cNvSpPr>
          <p:nvPr/>
        </p:nvSpPr>
        <p:spPr bwMode="auto">
          <a:xfrm>
            <a:off x="2103290" y="6611779"/>
            <a:ext cx="7040710" cy="24622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i="1"/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Source: http://www.newscientist.com/article/mg21228354.500-revealed--the-capitalist-network-that-runs-the-world.html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09" y="304800"/>
            <a:ext cx="799658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Companies Owning Companies: A Partial Example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40951"/>
              </p:ext>
            </p:extLst>
          </p:nvPr>
        </p:nvGraphicFramePr>
        <p:xfrm>
          <a:off x="1" y="1600200"/>
          <a:ext cx="9064487" cy="5168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B782EC6-F264-4784-A9B0-B8A7ACB0D583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297603" y="6611779"/>
            <a:ext cx="2846397" cy="24622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i="1"/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Data source: http://www.cjr.org/resources/</a:t>
            </a:r>
          </a:p>
        </p:txBody>
      </p:sp>
    </p:spTree>
    <p:extLst>
      <p:ext uri="{BB962C8B-B14F-4D97-AF65-F5344CB8AC3E}">
        <p14:creationId xmlns:p14="http://schemas.microsoft.com/office/powerpoint/2010/main" val="13202511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EE5F0E9B-A812-4A1D-8938-3F6D1A6843B0}" type="slidenum">
              <a:rPr lang="en-US" sz="1400" smtClean="0">
                <a:latin typeface="Arial" charset="0"/>
              </a:rPr>
              <a:pPr/>
              <a:t>62</a:t>
            </a:fld>
            <a:endParaRPr lang="en-US" sz="1400" smtClean="0">
              <a:latin typeface="Arial" charset="0"/>
            </a:endParaRPr>
          </a:p>
        </p:txBody>
      </p:sp>
      <p:sp>
        <p:nvSpPr>
          <p:cNvPr id="71683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5359400" y="2895600"/>
            <a:ext cx="3784600" cy="3962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smtClean="0"/>
              <a:t>FLO International is the umbrella organization representing 23 national labeling organizations and several hundred producer organizations.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Fairtrade commodities include handicrafts, coffee, cacao, tea, etc.</a:t>
            </a:r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mtClean="0"/>
              <a:t>Fair Trade</a:t>
            </a:r>
          </a:p>
        </p:txBody>
      </p:sp>
      <p:sp>
        <p:nvSpPr>
          <p:cNvPr id="7168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524000"/>
            <a:ext cx="5232400" cy="5181600"/>
          </a:xfrm>
        </p:spPr>
        <p:txBody>
          <a:bodyPr anchor="ctr" anchorCtr="0"/>
          <a:lstStyle/>
          <a:p>
            <a:pPr>
              <a:lnSpc>
                <a:spcPct val="90000"/>
              </a:lnSpc>
            </a:pPr>
            <a:r>
              <a:rPr lang="en-US" sz="2400" dirty="0" smtClean="0"/>
              <a:t>Fair Trade is a social and a market-based movement to end poverty and promote sustainable development.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 Standards for worker and producer safety, rights and income are set by trading and </a:t>
            </a:r>
            <a:r>
              <a:rPr lang="en-US" sz="2400" b="1" dirty="0" err="1" smtClean="0">
                <a:solidFill>
                  <a:schemeClr val="tx2"/>
                </a:solidFill>
              </a:rPr>
              <a:t>Fairtrade</a:t>
            </a:r>
            <a:r>
              <a:rPr lang="en-US" sz="2400" b="1" dirty="0" smtClean="0">
                <a:solidFill>
                  <a:schemeClr val="tx2"/>
                </a:solidFill>
              </a:rPr>
              <a:t> labeling organizations</a:t>
            </a:r>
            <a:r>
              <a:rPr lang="en-US" sz="2400" dirty="0" smtClean="0"/>
              <a:t>.  If a company does not meet producer does not meet the standard, they may not use the fair trade label.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Critics say that fair trade labeling distorts markets and is bad for trade in the long run.</a:t>
            </a:r>
          </a:p>
        </p:txBody>
      </p:sp>
      <p:pic>
        <p:nvPicPr>
          <p:cNvPr id="716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0" y="152400"/>
            <a:ext cx="2203450" cy="2590800"/>
          </a:xfrm>
          <a:prstGeom prst="rect">
            <a:avLst/>
          </a:prstGeom>
          <a:noFill/>
          <a:ln w="5715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7" name="Text Box 6"/>
          <p:cNvSpPr txBox="1">
            <a:spLocks noChangeArrowheads="1"/>
          </p:cNvSpPr>
          <p:nvPr/>
        </p:nvSpPr>
        <p:spPr bwMode="auto">
          <a:xfrm>
            <a:off x="5033963" y="6583363"/>
            <a:ext cx="4110037" cy="2619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100" i="1" dirty="0"/>
              <a:t>For more information see: http://www.fairtrade.net/home.html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B96A1454-0552-439F-89F2-40F726B08F30}" type="slidenum">
              <a:rPr lang="en-US" sz="1400" smtClean="0">
                <a:latin typeface="Arial" charset="0"/>
              </a:rPr>
              <a:pPr/>
              <a:t>63</a:t>
            </a:fld>
            <a:endParaRPr lang="en-US" sz="1400" smtClean="0">
              <a:latin typeface="Arial" charset="0"/>
            </a:endParaRPr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Micro-Credit Banks</a:t>
            </a:r>
          </a:p>
        </p:txBody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757" y="1480930"/>
            <a:ext cx="9064487" cy="5237922"/>
          </a:xfrm>
        </p:spPr>
        <p:txBody>
          <a:bodyPr anchor="ctr" anchorCtr="0">
            <a:normAutofit fontScale="850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One of the most interesting approaches to development in recent years has been the development of “</a:t>
            </a:r>
            <a:r>
              <a:rPr lang="en-US" sz="2800" dirty="0" smtClean="0">
                <a:solidFill>
                  <a:schemeClr val="tx2"/>
                </a:solidFill>
              </a:rPr>
              <a:t>micro-credit</a:t>
            </a:r>
            <a:r>
              <a:rPr lang="en-US" sz="2800" dirty="0" smtClean="0"/>
              <a:t>” lending – lending </a:t>
            </a:r>
            <a:r>
              <a:rPr lang="en-US" sz="2800" dirty="0" smtClean="0">
                <a:solidFill>
                  <a:schemeClr val="tx2"/>
                </a:solidFill>
              </a:rPr>
              <a:t>tiny</a:t>
            </a:r>
            <a:r>
              <a:rPr lang="en-US" sz="2800" dirty="0" smtClean="0"/>
              <a:t> amounts of money (typically a few hundred dollars) to individuals (often women) in poor countries to start “</a:t>
            </a:r>
            <a:r>
              <a:rPr lang="en-US" sz="2800" dirty="0" smtClean="0">
                <a:solidFill>
                  <a:schemeClr val="tx2"/>
                </a:solidFill>
              </a:rPr>
              <a:t>micro-businesses</a:t>
            </a:r>
            <a:r>
              <a:rPr lang="en-US" sz="2800" dirty="0" smtClean="0"/>
              <a:t>.”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The first micro-credit lender was the </a:t>
            </a:r>
            <a:r>
              <a:rPr lang="en-US" sz="2800" dirty="0" err="1" smtClean="0"/>
              <a:t>Grameen</a:t>
            </a:r>
            <a:r>
              <a:rPr lang="en-US" sz="2800" dirty="0" smtClean="0"/>
              <a:t> Bank in Bangladesh.  Today similar institutions exist in 34 countries.  For more information see: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>
                <a:hlinkClick r:id="rId2"/>
              </a:rPr>
              <a:t>http://www.grameen-info.org/</a:t>
            </a:r>
            <a:r>
              <a:rPr lang="en-US" sz="2400" dirty="0" smtClean="0"/>
              <a:t>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>
                <a:hlinkClick r:id="rId3"/>
              </a:rPr>
              <a:t>http://www.gfusa.org/</a:t>
            </a:r>
            <a:r>
              <a:rPr lang="en-US" sz="2400" dirty="0" smtClean="0"/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The </a:t>
            </a:r>
            <a:r>
              <a:rPr lang="en-US" dirty="0" err="1" smtClean="0"/>
              <a:t>Grameen</a:t>
            </a:r>
            <a:r>
              <a:rPr lang="en-US" dirty="0" smtClean="0"/>
              <a:t> Bank received the Noble Peace Prize in 2006.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Unfortunately, there has been recent </a:t>
            </a:r>
            <a:r>
              <a:rPr lang="en-US" dirty="0" smtClean="0">
                <a:solidFill>
                  <a:srgbClr val="FFFF00"/>
                </a:solidFill>
              </a:rPr>
              <a:t>criticism</a:t>
            </a:r>
            <a:r>
              <a:rPr lang="en-US" dirty="0" smtClean="0"/>
              <a:t> of Micro-Credit – that it can lead to increased poverty, that women are exploited by their families, that some institutions (not </a:t>
            </a:r>
            <a:r>
              <a:rPr lang="en-US" dirty="0" err="1" smtClean="0"/>
              <a:t>Grameen</a:t>
            </a:r>
            <a:r>
              <a:rPr lang="en-US" dirty="0" smtClean="0"/>
              <a:t>) have refused to adjust or restructure loans – even in the face of disasters.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04800"/>
            <a:ext cx="7721600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Grameen</a:t>
            </a:r>
            <a:r>
              <a:rPr lang="en-US" dirty="0" smtClean="0"/>
              <a:t> Bank</a:t>
            </a:r>
            <a:endParaRPr lang="en-US" dirty="0"/>
          </a:p>
        </p:txBody>
      </p:sp>
      <p:pic>
        <p:nvPicPr>
          <p:cNvPr id="7" name="Grameen_Foundation_Empowering_the_World_39_s_Poor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200" y="1550499"/>
            <a:ext cx="7721600" cy="4343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66E7DB8-8597-440C-A614-4F1EFC099B00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57400" y="6151746"/>
            <a:ext cx="5227983" cy="307777"/>
          </a:xfrm>
          <a:prstGeom prst="rect">
            <a:avLst/>
          </a:prstGeom>
          <a:solidFill>
            <a:srgbClr val="422100"/>
          </a:solidFill>
          <a:ln w="5715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hlinkClick r:id="rId5"/>
              </a:rPr>
              <a:t>http://www.youtube.com/watch?v=HBBkoUHsBUg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728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A605A226-EDA2-44C8-BE0E-583FF5A71077}" type="slidenum">
              <a:rPr lang="en-US" sz="1400" smtClean="0">
                <a:latin typeface="Arial" charset="0"/>
              </a:rPr>
              <a:pPr/>
              <a:t>65</a:t>
            </a:fld>
            <a:endParaRPr lang="en-US" sz="1400" smtClean="0">
              <a:latin typeface="Arial" charset="0"/>
            </a:endParaRP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Core and Periphery in </a:t>
            </a:r>
            <a:br>
              <a:rPr lang="en-US" sz="4000" smtClean="0"/>
            </a:br>
            <a:r>
              <a:rPr lang="en-US" sz="4000" smtClean="0"/>
              <a:t>the World Economy Today</a:t>
            </a:r>
          </a:p>
        </p:txBody>
      </p:sp>
      <p:pic>
        <p:nvPicPr>
          <p:cNvPr id="7475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8"/>
          <a:stretch/>
        </p:blipFill>
        <p:spPr bwMode="auto">
          <a:xfrm>
            <a:off x="2209800" y="1981200"/>
            <a:ext cx="4789488" cy="439972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505" y="304800"/>
            <a:ext cx="832899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Millennium Development Goals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9025" y="1845362"/>
            <a:ext cx="4084983" cy="422452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End poverty &amp; hunger.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Achieve universal primary education.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Promote gender equality.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Reduce child mortality.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323524" y="1845363"/>
            <a:ext cx="4681330" cy="4227443"/>
          </a:xfrm>
        </p:spPr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en-US" b="1" dirty="0" smtClean="0">
                <a:solidFill>
                  <a:srgbClr val="FFFF00"/>
                </a:solidFill>
              </a:rPr>
              <a:t>Improve maternal health.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b="1" dirty="0" smtClean="0">
                <a:solidFill>
                  <a:srgbClr val="FFFF00"/>
                </a:solidFill>
              </a:rPr>
              <a:t>Combat disease   (HIV, malaria, etc.)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b="1" dirty="0" smtClean="0">
                <a:solidFill>
                  <a:srgbClr val="FFFF00"/>
                </a:solidFill>
              </a:rPr>
              <a:t>Ensure environmental sustainability.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b="1" dirty="0" smtClean="0">
                <a:solidFill>
                  <a:srgbClr val="FFFF00"/>
                </a:solidFill>
              </a:rPr>
              <a:t>Develop a global partnership for development.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59E62F-B6F1-45FE-AAD2-C50740754C7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25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D0D460A9-B086-41C5-9FFA-8F12F6C737CB}" type="slidenum">
              <a:rPr lang="en-US" sz="1400" smtClean="0">
                <a:latin typeface="Arial" charset="0"/>
              </a:rPr>
              <a:pPr/>
              <a:t>7</a:t>
            </a:fld>
            <a:endParaRPr lang="en-US" sz="1400" smtClean="0">
              <a:latin typeface="Arial" charset="0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Possible Economic Measures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769163"/>
            <a:ext cx="8958263" cy="4611757"/>
          </a:xfrm>
        </p:spPr>
        <p:txBody>
          <a:bodyPr>
            <a:normAutofit lnSpcReduction="10000"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chemeClr val="tx2"/>
                </a:solidFill>
              </a:rPr>
              <a:t>Gross National Income (</a:t>
            </a:r>
            <a:r>
              <a:rPr lang="en-US" sz="2800" b="1" dirty="0" smtClean="0"/>
              <a:t>per capita, PPP</a:t>
            </a:r>
            <a:r>
              <a:rPr lang="en-US" sz="2800" b="1" dirty="0" smtClean="0">
                <a:solidFill>
                  <a:schemeClr val="tx2"/>
                </a:solidFill>
              </a:rPr>
              <a:t>)</a:t>
            </a:r>
          </a:p>
          <a:p>
            <a:pPr lvl="1">
              <a:lnSpc>
                <a:spcPct val="85000"/>
              </a:lnSpc>
            </a:pPr>
            <a:r>
              <a:rPr lang="en-US" sz="2400" b="1" dirty="0" smtClean="0"/>
              <a:t>Total value of goods and services produced in a country.</a:t>
            </a:r>
          </a:p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chemeClr val="tx2"/>
                </a:solidFill>
              </a:rPr>
              <a:t>Sector of Employment</a:t>
            </a:r>
          </a:p>
          <a:p>
            <a:pPr lvl="1">
              <a:lnSpc>
                <a:spcPct val="85000"/>
              </a:lnSpc>
            </a:pPr>
            <a:r>
              <a:rPr lang="en-US" sz="2400" b="1" dirty="0" smtClean="0"/>
              <a:t>Jobs fall into three categories: </a:t>
            </a:r>
            <a:r>
              <a:rPr lang="en-US" sz="2400" b="1" dirty="0" smtClean="0">
                <a:solidFill>
                  <a:schemeClr val="tx2"/>
                </a:solidFill>
              </a:rPr>
              <a:t>primary</a:t>
            </a:r>
            <a:r>
              <a:rPr lang="en-US" sz="2400" b="1" dirty="0" smtClean="0"/>
              <a:t> (agriculture, fishing), </a:t>
            </a:r>
            <a:r>
              <a:rPr lang="en-US" sz="2400" b="1" dirty="0" smtClean="0">
                <a:solidFill>
                  <a:schemeClr val="tx2"/>
                </a:solidFill>
              </a:rPr>
              <a:t>secondary</a:t>
            </a:r>
            <a:r>
              <a:rPr lang="en-US" sz="2400" b="1" dirty="0" smtClean="0"/>
              <a:t> (manufacturing) and </a:t>
            </a:r>
            <a:r>
              <a:rPr lang="en-US" sz="2400" b="1" dirty="0" smtClean="0">
                <a:solidFill>
                  <a:schemeClr val="tx2"/>
                </a:solidFill>
              </a:rPr>
              <a:t>tertiary</a:t>
            </a:r>
            <a:r>
              <a:rPr lang="en-US" sz="2400" b="1" dirty="0" smtClean="0"/>
              <a:t> (services).  Workers in the secondary and tertiary sectors earn more than those in the primary sector; high numbers in the primary sector means getting food is a major difficulty.</a:t>
            </a:r>
          </a:p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chemeClr val="tx2"/>
                </a:solidFill>
              </a:rPr>
              <a:t>Availability of Consumer Goods</a:t>
            </a:r>
          </a:p>
          <a:p>
            <a:pPr lvl="1">
              <a:lnSpc>
                <a:spcPct val="85000"/>
              </a:lnSpc>
            </a:pPr>
            <a:r>
              <a:rPr lang="en-US" sz="2400" b="1" dirty="0" smtClean="0"/>
              <a:t>After necessities are taken care of, “luxuries” drive an economy –  more consumer goods means more manufacturing and a higher level of development.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DF9AAB6C-92EE-4AAD-9324-8F6EF8CD8CE2}" type="slidenum">
              <a:rPr lang="en-US" sz="1400" smtClean="0">
                <a:latin typeface="Arial" charset="0"/>
              </a:rPr>
              <a:pPr/>
              <a:t>8</a:t>
            </a:fld>
            <a:endParaRPr lang="en-US" sz="1400" smtClean="0">
              <a:latin typeface="Arial" charset="0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Economic Measures: GNI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67" y="1699590"/>
            <a:ext cx="8301866" cy="4720825"/>
          </a:xfrm>
          <a:prstGeom prst="rect">
            <a:avLst/>
          </a:prstGeom>
          <a:noFill/>
          <a:ln w="5715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67" y="4850294"/>
            <a:ext cx="1623939" cy="141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fld id="{3E3CD2F5-F12F-44B1-894E-F8F0A2A3B948}" type="slidenum">
              <a:rPr lang="en-US" sz="1400" smtClean="0">
                <a:latin typeface="Arial" charset="0"/>
              </a:rPr>
              <a:pPr/>
              <a:t>9</a:t>
            </a:fld>
            <a:endParaRPr lang="en-US" sz="1400" smtClean="0">
              <a:latin typeface="Arial" charset="0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1143000"/>
          </a:xfrm>
        </p:spPr>
        <p:txBody>
          <a:bodyPr/>
          <a:lstStyle/>
          <a:p>
            <a:r>
              <a:rPr lang="en-US" smtClean="0"/>
              <a:t>Possible Economic Measures: Primary Employment Sector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13" y="1749285"/>
            <a:ext cx="8841174" cy="4651513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936997" y="6583363"/>
            <a:ext cx="5207003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200" i="1" dirty="0"/>
              <a:t>Adapted from: http://www.mapscd.com/world/world-primary-sector-map/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OXES">
  <a:themeElements>
    <a:clrScheme name="">
      <a:dk1>
        <a:srgbClr val="969696"/>
      </a:dk1>
      <a:lt1>
        <a:srgbClr val="FFFFFF"/>
      </a:lt1>
      <a:dk2>
        <a:srgbClr val="000000"/>
      </a:dk2>
      <a:lt2>
        <a:srgbClr val="FFFF00"/>
      </a:lt2>
      <a:accent1>
        <a:srgbClr val="CC6600"/>
      </a:accent1>
      <a:accent2>
        <a:srgbClr val="CC0000"/>
      </a:accent2>
      <a:accent3>
        <a:srgbClr val="AAAAAA"/>
      </a:accent3>
      <a:accent4>
        <a:srgbClr val="DADADA"/>
      </a:accent4>
      <a:accent5>
        <a:srgbClr val="E2B8AA"/>
      </a:accent5>
      <a:accent6>
        <a:srgbClr val="B90000"/>
      </a:accent6>
      <a:hlink>
        <a:srgbClr val="FF9900"/>
      </a:hlink>
      <a:folHlink>
        <a:srgbClr val="B2B2B2"/>
      </a:folHlink>
    </a:clrScheme>
    <a:fontScheme name="BOXE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OXE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XE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XE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XE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X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X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X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Designs\BOXES.POT</Template>
  <TotalTime>2146</TotalTime>
  <Words>3350</Words>
  <Application>Microsoft Office PowerPoint</Application>
  <PresentationFormat>On-screen Show (4:3)</PresentationFormat>
  <Paragraphs>432</Paragraphs>
  <Slides>66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BOXES</vt:lpstr>
      <vt:lpstr>Development</vt:lpstr>
      <vt:lpstr>Development: Terms</vt:lpstr>
      <vt:lpstr>Loaded Terms?</vt:lpstr>
      <vt:lpstr>Measuring Development</vt:lpstr>
      <vt:lpstr>GNI vs. Gini</vt:lpstr>
      <vt:lpstr>The HDI</vt:lpstr>
      <vt:lpstr>Possible Economic Measures</vt:lpstr>
      <vt:lpstr>Possible Economic Measures: GNI</vt:lpstr>
      <vt:lpstr>Possible Economic Measures: Primary Employment Sector</vt:lpstr>
      <vt:lpstr>Possible Economic Measures: Consumer Goods</vt:lpstr>
      <vt:lpstr>Possible Economic Measures: Consumer Goods</vt:lpstr>
      <vt:lpstr>Possible Social Measures</vt:lpstr>
      <vt:lpstr>Years of Schooling</vt:lpstr>
      <vt:lpstr>Possible Social Measures: Pupil-Teacher Ratios</vt:lpstr>
      <vt:lpstr>Possible Social Measures: Literacy Rates</vt:lpstr>
      <vt:lpstr>Possible Social Measures: Physicians per 10,000</vt:lpstr>
      <vt:lpstr>Possible Social Measures: Hospital Beds per 10,000</vt:lpstr>
      <vt:lpstr>Possible Social Measures: Percent Undernourished</vt:lpstr>
      <vt:lpstr>Possible Demographic Measures</vt:lpstr>
      <vt:lpstr>Possible Demographic Measures: Life Expectancy</vt:lpstr>
      <vt:lpstr>Possible Demographic Measures: Under 5 Mortality</vt:lpstr>
      <vt:lpstr>Possible Demographic Measures: Natural Increase</vt:lpstr>
      <vt:lpstr>Possible Demographic Measures: Birth Rate</vt:lpstr>
      <vt:lpstr>Computing the HDI</vt:lpstr>
      <vt:lpstr>The 2011 HDI Figures</vt:lpstr>
      <vt:lpstr>2011 HDI Rankings</vt:lpstr>
      <vt:lpstr>The HDI: Criticisms</vt:lpstr>
      <vt:lpstr>The HDI: Is There Anything Else?</vt:lpstr>
      <vt:lpstr>Multidimensional Poverty Index: Components</vt:lpstr>
      <vt:lpstr>Multidimensional Poverty Index: The Lowest Figures</vt:lpstr>
      <vt:lpstr>Multidimensional Poverty Index: Ranks</vt:lpstr>
      <vt:lpstr>Multidimensional Poverty Index: Locations</vt:lpstr>
      <vt:lpstr>Multidimensional Poverty Index: Ranks</vt:lpstr>
      <vt:lpstr>The GII: Gender Inequality Index: Components</vt:lpstr>
      <vt:lpstr>Gender Inequality Index: Table</vt:lpstr>
      <vt:lpstr>Gender Inequality Index Map</vt:lpstr>
      <vt:lpstr>GEM: The Gender Empowerment Measure</vt:lpstr>
      <vt:lpstr>The 2007 GEM Rankings</vt:lpstr>
      <vt:lpstr>The Gender-Related Development Index (GDI)</vt:lpstr>
      <vt:lpstr>The “Hedonometer” –  “Gross National Happiness”?</vt:lpstr>
      <vt:lpstr>Bhutan’s Gross National Happiness Index </vt:lpstr>
      <vt:lpstr>Civic &amp; Community Well-Being</vt:lpstr>
      <vt:lpstr>Worldwide HDI  Trends, 1970-2010</vt:lpstr>
      <vt:lpstr>The More and Less Developed Regions</vt:lpstr>
      <vt:lpstr>Development: Why?  How?</vt:lpstr>
      <vt:lpstr>The Self-Sufficiency Model of Development</vt:lpstr>
      <vt:lpstr>The International Trade Model of Development</vt:lpstr>
      <vt:lpstr>Rostow's Development Model</vt:lpstr>
      <vt:lpstr>International Trade Model: Successful Examples</vt:lpstr>
      <vt:lpstr>PowerPoint Presentation</vt:lpstr>
      <vt:lpstr>World Trade: The WTO</vt:lpstr>
      <vt:lpstr>Foreign Investment Flows</vt:lpstr>
      <vt:lpstr>Financing Development</vt:lpstr>
      <vt:lpstr>Loans for Development</vt:lpstr>
      <vt:lpstr>Debt Service as GDP%</vt:lpstr>
      <vt:lpstr>The Jubilee 2000 Proposal</vt:lpstr>
      <vt:lpstr>Global Debt</vt:lpstr>
      <vt:lpstr>Structural Adjustment Programs</vt:lpstr>
      <vt:lpstr>Transnational Corporations</vt:lpstr>
      <vt:lpstr>The Major Transnationals</vt:lpstr>
      <vt:lpstr>Companies Owning Companies: A Partial Example</vt:lpstr>
      <vt:lpstr>Fair Trade</vt:lpstr>
      <vt:lpstr>Micro-Credit Banks</vt:lpstr>
      <vt:lpstr>The Grameen Bank</vt:lpstr>
      <vt:lpstr>Core and Periphery in  the World Economy Today</vt:lpstr>
      <vt:lpstr>Millennium Development Goals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</dc:title>
  <dc:creator>default</dc:creator>
  <cp:lastModifiedBy>Alan Osborn</cp:lastModifiedBy>
  <cp:revision>160</cp:revision>
  <cp:lastPrinted>2013-03-14T20:31:18Z</cp:lastPrinted>
  <dcterms:created xsi:type="dcterms:W3CDTF">2003-06-10T03:21:56Z</dcterms:created>
  <dcterms:modified xsi:type="dcterms:W3CDTF">2013-03-14T20:32:15Z</dcterms:modified>
</cp:coreProperties>
</file>