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2"/>
  </p:notesMasterIdLst>
  <p:handoutMasterIdLst>
    <p:handoutMasterId r:id="rId103"/>
  </p:handoutMasterIdLst>
  <p:sldIdLst>
    <p:sldId id="256" r:id="rId2"/>
    <p:sldId id="258" r:id="rId3"/>
    <p:sldId id="342" r:id="rId4"/>
    <p:sldId id="343" r:id="rId5"/>
    <p:sldId id="415" r:id="rId6"/>
    <p:sldId id="473" r:id="rId7"/>
    <p:sldId id="344" r:id="rId8"/>
    <p:sldId id="405" r:id="rId9"/>
    <p:sldId id="406" r:id="rId10"/>
    <p:sldId id="347" r:id="rId11"/>
    <p:sldId id="459" r:id="rId12"/>
    <p:sldId id="460" r:id="rId13"/>
    <p:sldId id="456" r:id="rId14"/>
    <p:sldId id="457" r:id="rId15"/>
    <p:sldId id="458" r:id="rId16"/>
    <p:sldId id="461" r:id="rId17"/>
    <p:sldId id="462" r:id="rId18"/>
    <p:sldId id="398" r:id="rId19"/>
    <p:sldId id="423" r:id="rId20"/>
    <p:sldId id="463" r:id="rId21"/>
    <p:sldId id="353" r:id="rId22"/>
    <p:sldId id="354" r:id="rId23"/>
    <p:sldId id="355" r:id="rId24"/>
    <p:sldId id="407" r:id="rId25"/>
    <p:sldId id="408" r:id="rId26"/>
    <p:sldId id="469" r:id="rId27"/>
    <p:sldId id="337" r:id="rId28"/>
    <p:sldId id="356" r:id="rId29"/>
    <p:sldId id="404" r:id="rId30"/>
    <p:sldId id="411" r:id="rId31"/>
    <p:sldId id="409" r:id="rId32"/>
    <p:sldId id="410" r:id="rId33"/>
    <p:sldId id="357" r:id="rId34"/>
    <p:sldId id="358" r:id="rId35"/>
    <p:sldId id="362" r:id="rId36"/>
    <p:sldId id="428" r:id="rId37"/>
    <p:sldId id="429" r:id="rId38"/>
    <p:sldId id="434" r:id="rId39"/>
    <p:sldId id="466" r:id="rId40"/>
    <p:sldId id="364" r:id="rId41"/>
    <p:sldId id="441" r:id="rId42"/>
    <p:sldId id="442" r:id="rId43"/>
    <p:sldId id="443" r:id="rId44"/>
    <p:sldId id="413" r:id="rId45"/>
    <p:sldId id="427" r:id="rId46"/>
    <p:sldId id="421" r:id="rId47"/>
    <p:sldId id="313" r:id="rId48"/>
    <p:sldId id="314" r:id="rId49"/>
    <p:sldId id="315" r:id="rId50"/>
    <p:sldId id="370" r:id="rId51"/>
    <p:sldId id="371" r:id="rId52"/>
    <p:sldId id="372" r:id="rId53"/>
    <p:sldId id="373" r:id="rId54"/>
    <p:sldId id="374" r:id="rId55"/>
    <p:sldId id="376" r:id="rId56"/>
    <p:sldId id="377" r:id="rId57"/>
    <p:sldId id="444" r:id="rId58"/>
    <p:sldId id="316" r:id="rId59"/>
    <p:sldId id="317" r:id="rId60"/>
    <p:sldId id="304" r:id="rId61"/>
    <p:sldId id="305" r:id="rId62"/>
    <p:sldId id="306" r:id="rId63"/>
    <p:sldId id="467" r:id="rId64"/>
    <p:sldId id="381" r:id="rId65"/>
    <p:sldId id="310" r:id="rId66"/>
    <p:sldId id="309" r:id="rId67"/>
    <p:sldId id="278" r:id="rId68"/>
    <p:sldId id="284" r:id="rId69"/>
    <p:sldId id="285" r:id="rId70"/>
    <p:sldId id="280" r:id="rId71"/>
    <p:sldId id="281" r:id="rId72"/>
    <p:sldId id="445" r:id="rId73"/>
    <p:sldId id="446" r:id="rId74"/>
    <p:sldId id="447" r:id="rId75"/>
    <p:sldId id="448" r:id="rId76"/>
    <p:sldId id="449" r:id="rId77"/>
    <p:sldId id="450" r:id="rId78"/>
    <p:sldId id="451" r:id="rId79"/>
    <p:sldId id="452" r:id="rId80"/>
    <p:sldId id="453" r:id="rId81"/>
    <p:sldId id="382" r:id="rId82"/>
    <p:sldId id="424" r:id="rId83"/>
    <p:sldId id="425" r:id="rId84"/>
    <p:sldId id="329" r:id="rId85"/>
    <p:sldId id="340" r:id="rId86"/>
    <p:sldId id="331" r:id="rId87"/>
    <p:sldId id="332" r:id="rId88"/>
    <p:sldId id="426" r:id="rId89"/>
    <p:sldId id="327" r:id="rId90"/>
    <p:sldId id="333" r:id="rId91"/>
    <p:sldId id="471" r:id="rId92"/>
    <p:sldId id="383" r:id="rId93"/>
    <p:sldId id="336" r:id="rId94"/>
    <p:sldId id="472" r:id="rId95"/>
    <p:sldId id="468" r:id="rId96"/>
    <p:sldId id="386" r:id="rId97"/>
    <p:sldId id="454" r:id="rId98"/>
    <p:sldId id="416" r:id="rId99"/>
    <p:sldId id="470" r:id="rId100"/>
    <p:sldId id="417" r:id="rId10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FFFFFF"/>
    <a:srgbClr val="0033CC"/>
    <a:srgbClr val="FF0066"/>
    <a:srgbClr val="000000"/>
    <a:srgbClr val="CCFFFF"/>
    <a:srgbClr val="FF66FF"/>
    <a:srgbClr val="FFFF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/>
  </p:normalViewPr>
  <p:slideViewPr>
    <p:cSldViewPr>
      <p:cViewPr varScale="1">
        <p:scale>
          <a:sx n="103" d="100"/>
          <a:sy n="103" d="100"/>
        </p:scale>
        <p:origin x="-210" y="-78"/>
      </p:cViewPr>
      <p:guideLst>
        <p:guide orient="horz" pos="220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5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3015E7C4-80AA-4ADA-8EC8-1A75DC6F8C4B}" type="datetimeFigureOut">
              <a:rPr lang="en-US"/>
              <a:pPr>
                <a:defRPr/>
              </a:pPr>
              <a:t>5/6/2013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9E56BBF2-BD37-40E3-AE12-3EF7512A8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67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7337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-17463" y="-20638"/>
            <a:ext cx="9159876" cy="6878638"/>
            <a:chOff x="-11" y="-13"/>
            <a:chExt cx="5770" cy="4333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hidden">
            <a:xfrm>
              <a:off x="1008" y="0"/>
              <a:ext cx="4751" cy="4319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912" cy="398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7" name="Freeform 4"/>
            <p:cNvSpPr>
              <a:spLocks/>
            </p:cNvSpPr>
            <p:nvPr/>
          </p:nvSpPr>
          <p:spPr bwMode="grayWhite">
            <a:xfrm>
              <a:off x="77" y="83"/>
              <a:ext cx="447" cy="520"/>
            </a:xfrm>
            <a:custGeom>
              <a:avLst/>
              <a:gdLst>
                <a:gd name="T0" fmla="*/ 254 w 447"/>
                <a:gd name="T1" fmla="*/ 495 h 520"/>
                <a:gd name="T2" fmla="*/ 245 w 447"/>
                <a:gd name="T3" fmla="*/ 454 h 520"/>
                <a:gd name="T4" fmla="*/ 230 w 447"/>
                <a:gd name="T5" fmla="*/ 417 h 520"/>
                <a:gd name="T6" fmla="*/ 193 w 447"/>
                <a:gd name="T7" fmla="*/ 402 h 520"/>
                <a:gd name="T8" fmla="*/ 150 w 447"/>
                <a:gd name="T9" fmla="*/ 412 h 520"/>
                <a:gd name="T10" fmla="*/ 112 w 447"/>
                <a:gd name="T11" fmla="*/ 417 h 520"/>
                <a:gd name="T12" fmla="*/ 93 w 447"/>
                <a:gd name="T13" fmla="*/ 399 h 520"/>
                <a:gd name="T14" fmla="*/ 81 w 447"/>
                <a:gd name="T15" fmla="*/ 370 h 520"/>
                <a:gd name="T16" fmla="*/ 75 w 447"/>
                <a:gd name="T17" fmla="*/ 339 h 520"/>
                <a:gd name="T18" fmla="*/ 76 w 447"/>
                <a:gd name="T19" fmla="*/ 309 h 520"/>
                <a:gd name="T20" fmla="*/ 106 w 447"/>
                <a:gd name="T21" fmla="*/ 300 h 520"/>
                <a:gd name="T22" fmla="*/ 146 w 447"/>
                <a:gd name="T23" fmla="*/ 307 h 520"/>
                <a:gd name="T24" fmla="*/ 175 w 447"/>
                <a:gd name="T25" fmla="*/ 294 h 520"/>
                <a:gd name="T26" fmla="*/ 186 w 447"/>
                <a:gd name="T27" fmla="*/ 273 h 520"/>
                <a:gd name="T28" fmla="*/ 189 w 447"/>
                <a:gd name="T29" fmla="*/ 246 h 520"/>
                <a:gd name="T30" fmla="*/ 188 w 447"/>
                <a:gd name="T31" fmla="*/ 219 h 520"/>
                <a:gd name="T32" fmla="*/ 178 w 447"/>
                <a:gd name="T33" fmla="*/ 191 h 520"/>
                <a:gd name="T34" fmla="*/ 153 w 447"/>
                <a:gd name="T35" fmla="*/ 171 h 520"/>
                <a:gd name="T36" fmla="*/ 123 w 447"/>
                <a:gd name="T37" fmla="*/ 172 h 520"/>
                <a:gd name="T38" fmla="*/ 93 w 447"/>
                <a:gd name="T39" fmla="*/ 185 h 520"/>
                <a:gd name="T40" fmla="*/ 64 w 447"/>
                <a:gd name="T41" fmla="*/ 194 h 520"/>
                <a:gd name="T42" fmla="*/ 34 w 447"/>
                <a:gd name="T43" fmla="*/ 185 h 520"/>
                <a:gd name="T44" fmla="*/ 19 w 447"/>
                <a:gd name="T45" fmla="*/ 166 h 520"/>
                <a:gd name="T46" fmla="*/ 9 w 447"/>
                <a:gd name="T47" fmla="*/ 146 h 520"/>
                <a:gd name="T48" fmla="*/ 2 w 447"/>
                <a:gd name="T49" fmla="*/ 122 h 520"/>
                <a:gd name="T50" fmla="*/ 0 w 447"/>
                <a:gd name="T51" fmla="*/ 98 h 520"/>
                <a:gd name="T52" fmla="*/ 387 w 447"/>
                <a:gd name="T53" fmla="*/ 12 h 520"/>
                <a:gd name="T54" fmla="*/ 399 w 447"/>
                <a:gd name="T55" fmla="*/ 41 h 520"/>
                <a:gd name="T56" fmla="*/ 406 w 447"/>
                <a:gd name="T57" fmla="*/ 74 h 520"/>
                <a:gd name="T58" fmla="*/ 411 w 447"/>
                <a:gd name="T59" fmla="*/ 107 h 520"/>
                <a:gd name="T60" fmla="*/ 396 w 447"/>
                <a:gd name="T61" fmla="*/ 141 h 520"/>
                <a:gd name="T62" fmla="*/ 375 w 447"/>
                <a:gd name="T63" fmla="*/ 144 h 520"/>
                <a:gd name="T64" fmla="*/ 354 w 447"/>
                <a:gd name="T65" fmla="*/ 141 h 520"/>
                <a:gd name="T66" fmla="*/ 332 w 447"/>
                <a:gd name="T67" fmla="*/ 137 h 520"/>
                <a:gd name="T68" fmla="*/ 307 w 447"/>
                <a:gd name="T69" fmla="*/ 141 h 520"/>
                <a:gd name="T70" fmla="*/ 286 w 447"/>
                <a:gd name="T71" fmla="*/ 166 h 520"/>
                <a:gd name="T72" fmla="*/ 285 w 447"/>
                <a:gd name="T73" fmla="*/ 199 h 520"/>
                <a:gd name="T74" fmla="*/ 289 w 447"/>
                <a:gd name="T75" fmla="*/ 222 h 520"/>
                <a:gd name="T76" fmla="*/ 295 w 447"/>
                <a:gd name="T77" fmla="*/ 247 h 520"/>
                <a:gd name="T78" fmla="*/ 308 w 447"/>
                <a:gd name="T79" fmla="*/ 268 h 520"/>
                <a:gd name="T80" fmla="*/ 332 w 447"/>
                <a:gd name="T81" fmla="*/ 282 h 520"/>
                <a:gd name="T82" fmla="*/ 357 w 447"/>
                <a:gd name="T83" fmla="*/ 282 h 520"/>
                <a:gd name="T84" fmla="*/ 379 w 447"/>
                <a:gd name="T85" fmla="*/ 272 h 520"/>
                <a:gd name="T86" fmla="*/ 402 w 447"/>
                <a:gd name="T87" fmla="*/ 262 h 520"/>
                <a:gd name="T88" fmla="*/ 426 w 447"/>
                <a:gd name="T89" fmla="*/ 265 h 520"/>
                <a:gd name="T90" fmla="*/ 436 w 447"/>
                <a:gd name="T91" fmla="*/ 287 h 520"/>
                <a:gd name="T92" fmla="*/ 442 w 447"/>
                <a:gd name="T93" fmla="*/ 312 h 520"/>
                <a:gd name="T94" fmla="*/ 444 w 447"/>
                <a:gd name="T95" fmla="*/ 338 h 520"/>
                <a:gd name="T96" fmla="*/ 436 w 447"/>
                <a:gd name="T97" fmla="*/ 358 h 520"/>
                <a:gd name="T98" fmla="*/ 397 w 447"/>
                <a:gd name="T99" fmla="*/ 366 h 520"/>
                <a:gd name="T100" fmla="*/ 363 w 447"/>
                <a:gd name="T101" fmla="*/ 380 h 520"/>
                <a:gd name="T102" fmla="*/ 347 w 447"/>
                <a:gd name="T103" fmla="*/ 406 h 520"/>
                <a:gd name="T104" fmla="*/ 353 w 447"/>
                <a:gd name="T105" fmla="*/ 437 h 520"/>
                <a:gd name="T106" fmla="*/ 372 w 447"/>
                <a:gd name="T107" fmla="*/ 464 h 520"/>
                <a:gd name="T108" fmla="*/ 369 w 447"/>
                <a:gd name="T109" fmla="*/ 492 h 520"/>
                <a:gd name="T110" fmla="*/ 347 w 447"/>
                <a:gd name="T111" fmla="*/ 503 h 520"/>
                <a:gd name="T112" fmla="*/ 323 w 447"/>
                <a:gd name="T113" fmla="*/ 511 h 520"/>
                <a:gd name="T114" fmla="*/ 298 w 447"/>
                <a:gd name="T115" fmla="*/ 516 h 520"/>
                <a:gd name="T116" fmla="*/ 272 w 447"/>
                <a:gd name="T117" fmla="*/ 519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47" h="520">
                  <a:moveTo>
                    <a:pt x="272" y="519"/>
                  </a:moveTo>
                  <a:lnTo>
                    <a:pt x="265" y="512"/>
                  </a:lnTo>
                  <a:lnTo>
                    <a:pt x="259" y="505"/>
                  </a:lnTo>
                  <a:lnTo>
                    <a:pt x="254" y="495"/>
                  </a:lnTo>
                  <a:lnTo>
                    <a:pt x="252" y="486"/>
                  </a:lnTo>
                  <a:lnTo>
                    <a:pt x="248" y="475"/>
                  </a:lnTo>
                  <a:lnTo>
                    <a:pt x="246" y="465"/>
                  </a:lnTo>
                  <a:lnTo>
                    <a:pt x="245" y="454"/>
                  </a:lnTo>
                  <a:lnTo>
                    <a:pt x="242" y="444"/>
                  </a:lnTo>
                  <a:lnTo>
                    <a:pt x="239" y="434"/>
                  </a:lnTo>
                  <a:lnTo>
                    <a:pt x="235" y="425"/>
                  </a:lnTo>
                  <a:lnTo>
                    <a:pt x="230" y="417"/>
                  </a:lnTo>
                  <a:lnTo>
                    <a:pt x="223" y="411"/>
                  </a:lnTo>
                  <a:lnTo>
                    <a:pt x="215" y="406"/>
                  </a:lnTo>
                  <a:lnTo>
                    <a:pt x="205" y="403"/>
                  </a:lnTo>
                  <a:lnTo>
                    <a:pt x="193" y="402"/>
                  </a:lnTo>
                  <a:lnTo>
                    <a:pt x="177" y="403"/>
                  </a:lnTo>
                  <a:lnTo>
                    <a:pt x="168" y="407"/>
                  </a:lnTo>
                  <a:lnTo>
                    <a:pt x="159" y="410"/>
                  </a:lnTo>
                  <a:lnTo>
                    <a:pt x="150" y="412"/>
                  </a:lnTo>
                  <a:lnTo>
                    <a:pt x="140" y="415"/>
                  </a:lnTo>
                  <a:lnTo>
                    <a:pt x="131" y="416"/>
                  </a:lnTo>
                  <a:lnTo>
                    <a:pt x="122" y="417"/>
                  </a:lnTo>
                  <a:lnTo>
                    <a:pt x="112" y="417"/>
                  </a:lnTo>
                  <a:lnTo>
                    <a:pt x="102" y="417"/>
                  </a:lnTo>
                  <a:lnTo>
                    <a:pt x="99" y="412"/>
                  </a:lnTo>
                  <a:lnTo>
                    <a:pt x="96" y="406"/>
                  </a:lnTo>
                  <a:lnTo>
                    <a:pt x="93" y="399"/>
                  </a:lnTo>
                  <a:lnTo>
                    <a:pt x="90" y="393"/>
                  </a:lnTo>
                  <a:lnTo>
                    <a:pt x="87" y="385"/>
                  </a:lnTo>
                  <a:lnTo>
                    <a:pt x="84" y="378"/>
                  </a:lnTo>
                  <a:lnTo>
                    <a:pt x="81" y="370"/>
                  </a:lnTo>
                  <a:lnTo>
                    <a:pt x="79" y="362"/>
                  </a:lnTo>
                  <a:lnTo>
                    <a:pt x="78" y="355"/>
                  </a:lnTo>
                  <a:lnTo>
                    <a:pt x="76" y="347"/>
                  </a:lnTo>
                  <a:lnTo>
                    <a:pt x="75" y="339"/>
                  </a:lnTo>
                  <a:lnTo>
                    <a:pt x="74" y="332"/>
                  </a:lnTo>
                  <a:lnTo>
                    <a:pt x="74" y="324"/>
                  </a:lnTo>
                  <a:lnTo>
                    <a:pt x="75" y="316"/>
                  </a:lnTo>
                  <a:lnTo>
                    <a:pt x="76" y="309"/>
                  </a:lnTo>
                  <a:lnTo>
                    <a:pt x="78" y="302"/>
                  </a:lnTo>
                  <a:lnTo>
                    <a:pt x="87" y="299"/>
                  </a:lnTo>
                  <a:lnTo>
                    <a:pt x="97" y="298"/>
                  </a:lnTo>
                  <a:lnTo>
                    <a:pt x="106" y="300"/>
                  </a:lnTo>
                  <a:lnTo>
                    <a:pt x="116" y="302"/>
                  </a:lnTo>
                  <a:lnTo>
                    <a:pt x="126" y="305"/>
                  </a:lnTo>
                  <a:lnTo>
                    <a:pt x="136" y="306"/>
                  </a:lnTo>
                  <a:lnTo>
                    <a:pt x="146" y="307"/>
                  </a:lnTo>
                  <a:lnTo>
                    <a:pt x="157" y="305"/>
                  </a:lnTo>
                  <a:lnTo>
                    <a:pt x="165" y="302"/>
                  </a:lnTo>
                  <a:lnTo>
                    <a:pt x="170" y="298"/>
                  </a:lnTo>
                  <a:lnTo>
                    <a:pt x="175" y="294"/>
                  </a:lnTo>
                  <a:lnTo>
                    <a:pt x="179" y="290"/>
                  </a:lnTo>
                  <a:lnTo>
                    <a:pt x="182" y="284"/>
                  </a:lnTo>
                  <a:lnTo>
                    <a:pt x="185" y="278"/>
                  </a:lnTo>
                  <a:lnTo>
                    <a:pt x="186" y="273"/>
                  </a:lnTo>
                  <a:lnTo>
                    <a:pt x="187" y="266"/>
                  </a:lnTo>
                  <a:lnTo>
                    <a:pt x="188" y="259"/>
                  </a:lnTo>
                  <a:lnTo>
                    <a:pt x="189" y="253"/>
                  </a:lnTo>
                  <a:lnTo>
                    <a:pt x="189" y="246"/>
                  </a:lnTo>
                  <a:lnTo>
                    <a:pt x="189" y="239"/>
                  </a:lnTo>
                  <a:lnTo>
                    <a:pt x="189" y="232"/>
                  </a:lnTo>
                  <a:lnTo>
                    <a:pt x="189" y="226"/>
                  </a:lnTo>
                  <a:lnTo>
                    <a:pt x="188" y="219"/>
                  </a:lnTo>
                  <a:lnTo>
                    <a:pt x="188" y="213"/>
                  </a:lnTo>
                  <a:lnTo>
                    <a:pt x="186" y="204"/>
                  </a:lnTo>
                  <a:lnTo>
                    <a:pt x="182" y="198"/>
                  </a:lnTo>
                  <a:lnTo>
                    <a:pt x="178" y="191"/>
                  </a:lnTo>
                  <a:lnTo>
                    <a:pt x="173" y="185"/>
                  </a:lnTo>
                  <a:lnTo>
                    <a:pt x="167" y="180"/>
                  </a:lnTo>
                  <a:lnTo>
                    <a:pt x="161" y="176"/>
                  </a:lnTo>
                  <a:lnTo>
                    <a:pt x="153" y="171"/>
                  </a:lnTo>
                  <a:lnTo>
                    <a:pt x="146" y="167"/>
                  </a:lnTo>
                  <a:lnTo>
                    <a:pt x="138" y="167"/>
                  </a:lnTo>
                  <a:lnTo>
                    <a:pt x="130" y="170"/>
                  </a:lnTo>
                  <a:lnTo>
                    <a:pt x="123" y="172"/>
                  </a:lnTo>
                  <a:lnTo>
                    <a:pt x="116" y="175"/>
                  </a:lnTo>
                  <a:lnTo>
                    <a:pt x="108" y="178"/>
                  </a:lnTo>
                  <a:lnTo>
                    <a:pt x="100" y="182"/>
                  </a:lnTo>
                  <a:lnTo>
                    <a:pt x="93" y="185"/>
                  </a:lnTo>
                  <a:lnTo>
                    <a:pt x="86" y="189"/>
                  </a:lnTo>
                  <a:lnTo>
                    <a:pt x="79" y="191"/>
                  </a:lnTo>
                  <a:lnTo>
                    <a:pt x="71" y="194"/>
                  </a:lnTo>
                  <a:lnTo>
                    <a:pt x="64" y="194"/>
                  </a:lnTo>
                  <a:lnTo>
                    <a:pt x="56" y="194"/>
                  </a:lnTo>
                  <a:lnTo>
                    <a:pt x="48" y="193"/>
                  </a:lnTo>
                  <a:lnTo>
                    <a:pt x="41" y="190"/>
                  </a:lnTo>
                  <a:lnTo>
                    <a:pt x="34" y="185"/>
                  </a:lnTo>
                  <a:lnTo>
                    <a:pt x="26" y="179"/>
                  </a:lnTo>
                  <a:lnTo>
                    <a:pt x="24" y="175"/>
                  </a:lnTo>
                  <a:lnTo>
                    <a:pt x="21" y="171"/>
                  </a:lnTo>
                  <a:lnTo>
                    <a:pt x="19" y="166"/>
                  </a:lnTo>
                  <a:lnTo>
                    <a:pt x="15" y="162"/>
                  </a:lnTo>
                  <a:lnTo>
                    <a:pt x="13" y="157"/>
                  </a:lnTo>
                  <a:lnTo>
                    <a:pt x="11" y="151"/>
                  </a:lnTo>
                  <a:lnTo>
                    <a:pt x="9" y="146"/>
                  </a:lnTo>
                  <a:lnTo>
                    <a:pt x="7" y="139"/>
                  </a:lnTo>
                  <a:lnTo>
                    <a:pt x="6" y="134"/>
                  </a:lnTo>
                  <a:lnTo>
                    <a:pt x="4" y="129"/>
                  </a:lnTo>
                  <a:lnTo>
                    <a:pt x="2" y="122"/>
                  </a:lnTo>
                  <a:lnTo>
                    <a:pt x="1" y="116"/>
                  </a:lnTo>
                  <a:lnTo>
                    <a:pt x="0" y="111"/>
                  </a:lnTo>
                  <a:lnTo>
                    <a:pt x="0" y="104"/>
                  </a:lnTo>
                  <a:lnTo>
                    <a:pt x="0" y="98"/>
                  </a:lnTo>
                  <a:lnTo>
                    <a:pt x="0" y="92"/>
                  </a:lnTo>
                  <a:lnTo>
                    <a:pt x="378" y="0"/>
                  </a:lnTo>
                  <a:lnTo>
                    <a:pt x="383" y="5"/>
                  </a:lnTo>
                  <a:lnTo>
                    <a:pt x="387" y="12"/>
                  </a:lnTo>
                  <a:lnTo>
                    <a:pt x="391" y="18"/>
                  </a:lnTo>
                  <a:lnTo>
                    <a:pt x="394" y="26"/>
                  </a:lnTo>
                  <a:lnTo>
                    <a:pt x="397" y="33"/>
                  </a:lnTo>
                  <a:lnTo>
                    <a:pt x="399" y="41"/>
                  </a:lnTo>
                  <a:lnTo>
                    <a:pt x="401" y="49"/>
                  </a:lnTo>
                  <a:lnTo>
                    <a:pt x="403" y="57"/>
                  </a:lnTo>
                  <a:lnTo>
                    <a:pt x="405" y="65"/>
                  </a:lnTo>
                  <a:lnTo>
                    <a:pt x="406" y="74"/>
                  </a:lnTo>
                  <a:lnTo>
                    <a:pt x="407" y="82"/>
                  </a:lnTo>
                  <a:lnTo>
                    <a:pt x="408" y="91"/>
                  </a:lnTo>
                  <a:lnTo>
                    <a:pt x="410" y="99"/>
                  </a:lnTo>
                  <a:lnTo>
                    <a:pt x="411" y="107"/>
                  </a:lnTo>
                  <a:lnTo>
                    <a:pt x="412" y="115"/>
                  </a:lnTo>
                  <a:lnTo>
                    <a:pt x="413" y="123"/>
                  </a:lnTo>
                  <a:lnTo>
                    <a:pt x="401" y="138"/>
                  </a:lnTo>
                  <a:lnTo>
                    <a:pt x="396" y="141"/>
                  </a:lnTo>
                  <a:lnTo>
                    <a:pt x="391" y="143"/>
                  </a:lnTo>
                  <a:lnTo>
                    <a:pt x="386" y="144"/>
                  </a:lnTo>
                  <a:lnTo>
                    <a:pt x="380" y="144"/>
                  </a:lnTo>
                  <a:lnTo>
                    <a:pt x="375" y="144"/>
                  </a:lnTo>
                  <a:lnTo>
                    <a:pt x="370" y="144"/>
                  </a:lnTo>
                  <a:lnTo>
                    <a:pt x="365" y="143"/>
                  </a:lnTo>
                  <a:lnTo>
                    <a:pt x="359" y="142"/>
                  </a:lnTo>
                  <a:lnTo>
                    <a:pt x="354" y="141"/>
                  </a:lnTo>
                  <a:lnTo>
                    <a:pt x="348" y="139"/>
                  </a:lnTo>
                  <a:lnTo>
                    <a:pt x="343" y="139"/>
                  </a:lnTo>
                  <a:lnTo>
                    <a:pt x="338" y="138"/>
                  </a:lnTo>
                  <a:lnTo>
                    <a:pt x="332" y="137"/>
                  </a:lnTo>
                  <a:lnTo>
                    <a:pt x="326" y="136"/>
                  </a:lnTo>
                  <a:lnTo>
                    <a:pt x="320" y="137"/>
                  </a:lnTo>
                  <a:lnTo>
                    <a:pt x="314" y="138"/>
                  </a:lnTo>
                  <a:lnTo>
                    <a:pt x="307" y="141"/>
                  </a:lnTo>
                  <a:lnTo>
                    <a:pt x="301" y="146"/>
                  </a:lnTo>
                  <a:lnTo>
                    <a:pt x="295" y="152"/>
                  </a:lnTo>
                  <a:lnTo>
                    <a:pt x="290" y="159"/>
                  </a:lnTo>
                  <a:lnTo>
                    <a:pt x="286" y="166"/>
                  </a:lnTo>
                  <a:lnTo>
                    <a:pt x="284" y="175"/>
                  </a:lnTo>
                  <a:lnTo>
                    <a:pt x="282" y="184"/>
                  </a:lnTo>
                  <a:lnTo>
                    <a:pt x="283" y="194"/>
                  </a:lnTo>
                  <a:lnTo>
                    <a:pt x="285" y="199"/>
                  </a:lnTo>
                  <a:lnTo>
                    <a:pt x="286" y="204"/>
                  </a:lnTo>
                  <a:lnTo>
                    <a:pt x="286" y="210"/>
                  </a:lnTo>
                  <a:lnTo>
                    <a:pt x="287" y="217"/>
                  </a:lnTo>
                  <a:lnTo>
                    <a:pt x="289" y="222"/>
                  </a:lnTo>
                  <a:lnTo>
                    <a:pt x="290" y="229"/>
                  </a:lnTo>
                  <a:lnTo>
                    <a:pt x="292" y="235"/>
                  </a:lnTo>
                  <a:lnTo>
                    <a:pt x="293" y="241"/>
                  </a:lnTo>
                  <a:lnTo>
                    <a:pt x="295" y="247"/>
                  </a:lnTo>
                  <a:lnTo>
                    <a:pt x="298" y="253"/>
                  </a:lnTo>
                  <a:lnTo>
                    <a:pt x="300" y="259"/>
                  </a:lnTo>
                  <a:lnTo>
                    <a:pt x="304" y="264"/>
                  </a:lnTo>
                  <a:lnTo>
                    <a:pt x="308" y="268"/>
                  </a:lnTo>
                  <a:lnTo>
                    <a:pt x="313" y="273"/>
                  </a:lnTo>
                  <a:lnTo>
                    <a:pt x="319" y="276"/>
                  </a:lnTo>
                  <a:lnTo>
                    <a:pt x="326" y="279"/>
                  </a:lnTo>
                  <a:lnTo>
                    <a:pt x="332" y="282"/>
                  </a:lnTo>
                  <a:lnTo>
                    <a:pt x="339" y="284"/>
                  </a:lnTo>
                  <a:lnTo>
                    <a:pt x="345" y="284"/>
                  </a:lnTo>
                  <a:lnTo>
                    <a:pt x="351" y="284"/>
                  </a:lnTo>
                  <a:lnTo>
                    <a:pt x="357" y="282"/>
                  </a:lnTo>
                  <a:lnTo>
                    <a:pt x="362" y="280"/>
                  </a:lnTo>
                  <a:lnTo>
                    <a:pt x="367" y="278"/>
                  </a:lnTo>
                  <a:lnTo>
                    <a:pt x="373" y="274"/>
                  </a:lnTo>
                  <a:lnTo>
                    <a:pt x="379" y="272"/>
                  </a:lnTo>
                  <a:lnTo>
                    <a:pt x="385" y="268"/>
                  </a:lnTo>
                  <a:lnTo>
                    <a:pt x="390" y="266"/>
                  </a:lnTo>
                  <a:lnTo>
                    <a:pt x="396" y="264"/>
                  </a:lnTo>
                  <a:lnTo>
                    <a:pt x="402" y="262"/>
                  </a:lnTo>
                  <a:lnTo>
                    <a:pt x="407" y="260"/>
                  </a:lnTo>
                  <a:lnTo>
                    <a:pt x="414" y="260"/>
                  </a:lnTo>
                  <a:lnTo>
                    <a:pt x="420" y="261"/>
                  </a:lnTo>
                  <a:lnTo>
                    <a:pt x="426" y="265"/>
                  </a:lnTo>
                  <a:lnTo>
                    <a:pt x="429" y="270"/>
                  </a:lnTo>
                  <a:lnTo>
                    <a:pt x="432" y="275"/>
                  </a:lnTo>
                  <a:lnTo>
                    <a:pt x="434" y="281"/>
                  </a:lnTo>
                  <a:lnTo>
                    <a:pt x="436" y="287"/>
                  </a:lnTo>
                  <a:lnTo>
                    <a:pt x="439" y="292"/>
                  </a:lnTo>
                  <a:lnTo>
                    <a:pt x="439" y="299"/>
                  </a:lnTo>
                  <a:lnTo>
                    <a:pt x="440" y="305"/>
                  </a:lnTo>
                  <a:lnTo>
                    <a:pt x="442" y="312"/>
                  </a:lnTo>
                  <a:lnTo>
                    <a:pt x="442" y="319"/>
                  </a:lnTo>
                  <a:lnTo>
                    <a:pt x="443" y="325"/>
                  </a:lnTo>
                  <a:lnTo>
                    <a:pt x="443" y="332"/>
                  </a:lnTo>
                  <a:lnTo>
                    <a:pt x="444" y="338"/>
                  </a:lnTo>
                  <a:lnTo>
                    <a:pt x="445" y="345"/>
                  </a:lnTo>
                  <a:lnTo>
                    <a:pt x="445" y="352"/>
                  </a:lnTo>
                  <a:lnTo>
                    <a:pt x="446" y="358"/>
                  </a:lnTo>
                  <a:lnTo>
                    <a:pt x="436" y="358"/>
                  </a:lnTo>
                  <a:lnTo>
                    <a:pt x="426" y="359"/>
                  </a:lnTo>
                  <a:lnTo>
                    <a:pt x="417" y="361"/>
                  </a:lnTo>
                  <a:lnTo>
                    <a:pt x="406" y="363"/>
                  </a:lnTo>
                  <a:lnTo>
                    <a:pt x="397" y="366"/>
                  </a:lnTo>
                  <a:lnTo>
                    <a:pt x="386" y="369"/>
                  </a:lnTo>
                  <a:lnTo>
                    <a:pt x="377" y="372"/>
                  </a:lnTo>
                  <a:lnTo>
                    <a:pt x="366" y="377"/>
                  </a:lnTo>
                  <a:lnTo>
                    <a:pt x="363" y="380"/>
                  </a:lnTo>
                  <a:lnTo>
                    <a:pt x="359" y="385"/>
                  </a:lnTo>
                  <a:lnTo>
                    <a:pt x="354" y="391"/>
                  </a:lnTo>
                  <a:lnTo>
                    <a:pt x="351" y="398"/>
                  </a:lnTo>
                  <a:lnTo>
                    <a:pt x="347" y="406"/>
                  </a:lnTo>
                  <a:lnTo>
                    <a:pt x="346" y="414"/>
                  </a:lnTo>
                  <a:lnTo>
                    <a:pt x="347" y="421"/>
                  </a:lnTo>
                  <a:lnTo>
                    <a:pt x="350" y="429"/>
                  </a:lnTo>
                  <a:lnTo>
                    <a:pt x="353" y="437"/>
                  </a:lnTo>
                  <a:lnTo>
                    <a:pt x="358" y="444"/>
                  </a:lnTo>
                  <a:lnTo>
                    <a:pt x="363" y="450"/>
                  </a:lnTo>
                  <a:lnTo>
                    <a:pt x="368" y="458"/>
                  </a:lnTo>
                  <a:lnTo>
                    <a:pt x="372" y="464"/>
                  </a:lnTo>
                  <a:lnTo>
                    <a:pt x="374" y="472"/>
                  </a:lnTo>
                  <a:lnTo>
                    <a:pt x="375" y="480"/>
                  </a:lnTo>
                  <a:lnTo>
                    <a:pt x="373" y="489"/>
                  </a:lnTo>
                  <a:lnTo>
                    <a:pt x="369" y="492"/>
                  </a:lnTo>
                  <a:lnTo>
                    <a:pt x="364" y="495"/>
                  </a:lnTo>
                  <a:lnTo>
                    <a:pt x="359" y="498"/>
                  </a:lnTo>
                  <a:lnTo>
                    <a:pt x="353" y="500"/>
                  </a:lnTo>
                  <a:lnTo>
                    <a:pt x="347" y="503"/>
                  </a:lnTo>
                  <a:lnTo>
                    <a:pt x="341" y="505"/>
                  </a:lnTo>
                  <a:lnTo>
                    <a:pt x="336" y="508"/>
                  </a:lnTo>
                  <a:lnTo>
                    <a:pt x="330" y="509"/>
                  </a:lnTo>
                  <a:lnTo>
                    <a:pt x="323" y="511"/>
                  </a:lnTo>
                  <a:lnTo>
                    <a:pt x="317" y="512"/>
                  </a:lnTo>
                  <a:lnTo>
                    <a:pt x="311" y="514"/>
                  </a:lnTo>
                  <a:lnTo>
                    <a:pt x="304" y="515"/>
                  </a:lnTo>
                  <a:lnTo>
                    <a:pt x="298" y="516"/>
                  </a:lnTo>
                  <a:lnTo>
                    <a:pt x="292" y="517"/>
                  </a:lnTo>
                  <a:lnTo>
                    <a:pt x="285" y="518"/>
                  </a:lnTo>
                  <a:lnTo>
                    <a:pt x="279" y="519"/>
                  </a:lnTo>
                  <a:lnTo>
                    <a:pt x="272" y="51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grayWhite">
            <a:xfrm>
              <a:off x="19" y="1775"/>
              <a:ext cx="462" cy="618"/>
            </a:xfrm>
            <a:custGeom>
              <a:avLst/>
              <a:gdLst>
                <a:gd name="T0" fmla="*/ 224 w 462"/>
                <a:gd name="T1" fmla="*/ 439 h 618"/>
                <a:gd name="T2" fmla="*/ 193 w 462"/>
                <a:gd name="T3" fmla="*/ 434 h 618"/>
                <a:gd name="T4" fmla="*/ 165 w 462"/>
                <a:gd name="T5" fmla="*/ 436 h 618"/>
                <a:gd name="T6" fmla="*/ 156 w 462"/>
                <a:gd name="T7" fmla="*/ 444 h 618"/>
                <a:gd name="T8" fmla="*/ 147 w 462"/>
                <a:gd name="T9" fmla="*/ 461 h 618"/>
                <a:gd name="T10" fmla="*/ 147 w 462"/>
                <a:gd name="T11" fmla="*/ 487 h 618"/>
                <a:gd name="T12" fmla="*/ 143 w 462"/>
                <a:gd name="T13" fmla="*/ 513 h 618"/>
                <a:gd name="T14" fmla="*/ 136 w 462"/>
                <a:gd name="T15" fmla="*/ 537 h 618"/>
                <a:gd name="T16" fmla="*/ 7 w 462"/>
                <a:gd name="T17" fmla="*/ 549 h 618"/>
                <a:gd name="T18" fmla="*/ 5 w 462"/>
                <a:gd name="T19" fmla="*/ 510 h 618"/>
                <a:gd name="T20" fmla="*/ 1 w 462"/>
                <a:gd name="T21" fmla="*/ 472 h 618"/>
                <a:gd name="T22" fmla="*/ 1 w 462"/>
                <a:gd name="T23" fmla="*/ 433 h 618"/>
                <a:gd name="T24" fmla="*/ 12 w 462"/>
                <a:gd name="T25" fmla="*/ 392 h 618"/>
                <a:gd name="T26" fmla="*/ 37 w 462"/>
                <a:gd name="T27" fmla="*/ 383 h 618"/>
                <a:gd name="T28" fmla="*/ 66 w 462"/>
                <a:gd name="T29" fmla="*/ 389 h 618"/>
                <a:gd name="T30" fmla="*/ 94 w 462"/>
                <a:gd name="T31" fmla="*/ 403 h 618"/>
                <a:gd name="T32" fmla="*/ 120 w 462"/>
                <a:gd name="T33" fmla="*/ 417 h 618"/>
                <a:gd name="T34" fmla="*/ 156 w 462"/>
                <a:gd name="T35" fmla="*/ 399 h 618"/>
                <a:gd name="T36" fmla="*/ 166 w 462"/>
                <a:gd name="T37" fmla="*/ 363 h 618"/>
                <a:gd name="T38" fmla="*/ 164 w 462"/>
                <a:gd name="T39" fmla="*/ 321 h 618"/>
                <a:gd name="T40" fmla="*/ 158 w 462"/>
                <a:gd name="T41" fmla="*/ 280 h 618"/>
                <a:gd name="T42" fmla="*/ 71 w 462"/>
                <a:gd name="T43" fmla="*/ 135 h 618"/>
                <a:gd name="T44" fmla="*/ 104 w 462"/>
                <a:gd name="T45" fmla="*/ 141 h 618"/>
                <a:gd name="T46" fmla="*/ 137 w 462"/>
                <a:gd name="T47" fmla="*/ 147 h 618"/>
                <a:gd name="T48" fmla="*/ 170 w 462"/>
                <a:gd name="T49" fmla="*/ 144 h 618"/>
                <a:gd name="T50" fmla="*/ 195 w 462"/>
                <a:gd name="T51" fmla="*/ 128 h 618"/>
                <a:gd name="T52" fmla="*/ 206 w 462"/>
                <a:gd name="T53" fmla="*/ 114 h 618"/>
                <a:gd name="T54" fmla="*/ 216 w 462"/>
                <a:gd name="T55" fmla="*/ 92 h 618"/>
                <a:gd name="T56" fmla="*/ 211 w 462"/>
                <a:gd name="T57" fmla="*/ 69 h 618"/>
                <a:gd name="T58" fmla="*/ 207 w 462"/>
                <a:gd name="T59" fmla="*/ 47 h 618"/>
                <a:gd name="T60" fmla="*/ 208 w 462"/>
                <a:gd name="T61" fmla="*/ 24 h 618"/>
                <a:gd name="T62" fmla="*/ 221 w 462"/>
                <a:gd name="T63" fmla="*/ 2 h 618"/>
                <a:gd name="T64" fmla="*/ 245 w 462"/>
                <a:gd name="T65" fmla="*/ 0 h 618"/>
                <a:gd name="T66" fmla="*/ 272 w 462"/>
                <a:gd name="T67" fmla="*/ 5 h 618"/>
                <a:gd name="T68" fmla="*/ 296 w 462"/>
                <a:gd name="T69" fmla="*/ 17 h 618"/>
                <a:gd name="T70" fmla="*/ 316 w 462"/>
                <a:gd name="T71" fmla="*/ 38 h 618"/>
                <a:gd name="T72" fmla="*/ 317 w 462"/>
                <a:gd name="T73" fmla="*/ 66 h 618"/>
                <a:gd name="T74" fmla="*/ 304 w 462"/>
                <a:gd name="T75" fmla="*/ 94 h 618"/>
                <a:gd name="T76" fmla="*/ 294 w 462"/>
                <a:gd name="T77" fmla="*/ 125 h 618"/>
                <a:gd name="T78" fmla="*/ 302 w 462"/>
                <a:gd name="T79" fmla="*/ 158 h 618"/>
                <a:gd name="T80" fmla="*/ 337 w 462"/>
                <a:gd name="T81" fmla="*/ 181 h 618"/>
                <a:gd name="T82" fmla="*/ 380 w 462"/>
                <a:gd name="T83" fmla="*/ 188 h 618"/>
                <a:gd name="T84" fmla="*/ 427 w 462"/>
                <a:gd name="T85" fmla="*/ 190 h 618"/>
                <a:gd name="T86" fmla="*/ 431 w 462"/>
                <a:gd name="T87" fmla="*/ 329 h 618"/>
                <a:gd name="T88" fmla="*/ 401 w 462"/>
                <a:gd name="T89" fmla="*/ 338 h 618"/>
                <a:gd name="T90" fmla="*/ 370 w 462"/>
                <a:gd name="T91" fmla="*/ 331 h 618"/>
                <a:gd name="T92" fmla="*/ 337 w 462"/>
                <a:gd name="T93" fmla="*/ 319 h 618"/>
                <a:gd name="T94" fmla="*/ 303 w 462"/>
                <a:gd name="T95" fmla="*/ 316 h 618"/>
                <a:gd name="T96" fmla="*/ 281 w 462"/>
                <a:gd name="T97" fmla="*/ 333 h 618"/>
                <a:gd name="T98" fmla="*/ 268 w 462"/>
                <a:gd name="T99" fmla="*/ 361 h 618"/>
                <a:gd name="T100" fmla="*/ 263 w 462"/>
                <a:gd name="T101" fmla="*/ 393 h 618"/>
                <a:gd name="T102" fmla="*/ 264 w 462"/>
                <a:gd name="T103" fmla="*/ 427 h 618"/>
                <a:gd name="T104" fmla="*/ 286 w 462"/>
                <a:gd name="T105" fmla="*/ 457 h 618"/>
                <a:gd name="T106" fmla="*/ 317 w 462"/>
                <a:gd name="T107" fmla="*/ 464 h 618"/>
                <a:gd name="T108" fmla="*/ 354 w 462"/>
                <a:gd name="T109" fmla="*/ 463 h 618"/>
                <a:gd name="T110" fmla="*/ 392 w 462"/>
                <a:gd name="T111" fmla="*/ 473 h 618"/>
                <a:gd name="T112" fmla="*/ 401 w 462"/>
                <a:gd name="T113" fmla="*/ 509 h 618"/>
                <a:gd name="T114" fmla="*/ 403 w 462"/>
                <a:gd name="T115" fmla="*/ 547 h 618"/>
                <a:gd name="T116" fmla="*/ 398 w 462"/>
                <a:gd name="T117" fmla="*/ 583 h 618"/>
                <a:gd name="T118" fmla="*/ 388 w 462"/>
                <a:gd name="T119" fmla="*/ 617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2" h="618">
                  <a:moveTo>
                    <a:pt x="384" y="617"/>
                  </a:moveTo>
                  <a:lnTo>
                    <a:pt x="248" y="578"/>
                  </a:lnTo>
                  <a:lnTo>
                    <a:pt x="231" y="442"/>
                  </a:lnTo>
                  <a:lnTo>
                    <a:pt x="224" y="439"/>
                  </a:lnTo>
                  <a:lnTo>
                    <a:pt x="217" y="436"/>
                  </a:lnTo>
                  <a:lnTo>
                    <a:pt x="209" y="435"/>
                  </a:lnTo>
                  <a:lnTo>
                    <a:pt x="201" y="434"/>
                  </a:lnTo>
                  <a:lnTo>
                    <a:pt x="193" y="434"/>
                  </a:lnTo>
                  <a:lnTo>
                    <a:pt x="185" y="434"/>
                  </a:lnTo>
                  <a:lnTo>
                    <a:pt x="176" y="435"/>
                  </a:lnTo>
                  <a:lnTo>
                    <a:pt x="167" y="435"/>
                  </a:lnTo>
                  <a:lnTo>
                    <a:pt x="165" y="436"/>
                  </a:lnTo>
                  <a:lnTo>
                    <a:pt x="162" y="438"/>
                  </a:lnTo>
                  <a:lnTo>
                    <a:pt x="160" y="440"/>
                  </a:lnTo>
                  <a:lnTo>
                    <a:pt x="158" y="442"/>
                  </a:lnTo>
                  <a:lnTo>
                    <a:pt x="156" y="444"/>
                  </a:lnTo>
                  <a:lnTo>
                    <a:pt x="153" y="448"/>
                  </a:lnTo>
                  <a:lnTo>
                    <a:pt x="151" y="452"/>
                  </a:lnTo>
                  <a:lnTo>
                    <a:pt x="147" y="456"/>
                  </a:lnTo>
                  <a:lnTo>
                    <a:pt x="147" y="461"/>
                  </a:lnTo>
                  <a:lnTo>
                    <a:pt x="147" y="468"/>
                  </a:lnTo>
                  <a:lnTo>
                    <a:pt x="147" y="474"/>
                  </a:lnTo>
                  <a:lnTo>
                    <a:pt x="147" y="480"/>
                  </a:lnTo>
                  <a:lnTo>
                    <a:pt x="147" y="487"/>
                  </a:lnTo>
                  <a:lnTo>
                    <a:pt x="146" y="493"/>
                  </a:lnTo>
                  <a:lnTo>
                    <a:pt x="146" y="499"/>
                  </a:lnTo>
                  <a:lnTo>
                    <a:pt x="145" y="506"/>
                  </a:lnTo>
                  <a:lnTo>
                    <a:pt x="143" y="513"/>
                  </a:lnTo>
                  <a:lnTo>
                    <a:pt x="143" y="520"/>
                  </a:lnTo>
                  <a:lnTo>
                    <a:pt x="141" y="525"/>
                  </a:lnTo>
                  <a:lnTo>
                    <a:pt x="139" y="532"/>
                  </a:lnTo>
                  <a:lnTo>
                    <a:pt x="136" y="537"/>
                  </a:lnTo>
                  <a:lnTo>
                    <a:pt x="134" y="543"/>
                  </a:lnTo>
                  <a:lnTo>
                    <a:pt x="131" y="549"/>
                  </a:lnTo>
                  <a:lnTo>
                    <a:pt x="128" y="553"/>
                  </a:lnTo>
                  <a:lnTo>
                    <a:pt x="7" y="549"/>
                  </a:lnTo>
                  <a:lnTo>
                    <a:pt x="7" y="539"/>
                  </a:lnTo>
                  <a:lnTo>
                    <a:pt x="7" y="530"/>
                  </a:lnTo>
                  <a:lnTo>
                    <a:pt x="6" y="521"/>
                  </a:lnTo>
                  <a:lnTo>
                    <a:pt x="5" y="510"/>
                  </a:lnTo>
                  <a:lnTo>
                    <a:pt x="4" y="501"/>
                  </a:lnTo>
                  <a:lnTo>
                    <a:pt x="2" y="492"/>
                  </a:lnTo>
                  <a:lnTo>
                    <a:pt x="1" y="482"/>
                  </a:lnTo>
                  <a:lnTo>
                    <a:pt x="1" y="472"/>
                  </a:lnTo>
                  <a:lnTo>
                    <a:pt x="0" y="463"/>
                  </a:lnTo>
                  <a:lnTo>
                    <a:pt x="0" y="453"/>
                  </a:lnTo>
                  <a:lnTo>
                    <a:pt x="0" y="442"/>
                  </a:lnTo>
                  <a:lnTo>
                    <a:pt x="1" y="433"/>
                  </a:lnTo>
                  <a:lnTo>
                    <a:pt x="3" y="423"/>
                  </a:lnTo>
                  <a:lnTo>
                    <a:pt x="5" y="413"/>
                  </a:lnTo>
                  <a:lnTo>
                    <a:pt x="8" y="402"/>
                  </a:lnTo>
                  <a:lnTo>
                    <a:pt x="12" y="392"/>
                  </a:lnTo>
                  <a:lnTo>
                    <a:pt x="18" y="388"/>
                  </a:lnTo>
                  <a:lnTo>
                    <a:pt x="24" y="386"/>
                  </a:lnTo>
                  <a:lnTo>
                    <a:pt x="30" y="384"/>
                  </a:lnTo>
                  <a:lnTo>
                    <a:pt x="37" y="383"/>
                  </a:lnTo>
                  <a:lnTo>
                    <a:pt x="45" y="384"/>
                  </a:lnTo>
                  <a:lnTo>
                    <a:pt x="52" y="385"/>
                  </a:lnTo>
                  <a:lnTo>
                    <a:pt x="59" y="387"/>
                  </a:lnTo>
                  <a:lnTo>
                    <a:pt x="66" y="389"/>
                  </a:lnTo>
                  <a:lnTo>
                    <a:pt x="73" y="392"/>
                  </a:lnTo>
                  <a:lnTo>
                    <a:pt x="80" y="396"/>
                  </a:lnTo>
                  <a:lnTo>
                    <a:pt x="87" y="400"/>
                  </a:lnTo>
                  <a:lnTo>
                    <a:pt x="94" y="403"/>
                  </a:lnTo>
                  <a:lnTo>
                    <a:pt x="100" y="407"/>
                  </a:lnTo>
                  <a:lnTo>
                    <a:pt x="107" y="411"/>
                  </a:lnTo>
                  <a:lnTo>
                    <a:pt x="113" y="415"/>
                  </a:lnTo>
                  <a:lnTo>
                    <a:pt x="120" y="417"/>
                  </a:lnTo>
                  <a:lnTo>
                    <a:pt x="136" y="417"/>
                  </a:lnTo>
                  <a:lnTo>
                    <a:pt x="143" y="412"/>
                  </a:lnTo>
                  <a:lnTo>
                    <a:pt x="151" y="406"/>
                  </a:lnTo>
                  <a:lnTo>
                    <a:pt x="156" y="399"/>
                  </a:lnTo>
                  <a:lnTo>
                    <a:pt x="160" y="391"/>
                  </a:lnTo>
                  <a:lnTo>
                    <a:pt x="163" y="383"/>
                  </a:lnTo>
                  <a:lnTo>
                    <a:pt x="165" y="373"/>
                  </a:lnTo>
                  <a:lnTo>
                    <a:pt x="166" y="363"/>
                  </a:lnTo>
                  <a:lnTo>
                    <a:pt x="166" y="353"/>
                  </a:lnTo>
                  <a:lnTo>
                    <a:pt x="166" y="343"/>
                  </a:lnTo>
                  <a:lnTo>
                    <a:pt x="166" y="333"/>
                  </a:lnTo>
                  <a:lnTo>
                    <a:pt x="164" y="321"/>
                  </a:lnTo>
                  <a:lnTo>
                    <a:pt x="163" y="311"/>
                  </a:lnTo>
                  <a:lnTo>
                    <a:pt x="161" y="301"/>
                  </a:lnTo>
                  <a:lnTo>
                    <a:pt x="159" y="290"/>
                  </a:lnTo>
                  <a:lnTo>
                    <a:pt x="158" y="280"/>
                  </a:lnTo>
                  <a:lnTo>
                    <a:pt x="156" y="270"/>
                  </a:lnTo>
                  <a:lnTo>
                    <a:pt x="39" y="241"/>
                  </a:lnTo>
                  <a:lnTo>
                    <a:pt x="63" y="135"/>
                  </a:lnTo>
                  <a:lnTo>
                    <a:pt x="71" y="135"/>
                  </a:lnTo>
                  <a:lnTo>
                    <a:pt x="79" y="136"/>
                  </a:lnTo>
                  <a:lnTo>
                    <a:pt x="87" y="137"/>
                  </a:lnTo>
                  <a:lnTo>
                    <a:pt x="96" y="139"/>
                  </a:lnTo>
                  <a:lnTo>
                    <a:pt x="104" y="141"/>
                  </a:lnTo>
                  <a:lnTo>
                    <a:pt x="113" y="143"/>
                  </a:lnTo>
                  <a:lnTo>
                    <a:pt x="120" y="144"/>
                  </a:lnTo>
                  <a:lnTo>
                    <a:pt x="129" y="146"/>
                  </a:lnTo>
                  <a:lnTo>
                    <a:pt x="137" y="147"/>
                  </a:lnTo>
                  <a:lnTo>
                    <a:pt x="146" y="147"/>
                  </a:lnTo>
                  <a:lnTo>
                    <a:pt x="154" y="147"/>
                  </a:lnTo>
                  <a:lnTo>
                    <a:pt x="162" y="146"/>
                  </a:lnTo>
                  <a:lnTo>
                    <a:pt x="170" y="144"/>
                  </a:lnTo>
                  <a:lnTo>
                    <a:pt x="177" y="141"/>
                  </a:lnTo>
                  <a:lnTo>
                    <a:pt x="185" y="136"/>
                  </a:lnTo>
                  <a:lnTo>
                    <a:pt x="192" y="132"/>
                  </a:lnTo>
                  <a:lnTo>
                    <a:pt x="195" y="128"/>
                  </a:lnTo>
                  <a:lnTo>
                    <a:pt x="197" y="125"/>
                  </a:lnTo>
                  <a:lnTo>
                    <a:pt x="200" y="121"/>
                  </a:lnTo>
                  <a:lnTo>
                    <a:pt x="204" y="118"/>
                  </a:lnTo>
                  <a:lnTo>
                    <a:pt x="206" y="114"/>
                  </a:lnTo>
                  <a:lnTo>
                    <a:pt x="210" y="108"/>
                  </a:lnTo>
                  <a:lnTo>
                    <a:pt x="212" y="104"/>
                  </a:lnTo>
                  <a:lnTo>
                    <a:pt x="216" y="97"/>
                  </a:lnTo>
                  <a:lnTo>
                    <a:pt x="216" y="92"/>
                  </a:lnTo>
                  <a:lnTo>
                    <a:pt x="214" y="86"/>
                  </a:lnTo>
                  <a:lnTo>
                    <a:pt x="214" y="80"/>
                  </a:lnTo>
                  <a:lnTo>
                    <a:pt x="212" y="76"/>
                  </a:lnTo>
                  <a:lnTo>
                    <a:pt x="211" y="69"/>
                  </a:lnTo>
                  <a:lnTo>
                    <a:pt x="210" y="65"/>
                  </a:lnTo>
                  <a:lnTo>
                    <a:pt x="209" y="58"/>
                  </a:lnTo>
                  <a:lnTo>
                    <a:pt x="208" y="53"/>
                  </a:lnTo>
                  <a:lnTo>
                    <a:pt x="207" y="47"/>
                  </a:lnTo>
                  <a:lnTo>
                    <a:pt x="206" y="41"/>
                  </a:lnTo>
                  <a:lnTo>
                    <a:pt x="206" y="35"/>
                  </a:lnTo>
                  <a:lnTo>
                    <a:pt x="207" y="29"/>
                  </a:lnTo>
                  <a:lnTo>
                    <a:pt x="208" y="24"/>
                  </a:lnTo>
                  <a:lnTo>
                    <a:pt x="210" y="17"/>
                  </a:lnTo>
                  <a:lnTo>
                    <a:pt x="212" y="11"/>
                  </a:lnTo>
                  <a:lnTo>
                    <a:pt x="216" y="5"/>
                  </a:lnTo>
                  <a:lnTo>
                    <a:pt x="221" y="2"/>
                  </a:lnTo>
                  <a:lnTo>
                    <a:pt x="226" y="1"/>
                  </a:lnTo>
                  <a:lnTo>
                    <a:pt x="233" y="0"/>
                  </a:lnTo>
                  <a:lnTo>
                    <a:pt x="239" y="0"/>
                  </a:lnTo>
                  <a:lnTo>
                    <a:pt x="245" y="0"/>
                  </a:lnTo>
                  <a:lnTo>
                    <a:pt x="251" y="0"/>
                  </a:lnTo>
                  <a:lnTo>
                    <a:pt x="258" y="1"/>
                  </a:lnTo>
                  <a:lnTo>
                    <a:pt x="264" y="3"/>
                  </a:lnTo>
                  <a:lnTo>
                    <a:pt x="272" y="5"/>
                  </a:lnTo>
                  <a:lnTo>
                    <a:pt x="278" y="8"/>
                  </a:lnTo>
                  <a:lnTo>
                    <a:pt x="284" y="11"/>
                  </a:lnTo>
                  <a:lnTo>
                    <a:pt x="290" y="13"/>
                  </a:lnTo>
                  <a:lnTo>
                    <a:pt x="296" y="17"/>
                  </a:lnTo>
                  <a:lnTo>
                    <a:pt x="302" y="21"/>
                  </a:lnTo>
                  <a:lnTo>
                    <a:pt x="307" y="26"/>
                  </a:lnTo>
                  <a:lnTo>
                    <a:pt x="311" y="30"/>
                  </a:lnTo>
                  <a:lnTo>
                    <a:pt x="316" y="38"/>
                  </a:lnTo>
                  <a:lnTo>
                    <a:pt x="318" y="44"/>
                  </a:lnTo>
                  <a:lnTo>
                    <a:pt x="319" y="52"/>
                  </a:lnTo>
                  <a:lnTo>
                    <a:pt x="318" y="59"/>
                  </a:lnTo>
                  <a:lnTo>
                    <a:pt x="317" y="66"/>
                  </a:lnTo>
                  <a:lnTo>
                    <a:pt x="314" y="73"/>
                  </a:lnTo>
                  <a:lnTo>
                    <a:pt x="311" y="80"/>
                  </a:lnTo>
                  <a:lnTo>
                    <a:pt x="308" y="87"/>
                  </a:lnTo>
                  <a:lnTo>
                    <a:pt x="304" y="94"/>
                  </a:lnTo>
                  <a:lnTo>
                    <a:pt x="301" y="102"/>
                  </a:lnTo>
                  <a:lnTo>
                    <a:pt x="297" y="110"/>
                  </a:lnTo>
                  <a:lnTo>
                    <a:pt x="294" y="118"/>
                  </a:lnTo>
                  <a:lnTo>
                    <a:pt x="294" y="125"/>
                  </a:lnTo>
                  <a:lnTo>
                    <a:pt x="293" y="133"/>
                  </a:lnTo>
                  <a:lnTo>
                    <a:pt x="294" y="140"/>
                  </a:lnTo>
                  <a:lnTo>
                    <a:pt x="295" y="147"/>
                  </a:lnTo>
                  <a:lnTo>
                    <a:pt x="302" y="158"/>
                  </a:lnTo>
                  <a:lnTo>
                    <a:pt x="309" y="165"/>
                  </a:lnTo>
                  <a:lnTo>
                    <a:pt x="317" y="172"/>
                  </a:lnTo>
                  <a:lnTo>
                    <a:pt x="327" y="176"/>
                  </a:lnTo>
                  <a:lnTo>
                    <a:pt x="337" y="181"/>
                  </a:lnTo>
                  <a:lnTo>
                    <a:pt x="347" y="183"/>
                  </a:lnTo>
                  <a:lnTo>
                    <a:pt x="357" y="186"/>
                  </a:lnTo>
                  <a:lnTo>
                    <a:pt x="369" y="187"/>
                  </a:lnTo>
                  <a:lnTo>
                    <a:pt x="380" y="188"/>
                  </a:lnTo>
                  <a:lnTo>
                    <a:pt x="392" y="188"/>
                  </a:lnTo>
                  <a:lnTo>
                    <a:pt x="403" y="189"/>
                  </a:lnTo>
                  <a:lnTo>
                    <a:pt x="415" y="189"/>
                  </a:lnTo>
                  <a:lnTo>
                    <a:pt x="427" y="190"/>
                  </a:lnTo>
                  <a:lnTo>
                    <a:pt x="438" y="191"/>
                  </a:lnTo>
                  <a:lnTo>
                    <a:pt x="450" y="192"/>
                  </a:lnTo>
                  <a:lnTo>
                    <a:pt x="461" y="195"/>
                  </a:lnTo>
                  <a:lnTo>
                    <a:pt x="431" y="329"/>
                  </a:lnTo>
                  <a:lnTo>
                    <a:pt x="424" y="334"/>
                  </a:lnTo>
                  <a:lnTo>
                    <a:pt x="416" y="336"/>
                  </a:lnTo>
                  <a:lnTo>
                    <a:pt x="408" y="338"/>
                  </a:lnTo>
                  <a:lnTo>
                    <a:pt x="401" y="338"/>
                  </a:lnTo>
                  <a:lnTo>
                    <a:pt x="393" y="337"/>
                  </a:lnTo>
                  <a:lnTo>
                    <a:pt x="385" y="336"/>
                  </a:lnTo>
                  <a:lnTo>
                    <a:pt x="377" y="334"/>
                  </a:lnTo>
                  <a:lnTo>
                    <a:pt x="370" y="331"/>
                  </a:lnTo>
                  <a:lnTo>
                    <a:pt x="361" y="327"/>
                  </a:lnTo>
                  <a:lnTo>
                    <a:pt x="353" y="325"/>
                  </a:lnTo>
                  <a:lnTo>
                    <a:pt x="345" y="321"/>
                  </a:lnTo>
                  <a:lnTo>
                    <a:pt x="337" y="319"/>
                  </a:lnTo>
                  <a:lnTo>
                    <a:pt x="328" y="317"/>
                  </a:lnTo>
                  <a:lnTo>
                    <a:pt x="320" y="316"/>
                  </a:lnTo>
                  <a:lnTo>
                    <a:pt x="311" y="315"/>
                  </a:lnTo>
                  <a:lnTo>
                    <a:pt x="303" y="316"/>
                  </a:lnTo>
                  <a:lnTo>
                    <a:pt x="297" y="319"/>
                  </a:lnTo>
                  <a:lnTo>
                    <a:pt x="291" y="323"/>
                  </a:lnTo>
                  <a:lnTo>
                    <a:pt x="286" y="327"/>
                  </a:lnTo>
                  <a:lnTo>
                    <a:pt x="281" y="333"/>
                  </a:lnTo>
                  <a:lnTo>
                    <a:pt x="277" y="339"/>
                  </a:lnTo>
                  <a:lnTo>
                    <a:pt x="274" y="346"/>
                  </a:lnTo>
                  <a:lnTo>
                    <a:pt x="271" y="353"/>
                  </a:lnTo>
                  <a:lnTo>
                    <a:pt x="268" y="361"/>
                  </a:lnTo>
                  <a:lnTo>
                    <a:pt x="266" y="368"/>
                  </a:lnTo>
                  <a:lnTo>
                    <a:pt x="264" y="376"/>
                  </a:lnTo>
                  <a:lnTo>
                    <a:pt x="264" y="385"/>
                  </a:lnTo>
                  <a:lnTo>
                    <a:pt x="263" y="393"/>
                  </a:lnTo>
                  <a:lnTo>
                    <a:pt x="263" y="402"/>
                  </a:lnTo>
                  <a:lnTo>
                    <a:pt x="263" y="410"/>
                  </a:lnTo>
                  <a:lnTo>
                    <a:pt x="264" y="418"/>
                  </a:lnTo>
                  <a:lnTo>
                    <a:pt x="264" y="427"/>
                  </a:lnTo>
                  <a:lnTo>
                    <a:pt x="268" y="438"/>
                  </a:lnTo>
                  <a:lnTo>
                    <a:pt x="273" y="446"/>
                  </a:lnTo>
                  <a:lnTo>
                    <a:pt x="279" y="454"/>
                  </a:lnTo>
                  <a:lnTo>
                    <a:pt x="286" y="457"/>
                  </a:lnTo>
                  <a:lnTo>
                    <a:pt x="293" y="461"/>
                  </a:lnTo>
                  <a:lnTo>
                    <a:pt x="300" y="463"/>
                  </a:lnTo>
                  <a:lnTo>
                    <a:pt x="308" y="464"/>
                  </a:lnTo>
                  <a:lnTo>
                    <a:pt x="317" y="464"/>
                  </a:lnTo>
                  <a:lnTo>
                    <a:pt x="326" y="463"/>
                  </a:lnTo>
                  <a:lnTo>
                    <a:pt x="335" y="463"/>
                  </a:lnTo>
                  <a:lnTo>
                    <a:pt x="344" y="462"/>
                  </a:lnTo>
                  <a:lnTo>
                    <a:pt x="354" y="463"/>
                  </a:lnTo>
                  <a:lnTo>
                    <a:pt x="363" y="463"/>
                  </a:lnTo>
                  <a:lnTo>
                    <a:pt x="373" y="465"/>
                  </a:lnTo>
                  <a:lnTo>
                    <a:pt x="383" y="468"/>
                  </a:lnTo>
                  <a:lnTo>
                    <a:pt x="392" y="473"/>
                  </a:lnTo>
                  <a:lnTo>
                    <a:pt x="395" y="482"/>
                  </a:lnTo>
                  <a:lnTo>
                    <a:pt x="398" y="491"/>
                  </a:lnTo>
                  <a:lnTo>
                    <a:pt x="400" y="499"/>
                  </a:lnTo>
                  <a:lnTo>
                    <a:pt x="401" y="509"/>
                  </a:lnTo>
                  <a:lnTo>
                    <a:pt x="403" y="518"/>
                  </a:lnTo>
                  <a:lnTo>
                    <a:pt x="404" y="527"/>
                  </a:lnTo>
                  <a:lnTo>
                    <a:pt x="404" y="536"/>
                  </a:lnTo>
                  <a:lnTo>
                    <a:pt x="403" y="547"/>
                  </a:lnTo>
                  <a:lnTo>
                    <a:pt x="403" y="555"/>
                  </a:lnTo>
                  <a:lnTo>
                    <a:pt x="401" y="564"/>
                  </a:lnTo>
                  <a:lnTo>
                    <a:pt x="400" y="574"/>
                  </a:lnTo>
                  <a:lnTo>
                    <a:pt x="398" y="583"/>
                  </a:lnTo>
                  <a:lnTo>
                    <a:pt x="396" y="591"/>
                  </a:lnTo>
                  <a:lnTo>
                    <a:pt x="393" y="600"/>
                  </a:lnTo>
                  <a:lnTo>
                    <a:pt x="391" y="608"/>
                  </a:lnTo>
                  <a:lnTo>
                    <a:pt x="388" y="617"/>
                  </a:lnTo>
                  <a:lnTo>
                    <a:pt x="384" y="61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grayWhite">
            <a:xfrm>
              <a:off x="48" y="1306"/>
              <a:ext cx="624" cy="371"/>
            </a:xfrm>
            <a:custGeom>
              <a:avLst/>
              <a:gdLst>
                <a:gd name="T0" fmla="*/ 186 w 624"/>
                <a:gd name="T1" fmla="*/ 342 h 371"/>
                <a:gd name="T2" fmla="*/ 175 w 624"/>
                <a:gd name="T3" fmla="*/ 308 h 371"/>
                <a:gd name="T4" fmla="*/ 149 w 624"/>
                <a:gd name="T5" fmla="*/ 280 h 371"/>
                <a:gd name="T6" fmla="*/ 124 w 624"/>
                <a:gd name="T7" fmla="*/ 270 h 371"/>
                <a:gd name="T8" fmla="*/ 104 w 624"/>
                <a:gd name="T9" fmla="*/ 269 h 371"/>
                <a:gd name="T10" fmla="*/ 10 w 624"/>
                <a:gd name="T11" fmla="*/ 290 h 371"/>
                <a:gd name="T12" fmla="*/ 3 w 624"/>
                <a:gd name="T13" fmla="*/ 264 h 371"/>
                <a:gd name="T14" fmla="*/ 0 w 624"/>
                <a:gd name="T15" fmla="*/ 236 h 371"/>
                <a:gd name="T16" fmla="*/ 4 w 624"/>
                <a:gd name="T17" fmla="*/ 214 h 371"/>
                <a:gd name="T18" fmla="*/ 22 w 624"/>
                <a:gd name="T19" fmla="*/ 200 h 371"/>
                <a:gd name="T20" fmla="*/ 53 w 624"/>
                <a:gd name="T21" fmla="*/ 200 h 371"/>
                <a:gd name="T22" fmla="*/ 90 w 624"/>
                <a:gd name="T23" fmla="*/ 208 h 371"/>
                <a:gd name="T24" fmla="*/ 126 w 624"/>
                <a:gd name="T25" fmla="*/ 190 h 371"/>
                <a:gd name="T26" fmla="*/ 144 w 624"/>
                <a:gd name="T27" fmla="*/ 33 h 371"/>
                <a:gd name="T28" fmla="*/ 174 w 624"/>
                <a:gd name="T29" fmla="*/ 28 h 371"/>
                <a:gd name="T30" fmla="*/ 206 w 624"/>
                <a:gd name="T31" fmla="*/ 31 h 371"/>
                <a:gd name="T32" fmla="*/ 230 w 624"/>
                <a:gd name="T33" fmla="*/ 57 h 371"/>
                <a:gd name="T34" fmla="*/ 236 w 624"/>
                <a:gd name="T35" fmla="*/ 99 h 371"/>
                <a:gd name="T36" fmla="*/ 249 w 624"/>
                <a:gd name="T37" fmla="*/ 138 h 371"/>
                <a:gd name="T38" fmla="*/ 293 w 624"/>
                <a:gd name="T39" fmla="*/ 159 h 371"/>
                <a:gd name="T40" fmla="*/ 345 w 624"/>
                <a:gd name="T41" fmla="*/ 148 h 371"/>
                <a:gd name="T42" fmla="*/ 366 w 624"/>
                <a:gd name="T43" fmla="*/ 119 h 371"/>
                <a:gd name="T44" fmla="*/ 361 w 624"/>
                <a:gd name="T45" fmla="*/ 91 h 371"/>
                <a:gd name="T46" fmla="*/ 352 w 624"/>
                <a:gd name="T47" fmla="*/ 62 h 371"/>
                <a:gd name="T48" fmla="*/ 363 w 624"/>
                <a:gd name="T49" fmla="*/ 34 h 371"/>
                <a:gd name="T50" fmla="*/ 398 w 624"/>
                <a:gd name="T51" fmla="*/ 17 h 371"/>
                <a:gd name="T52" fmla="*/ 439 w 624"/>
                <a:gd name="T53" fmla="*/ 7 h 371"/>
                <a:gd name="T54" fmla="*/ 474 w 624"/>
                <a:gd name="T55" fmla="*/ 5 h 371"/>
                <a:gd name="T56" fmla="*/ 479 w 624"/>
                <a:gd name="T57" fmla="*/ 37 h 371"/>
                <a:gd name="T58" fmla="*/ 483 w 624"/>
                <a:gd name="T59" fmla="*/ 70 h 371"/>
                <a:gd name="T60" fmla="*/ 507 w 624"/>
                <a:gd name="T61" fmla="*/ 97 h 371"/>
                <a:gd name="T62" fmla="*/ 535 w 624"/>
                <a:gd name="T63" fmla="*/ 101 h 371"/>
                <a:gd name="T64" fmla="*/ 566 w 624"/>
                <a:gd name="T65" fmla="*/ 94 h 371"/>
                <a:gd name="T66" fmla="*/ 598 w 624"/>
                <a:gd name="T67" fmla="*/ 94 h 371"/>
                <a:gd name="T68" fmla="*/ 620 w 624"/>
                <a:gd name="T69" fmla="*/ 125 h 371"/>
                <a:gd name="T70" fmla="*/ 621 w 624"/>
                <a:gd name="T71" fmla="*/ 162 h 371"/>
                <a:gd name="T72" fmla="*/ 608 w 624"/>
                <a:gd name="T73" fmla="*/ 178 h 371"/>
                <a:gd name="T74" fmla="*/ 573 w 624"/>
                <a:gd name="T75" fmla="*/ 183 h 371"/>
                <a:gd name="T76" fmla="*/ 524 w 624"/>
                <a:gd name="T77" fmla="*/ 186 h 371"/>
                <a:gd name="T78" fmla="*/ 514 w 624"/>
                <a:gd name="T79" fmla="*/ 197 h 371"/>
                <a:gd name="T80" fmla="*/ 519 w 624"/>
                <a:gd name="T81" fmla="*/ 333 h 371"/>
                <a:gd name="T82" fmla="*/ 486 w 624"/>
                <a:gd name="T83" fmla="*/ 342 h 371"/>
                <a:gd name="T84" fmla="*/ 449 w 624"/>
                <a:gd name="T85" fmla="*/ 344 h 371"/>
                <a:gd name="T86" fmla="*/ 412 w 624"/>
                <a:gd name="T87" fmla="*/ 338 h 371"/>
                <a:gd name="T88" fmla="*/ 402 w 624"/>
                <a:gd name="T89" fmla="*/ 311 h 371"/>
                <a:gd name="T90" fmla="*/ 402 w 624"/>
                <a:gd name="T91" fmla="*/ 283 h 371"/>
                <a:gd name="T92" fmla="*/ 397 w 624"/>
                <a:gd name="T93" fmla="*/ 254 h 371"/>
                <a:gd name="T94" fmla="*/ 367 w 624"/>
                <a:gd name="T95" fmla="*/ 236 h 371"/>
                <a:gd name="T96" fmla="*/ 329 w 624"/>
                <a:gd name="T97" fmla="*/ 237 h 371"/>
                <a:gd name="T98" fmla="*/ 289 w 624"/>
                <a:gd name="T99" fmla="*/ 248 h 371"/>
                <a:gd name="T100" fmla="*/ 263 w 624"/>
                <a:gd name="T101" fmla="*/ 264 h 371"/>
                <a:gd name="T102" fmla="*/ 262 w 624"/>
                <a:gd name="T103" fmla="*/ 293 h 371"/>
                <a:gd name="T104" fmla="*/ 276 w 624"/>
                <a:gd name="T105" fmla="*/ 322 h 371"/>
                <a:gd name="T106" fmla="*/ 257 w 624"/>
                <a:gd name="T107" fmla="*/ 360 h 371"/>
                <a:gd name="T108" fmla="*/ 210 w 624"/>
                <a:gd name="T109" fmla="*/ 364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4" h="371">
                  <a:moveTo>
                    <a:pt x="191" y="370"/>
                  </a:moveTo>
                  <a:lnTo>
                    <a:pt x="190" y="363"/>
                  </a:lnTo>
                  <a:lnTo>
                    <a:pt x="189" y="356"/>
                  </a:lnTo>
                  <a:lnTo>
                    <a:pt x="188" y="349"/>
                  </a:lnTo>
                  <a:lnTo>
                    <a:pt x="186" y="342"/>
                  </a:lnTo>
                  <a:lnTo>
                    <a:pt x="185" y="335"/>
                  </a:lnTo>
                  <a:lnTo>
                    <a:pt x="182" y="328"/>
                  </a:lnTo>
                  <a:lnTo>
                    <a:pt x="181" y="321"/>
                  </a:lnTo>
                  <a:lnTo>
                    <a:pt x="178" y="315"/>
                  </a:lnTo>
                  <a:lnTo>
                    <a:pt x="175" y="308"/>
                  </a:lnTo>
                  <a:lnTo>
                    <a:pt x="171" y="302"/>
                  </a:lnTo>
                  <a:lnTo>
                    <a:pt x="167" y="296"/>
                  </a:lnTo>
                  <a:lnTo>
                    <a:pt x="162" y="290"/>
                  </a:lnTo>
                  <a:lnTo>
                    <a:pt x="156" y="285"/>
                  </a:lnTo>
                  <a:lnTo>
                    <a:pt x="149" y="280"/>
                  </a:lnTo>
                  <a:lnTo>
                    <a:pt x="143" y="276"/>
                  </a:lnTo>
                  <a:lnTo>
                    <a:pt x="134" y="273"/>
                  </a:lnTo>
                  <a:lnTo>
                    <a:pt x="131" y="271"/>
                  </a:lnTo>
                  <a:lnTo>
                    <a:pt x="128" y="270"/>
                  </a:lnTo>
                  <a:lnTo>
                    <a:pt x="124" y="270"/>
                  </a:lnTo>
                  <a:lnTo>
                    <a:pt x="121" y="270"/>
                  </a:lnTo>
                  <a:lnTo>
                    <a:pt x="117" y="270"/>
                  </a:lnTo>
                  <a:lnTo>
                    <a:pt x="113" y="271"/>
                  </a:lnTo>
                  <a:lnTo>
                    <a:pt x="109" y="270"/>
                  </a:lnTo>
                  <a:lnTo>
                    <a:pt x="104" y="269"/>
                  </a:lnTo>
                  <a:lnTo>
                    <a:pt x="22" y="307"/>
                  </a:lnTo>
                  <a:lnTo>
                    <a:pt x="19" y="304"/>
                  </a:lnTo>
                  <a:lnTo>
                    <a:pt x="15" y="300"/>
                  </a:lnTo>
                  <a:lnTo>
                    <a:pt x="13" y="296"/>
                  </a:lnTo>
                  <a:lnTo>
                    <a:pt x="10" y="290"/>
                  </a:lnTo>
                  <a:lnTo>
                    <a:pt x="9" y="286"/>
                  </a:lnTo>
                  <a:lnTo>
                    <a:pt x="6" y="280"/>
                  </a:lnTo>
                  <a:lnTo>
                    <a:pt x="5" y="275"/>
                  </a:lnTo>
                  <a:lnTo>
                    <a:pt x="4" y="270"/>
                  </a:lnTo>
                  <a:lnTo>
                    <a:pt x="3" y="264"/>
                  </a:lnTo>
                  <a:lnTo>
                    <a:pt x="2" y="258"/>
                  </a:lnTo>
                  <a:lnTo>
                    <a:pt x="0" y="252"/>
                  </a:lnTo>
                  <a:lnTo>
                    <a:pt x="0" y="246"/>
                  </a:lnTo>
                  <a:lnTo>
                    <a:pt x="0" y="241"/>
                  </a:lnTo>
                  <a:lnTo>
                    <a:pt x="0" y="236"/>
                  </a:lnTo>
                  <a:lnTo>
                    <a:pt x="0" y="229"/>
                  </a:lnTo>
                  <a:lnTo>
                    <a:pt x="0" y="224"/>
                  </a:lnTo>
                  <a:lnTo>
                    <a:pt x="0" y="221"/>
                  </a:lnTo>
                  <a:lnTo>
                    <a:pt x="2" y="217"/>
                  </a:lnTo>
                  <a:lnTo>
                    <a:pt x="4" y="214"/>
                  </a:lnTo>
                  <a:lnTo>
                    <a:pt x="6" y="211"/>
                  </a:lnTo>
                  <a:lnTo>
                    <a:pt x="9" y="208"/>
                  </a:lnTo>
                  <a:lnTo>
                    <a:pt x="12" y="206"/>
                  </a:lnTo>
                  <a:lnTo>
                    <a:pt x="16" y="203"/>
                  </a:lnTo>
                  <a:lnTo>
                    <a:pt x="22" y="200"/>
                  </a:lnTo>
                  <a:lnTo>
                    <a:pt x="28" y="200"/>
                  </a:lnTo>
                  <a:lnTo>
                    <a:pt x="33" y="200"/>
                  </a:lnTo>
                  <a:lnTo>
                    <a:pt x="40" y="200"/>
                  </a:lnTo>
                  <a:lnTo>
                    <a:pt x="47" y="200"/>
                  </a:lnTo>
                  <a:lnTo>
                    <a:pt x="53" y="200"/>
                  </a:lnTo>
                  <a:lnTo>
                    <a:pt x="60" y="201"/>
                  </a:lnTo>
                  <a:lnTo>
                    <a:pt x="67" y="204"/>
                  </a:lnTo>
                  <a:lnTo>
                    <a:pt x="74" y="207"/>
                  </a:lnTo>
                  <a:lnTo>
                    <a:pt x="81" y="208"/>
                  </a:lnTo>
                  <a:lnTo>
                    <a:pt x="90" y="208"/>
                  </a:lnTo>
                  <a:lnTo>
                    <a:pt x="97" y="207"/>
                  </a:lnTo>
                  <a:lnTo>
                    <a:pt x="105" y="204"/>
                  </a:lnTo>
                  <a:lnTo>
                    <a:pt x="113" y="200"/>
                  </a:lnTo>
                  <a:lnTo>
                    <a:pt x="119" y="196"/>
                  </a:lnTo>
                  <a:lnTo>
                    <a:pt x="126" y="190"/>
                  </a:lnTo>
                  <a:lnTo>
                    <a:pt x="131" y="183"/>
                  </a:lnTo>
                  <a:lnTo>
                    <a:pt x="127" y="35"/>
                  </a:lnTo>
                  <a:lnTo>
                    <a:pt x="133" y="35"/>
                  </a:lnTo>
                  <a:lnTo>
                    <a:pt x="138" y="34"/>
                  </a:lnTo>
                  <a:lnTo>
                    <a:pt x="144" y="33"/>
                  </a:lnTo>
                  <a:lnTo>
                    <a:pt x="150" y="32"/>
                  </a:lnTo>
                  <a:lnTo>
                    <a:pt x="156" y="31"/>
                  </a:lnTo>
                  <a:lnTo>
                    <a:pt x="162" y="30"/>
                  </a:lnTo>
                  <a:lnTo>
                    <a:pt x="168" y="29"/>
                  </a:lnTo>
                  <a:lnTo>
                    <a:pt x="174" y="28"/>
                  </a:lnTo>
                  <a:lnTo>
                    <a:pt x="181" y="28"/>
                  </a:lnTo>
                  <a:lnTo>
                    <a:pt x="186" y="28"/>
                  </a:lnTo>
                  <a:lnTo>
                    <a:pt x="193" y="28"/>
                  </a:lnTo>
                  <a:lnTo>
                    <a:pt x="199" y="30"/>
                  </a:lnTo>
                  <a:lnTo>
                    <a:pt x="206" y="31"/>
                  </a:lnTo>
                  <a:lnTo>
                    <a:pt x="211" y="34"/>
                  </a:lnTo>
                  <a:lnTo>
                    <a:pt x="218" y="37"/>
                  </a:lnTo>
                  <a:lnTo>
                    <a:pt x="225" y="41"/>
                  </a:lnTo>
                  <a:lnTo>
                    <a:pt x="228" y="48"/>
                  </a:lnTo>
                  <a:lnTo>
                    <a:pt x="230" y="57"/>
                  </a:lnTo>
                  <a:lnTo>
                    <a:pt x="232" y="65"/>
                  </a:lnTo>
                  <a:lnTo>
                    <a:pt x="234" y="73"/>
                  </a:lnTo>
                  <a:lnTo>
                    <a:pt x="234" y="82"/>
                  </a:lnTo>
                  <a:lnTo>
                    <a:pt x="235" y="91"/>
                  </a:lnTo>
                  <a:lnTo>
                    <a:pt x="236" y="99"/>
                  </a:lnTo>
                  <a:lnTo>
                    <a:pt x="238" y="108"/>
                  </a:lnTo>
                  <a:lnTo>
                    <a:pt x="239" y="116"/>
                  </a:lnTo>
                  <a:lnTo>
                    <a:pt x="242" y="124"/>
                  </a:lnTo>
                  <a:lnTo>
                    <a:pt x="245" y="131"/>
                  </a:lnTo>
                  <a:lnTo>
                    <a:pt x="249" y="138"/>
                  </a:lnTo>
                  <a:lnTo>
                    <a:pt x="256" y="145"/>
                  </a:lnTo>
                  <a:lnTo>
                    <a:pt x="263" y="150"/>
                  </a:lnTo>
                  <a:lnTo>
                    <a:pt x="273" y="155"/>
                  </a:lnTo>
                  <a:lnTo>
                    <a:pt x="284" y="159"/>
                  </a:lnTo>
                  <a:lnTo>
                    <a:pt x="293" y="159"/>
                  </a:lnTo>
                  <a:lnTo>
                    <a:pt x="303" y="159"/>
                  </a:lnTo>
                  <a:lnTo>
                    <a:pt x="314" y="158"/>
                  </a:lnTo>
                  <a:lnTo>
                    <a:pt x="325" y="156"/>
                  </a:lnTo>
                  <a:lnTo>
                    <a:pt x="335" y="152"/>
                  </a:lnTo>
                  <a:lnTo>
                    <a:pt x="345" y="148"/>
                  </a:lnTo>
                  <a:lnTo>
                    <a:pt x="353" y="142"/>
                  </a:lnTo>
                  <a:lnTo>
                    <a:pt x="359" y="134"/>
                  </a:lnTo>
                  <a:lnTo>
                    <a:pt x="363" y="129"/>
                  </a:lnTo>
                  <a:lnTo>
                    <a:pt x="365" y="124"/>
                  </a:lnTo>
                  <a:lnTo>
                    <a:pt x="366" y="119"/>
                  </a:lnTo>
                  <a:lnTo>
                    <a:pt x="366" y="113"/>
                  </a:lnTo>
                  <a:lnTo>
                    <a:pt x="366" y="108"/>
                  </a:lnTo>
                  <a:lnTo>
                    <a:pt x="365" y="102"/>
                  </a:lnTo>
                  <a:lnTo>
                    <a:pt x="364" y="96"/>
                  </a:lnTo>
                  <a:lnTo>
                    <a:pt x="361" y="91"/>
                  </a:lnTo>
                  <a:lnTo>
                    <a:pt x="359" y="86"/>
                  </a:lnTo>
                  <a:lnTo>
                    <a:pt x="357" y="79"/>
                  </a:lnTo>
                  <a:lnTo>
                    <a:pt x="354" y="73"/>
                  </a:lnTo>
                  <a:lnTo>
                    <a:pt x="354" y="68"/>
                  </a:lnTo>
                  <a:lnTo>
                    <a:pt x="352" y="62"/>
                  </a:lnTo>
                  <a:lnTo>
                    <a:pt x="351" y="57"/>
                  </a:lnTo>
                  <a:lnTo>
                    <a:pt x="351" y="51"/>
                  </a:lnTo>
                  <a:lnTo>
                    <a:pt x="352" y="44"/>
                  </a:lnTo>
                  <a:lnTo>
                    <a:pt x="357" y="39"/>
                  </a:lnTo>
                  <a:lnTo>
                    <a:pt x="363" y="34"/>
                  </a:lnTo>
                  <a:lnTo>
                    <a:pt x="369" y="30"/>
                  </a:lnTo>
                  <a:lnTo>
                    <a:pt x="376" y="26"/>
                  </a:lnTo>
                  <a:lnTo>
                    <a:pt x="383" y="22"/>
                  </a:lnTo>
                  <a:lnTo>
                    <a:pt x="391" y="19"/>
                  </a:lnTo>
                  <a:lnTo>
                    <a:pt x="398" y="17"/>
                  </a:lnTo>
                  <a:lnTo>
                    <a:pt x="407" y="14"/>
                  </a:lnTo>
                  <a:lnTo>
                    <a:pt x="414" y="12"/>
                  </a:lnTo>
                  <a:lnTo>
                    <a:pt x="422" y="10"/>
                  </a:lnTo>
                  <a:lnTo>
                    <a:pt x="431" y="9"/>
                  </a:lnTo>
                  <a:lnTo>
                    <a:pt x="439" y="7"/>
                  </a:lnTo>
                  <a:lnTo>
                    <a:pt x="448" y="5"/>
                  </a:lnTo>
                  <a:lnTo>
                    <a:pt x="456" y="3"/>
                  </a:lnTo>
                  <a:lnTo>
                    <a:pt x="464" y="2"/>
                  </a:lnTo>
                  <a:lnTo>
                    <a:pt x="472" y="0"/>
                  </a:lnTo>
                  <a:lnTo>
                    <a:pt x="474" y="5"/>
                  </a:lnTo>
                  <a:lnTo>
                    <a:pt x="476" y="11"/>
                  </a:lnTo>
                  <a:lnTo>
                    <a:pt x="477" y="17"/>
                  </a:lnTo>
                  <a:lnTo>
                    <a:pt x="478" y="24"/>
                  </a:lnTo>
                  <a:lnTo>
                    <a:pt x="478" y="30"/>
                  </a:lnTo>
                  <a:lnTo>
                    <a:pt x="479" y="37"/>
                  </a:lnTo>
                  <a:lnTo>
                    <a:pt x="479" y="44"/>
                  </a:lnTo>
                  <a:lnTo>
                    <a:pt x="479" y="51"/>
                  </a:lnTo>
                  <a:lnTo>
                    <a:pt x="479" y="57"/>
                  </a:lnTo>
                  <a:lnTo>
                    <a:pt x="481" y="64"/>
                  </a:lnTo>
                  <a:lnTo>
                    <a:pt x="483" y="70"/>
                  </a:lnTo>
                  <a:lnTo>
                    <a:pt x="485" y="76"/>
                  </a:lnTo>
                  <a:lnTo>
                    <a:pt x="488" y="82"/>
                  </a:lnTo>
                  <a:lnTo>
                    <a:pt x="493" y="88"/>
                  </a:lnTo>
                  <a:lnTo>
                    <a:pt x="499" y="92"/>
                  </a:lnTo>
                  <a:lnTo>
                    <a:pt x="507" y="97"/>
                  </a:lnTo>
                  <a:lnTo>
                    <a:pt x="512" y="99"/>
                  </a:lnTo>
                  <a:lnTo>
                    <a:pt x="517" y="101"/>
                  </a:lnTo>
                  <a:lnTo>
                    <a:pt x="523" y="102"/>
                  </a:lnTo>
                  <a:lnTo>
                    <a:pt x="529" y="102"/>
                  </a:lnTo>
                  <a:lnTo>
                    <a:pt x="535" y="101"/>
                  </a:lnTo>
                  <a:lnTo>
                    <a:pt x="541" y="99"/>
                  </a:lnTo>
                  <a:lnTo>
                    <a:pt x="547" y="98"/>
                  </a:lnTo>
                  <a:lnTo>
                    <a:pt x="554" y="97"/>
                  </a:lnTo>
                  <a:lnTo>
                    <a:pt x="560" y="95"/>
                  </a:lnTo>
                  <a:lnTo>
                    <a:pt x="566" y="94"/>
                  </a:lnTo>
                  <a:lnTo>
                    <a:pt x="572" y="92"/>
                  </a:lnTo>
                  <a:lnTo>
                    <a:pt x="579" y="92"/>
                  </a:lnTo>
                  <a:lnTo>
                    <a:pt x="584" y="92"/>
                  </a:lnTo>
                  <a:lnTo>
                    <a:pt x="591" y="92"/>
                  </a:lnTo>
                  <a:lnTo>
                    <a:pt x="598" y="94"/>
                  </a:lnTo>
                  <a:lnTo>
                    <a:pt x="603" y="97"/>
                  </a:lnTo>
                  <a:lnTo>
                    <a:pt x="610" y="102"/>
                  </a:lnTo>
                  <a:lnTo>
                    <a:pt x="614" y="109"/>
                  </a:lnTo>
                  <a:lnTo>
                    <a:pt x="618" y="117"/>
                  </a:lnTo>
                  <a:lnTo>
                    <a:pt x="620" y="125"/>
                  </a:lnTo>
                  <a:lnTo>
                    <a:pt x="621" y="133"/>
                  </a:lnTo>
                  <a:lnTo>
                    <a:pt x="622" y="142"/>
                  </a:lnTo>
                  <a:lnTo>
                    <a:pt x="623" y="151"/>
                  </a:lnTo>
                  <a:lnTo>
                    <a:pt x="623" y="159"/>
                  </a:lnTo>
                  <a:lnTo>
                    <a:pt x="621" y="162"/>
                  </a:lnTo>
                  <a:lnTo>
                    <a:pt x="619" y="165"/>
                  </a:lnTo>
                  <a:lnTo>
                    <a:pt x="618" y="169"/>
                  </a:lnTo>
                  <a:lnTo>
                    <a:pt x="615" y="172"/>
                  </a:lnTo>
                  <a:lnTo>
                    <a:pt x="612" y="175"/>
                  </a:lnTo>
                  <a:lnTo>
                    <a:pt x="608" y="178"/>
                  </a:lnTo>
                  <a:lnTo>
                    <a:pt x="604" y="181"/>
                  </a:lnTo>
                  <a:lnTo>
                    <a:pt x="599" y="183"/>
                  </a:lnTo>
                  <a:lnTo>
                    <a:pt x="591" y="184"/>
                  </a:lnTo>
                  <a:lnTo>
                    <a:pt x="582" y="184"/>
                  </a:lnTo>
                  <a:lnTo>
                    <a:pt x="573" y="183"/>
                  </a:lnTo>
                  <a:lnTo>
                    <a:pt x="564" y="182"/>
                  </a:lnTo>
                  <a:lnTo>
                    <a:pt x="554" y="181"/>
                  </a:lnTo>
                  <a:lnTo>
                    <a:pt x="545" y="182"/>
                  </a:lnTo>
                  <a:lnTo>
                    <a:pt x="535" y="183"/>
                  </a:lnTo>
                  <a:lnTo>
                    <a:pt x="524" y="186"/>
                  </a:lnTo>
                  <a:lnTo>
                    <a:pt x="523" y="188"/>
                  </a:lnTo>
                  <a:lnTo>
                    <a:pt x="521" y="191"/>
                  </a:lnTo>
                  <a:lnTo>
                    <a:pt x="519" y="192"/>
                  </a:lnTo>
                  <a:lnTo>
                    <a:pt x="517" y="194"/>
                  </a:lnTo>
                  <a:lnTo>
                    <a:pt x="514" y="197"/>
                  </a:lnTo>
                  <a:lnTo>
                    <a:pt x="512" y="199"/>
                  </a:lnTo>
                  <a:lnTo>
                    <a:pt x="509" y="203"/>
                  </a:lnTo>
                  <a:lnTo>
                    <a:pt x="507" y="207"/>
                  </a:lnTo>
                  <a:lnTo>
                    <a:pt x="524" y="331"/>
                  </a:lnTo>
                  <a:lnTo>
                    <a:pt x="519" y="333"/>
                  </a:lnTo>
                  <a:lnTo>
                    <a:pt x="512" y="335"/>
                  </a:lnTo>
                  <a:lnTo>
                    <a:pt x="507" y="338"/>
                  </a:lnTo>
                  <a:lnTo>
                    <a:pt x="500" y="339"/>
                  </a:lnTo>
                  <a:lnTo>
                    <a:pt x="493" y="341"/>
                  </a:lnTo>
                  <a:lnTo>
                    <a:pt x="486" y="342"/>
                  </a:lnTo>
                  <a:lnTo>
                    <a:pt x="479" y="343"/>
                  </a:lnTo>
                  <a:lnTo>
                    <a:pt x="471" y="344"/>
                  </a:lnTo>
                  <a:lnTo>
                    <a:pt x="464" y="344"/>
                  </a:lnTo>
                  <a:lnTo>
                    <a:pt x="456" y="344"/>
                  </a:lnTo>
                  <a:lnTo>
                    <a:pt x="449" y="344"/>
                  </a:lnTo>
                  <a:lnTo>
                    <a:pt x="441" y="344"/>
                  </a:lnTo>
                  <a:lnTo>
                    <a:pt x="433" y="342"/>
                  </a:lnTo>
                  <a:lnTo>
                    <a:pt x="426" y="341"/>
                  </a:lnTo>
                  <a:lnTo>
                    <a:pt x="419" y="340"/>
                  </a:lnTo>
                  <a:lnTo>
                    <a:pt x="412" y="338"/>
                  </a:lnTo>
                  <a:lnTo>
                    <a:pt x="408" y="333"/>
                  </a:lnTo>
                  <a:lnTo>
                    <a:pt x="405" y="328"/>
                  </a:lnTo>
                  <a:lnTo>
                    <a:pt x="403" y="322"/>
                  </a:lnTo>
                  <a:lnTo>
                    <a:pt x="402" y="316"/>
                  </a:lnTo>
                  <a:lnTo>
                    <a:pt x="402" y="311"/>
                  </a:lnTo>
                  <a:lnTo>
                    <a:pt x="401" y="306"/>
                  </a:lnTo>
                  <a:lnTo>
                    <a:pt x="401" y="300"/>
                  </a:lnTo>
                  <a:lnTo>
                    <a:pt x="401" y="294"/>
                  </a:lnTo>
                  <a:lnTo>
                    <a:pt x="402" y="289"/>
                  </a:lnTo>
                  <a:lnTo>
                    <a:pt x="402" y="283"/>
                  </a:lnTo>
                  <a:lnTo>
                    <a:pt x="402" y="277"/>
                  </a:lnTo>
                  <a:lnTo>
                    <a:pt x="401" y="271"/>
                  </a:lnTo>
                  <a:lnTo>
                    <a:pt x="400" y="266"/>
                  </a:lnTo>
                  <a:lnTo>
                    <a:pt x="398" y="260"/>
                  </a:lnTo>
                  <a:lnTo>
                    <a:pt x="397" y="254"/>
                  </a:lnTo>
                  <a:lnTo>
                    <a:pt x="393" y="248"/>
                  </a:lnTo>
                  <a:lnTo>
                    <a:pt x="388" y="244"/>
                  </a:lnTo>
                  <a:lnTo>
                    <a:pt x="381" y="240"/>
                  </a:lnTo>
                  <a:lnTo>
                    <a:pt x="374" y="238"/>
                  </a:lnTo>
                  <a:lnTo>
                    <a:pt x="367" y="236"/>
                  </a:lnTo>
                  <a:lnTo>
                    <a:pt x="360" y="235"/>
                  </a:lnTo>
                  <a:lnTo>
                    <a:pt x="353" y="235"/>
                  </a:lnTo>
                  <a:lnTo>
                    <a:pt x="345" y="235"/>
                  </a:lnTo>
                  <a:lnTo>
                    <a:pt x="337" y="236"/>
                  </a:lnTo>
                  <a:lnTo>
                    <a:pt x="329" y="237"/>
                  </a:lnTo>
                  <a:lnTo>
                    <a:pt x="321" y="239"/>
                  </a:lnTo>
                  <a:lnTo>
                    <a:pt x="313" y="241"/>
                  </a:lnTo>
                  <a:lnTo>
                    <a:pt x="306" y="243"/>
                  </a:lnTo>
                  <a:lnTo>
                    <a:pt x="297" y="245"/>
                  </a:lnTo>
                  <a:lnTo>
                    <a:pt x="289" y="248"/>
                  </a:lnTo>
                  <a:lnTo>
                    <a:pt x="281" y="250"/>
                  </a:lnTo>
                  <a:lnTo>
                    <a:pt x="273" y="252"/>
                  </a:lnTo>
                  <a:lnTo>
                    <a:pt x="270" y="255"/>
                  </a:lnTo>
                  <a:lnTo>
                    <a:pt x="267" y="260"/>
                  </a:lnTo>
                  <a:lnTo>
                    <a:pt x="263" y="264"/>
                  </a:lnTo>
                  <a:lnTo>
                    <a:pt x="260" y="270"/>
                  </a:lnTo>
                  <a:lnTo>
                    <a:pt x="258" y="276"/>
                  </a:lnTo>
                  <a:lnTo>
                    <a:pt x="258" y="282"/>
                  </a:lnTo>
                  <a:lnTo>
                    <a:pt x="258" y="287"/>
                  </a:lnTo>
                  <a:lnTo>
                    <a:pt x="262" y="293"/>
                  </a:lnTo>
                  <a:lnTo>
                    <a:pt x="265" y="299"/>
                  </a:lnTo>
                  <a:lnTo>
                    <a:pt x="268" y="304"/>
                  </a:lnTo>
                  <a:lnTo>
                    <a:pt x="271" y="310"/>
                  </a:lnTo>
                  <a:lnTo>
                    <a:pt x="273" y="316"/>
                  </a:lnTo>
                  <a:lnTo>
                    <a:pt x="276" y="322"/>
                  </a:lnTo>
                  <a:lnTo>
                    <a:pt x="277" y="328"/>
                  </a:lnTo>
                  <a:lnTo>
                    <a:pt x="277" y="334"/>
                  </a:lnTo>
                  <a:lnTo>
                    <a:pt x="277" y="341"/>
                  </a:lnTo>
                  <a:lnTo>
                    <a:pt x="266" y="355"/>
                  </a:lnTo>
                  <a:lnTo>
                    <a:pt x="257" y="360"/>
                  </a:lnTo>
                  <a:lnTo>
                    <a:pt x="248" y="362"/>
                  </a:lnTo>
                  <a:lnTo>
                    <a:pt x="239" y="363"/>
                  </a:lnTo>
                  <a:lnTo>
                    <a:pt x="230" y="363"/>
                  </a:lnTo>
                  <a:lnTo>
                    <a:pt x="220" y="364"/>
                  </a:lnTo>
                  <a:lnTo>
                    <a:pt x="210" y="364"/>
                  </a:lnTo>
                  <a:lnTo>
                    <a:pt x="201" y="366"/>
                  </a:lnTo>
                  <a:lnTo>
                    <a:pt x="191" y="37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grayWhite">
            <a:xfrm>
              <a:off x="0" y="706"/>
              <a:ext cx="506" cy="470"/>
            </a:xfrm>
            <a:custGeom>
              <a:avLst/>
              <a:gdLst>
                <a:gd name="T0" fmla="*/ 229 w 506"/>
                <a:gd name="T1" fmla="*/ 453 h 470"/>
                <a:gd name="T2" fmla="*/ 200 w 506"/>
                <a:gd name="T3" fmla="*/ 429 h 470"/>
                <a:gd name="T4" fmla="*/ 175 w 506"/>
                <a:gd name="T5" fmla="*/ 402 h 470"/>
                <a:gd name="T6" fmla="*/ 158 w 506"/>
                <a:gd name="T7" fmla="*/ 368 h 470"/>
                <a:gd name="T8" fmla="*/ 241 w 506"/>
                <a:gd name="T9" fmla="*/ 275 h 470"/>
                <a:gd name="T10" fmla="*/ 224 w 506"/>
                <a:gd name="T11" fmla="*/ 248 h 470"/>
                <a:gd name="T12" fmla="*/ 198 w 506"/>
                <a:gd name="T13" fmla="*/ 228 h 470"/>
                <a:gd name="T14" fmla="*/ 166 w 506"/>
                <a:gd name="T15" fmla="*/ 214 h 470"/>
                <a:gd name="T16" fmla="*/ 139 w 506"/>
                <a:gd name="T17" fmla="*/ 217 h 470"/>
                <a:gd name="T18" fmla="*/ 128 w 506"/>
                <a:gd name="T19" fmla="*/ 238 h 470"/>
                <a:gd name="T20" fmla="*/ 120 w 506"/>
                <a:gd name="T21" fmla="*/ 262 h 470"/>
                <a:gd name="T22" fmla="*/ 104 w 506"/>
                <a:gd name="T23" fmla="*/ 283 h 470"/>
                <a:gd name="T24" fmla="*/ 77 w 506"/>
                <a:gd name="T25" fmla="*/ 291 h 470"/>
                <a:gd name="T26" fmla="*/ 53 w 506"/>
                <a:gd name="T27" fmla="*/ 288 h 470"/>
                <a:gd name="T28" fmla="*/ 31 w 506"/>
                <a:gd name="T29" fmla="*/ 275 h 470"/>
                <a:gd name="T30" fmla="*/ 12 w 506"/>
                <a:gd name="T31" fmla="*/ 257 h 470"/>
                <a:gd name="T32" fmla="*/ 61 w 506"/>
                <a:gd name="T33" fmla="*/ 109 h 470"/>
                <a:gd name="T34" fmla="*/ 24 w 506"/>
                <a:gd name="T35" fmla="*/ 85 h 470"/>
                <a:gd name="T36" fmla="*/ 0 w 506"/>
                <a:gd name="T37" fmla="*/ 53 h 470"/>
                <a:gd name="T38" fmla="*/ 19 w 506"/>
                <a:gd name="T39" fmla="*/ 22 h 470"/>
                <a:gd name="T40" fmla="*/ 54 w 506"/>
                <a:gd name="T41" fmla="*/ 0 h 470"/>
                <a:gd name="T42" fmla="*/ 82 w 506"/>
                <a:gd name="T43" fmla="*/ 6 h 470"/>
                <a:gd name="T44" fmla="*/ 103 w 506"/>
                <a:gd name="T45" fmla="*/ 29 h 470"/>
                <a:gd name="T46" fmla="*/ 132 w 506"/>
                <a:gd name="T47" fmla="*/ 57 h 470"/>
                <a:gd name="T48" fmla="*/ 175 w 506"/>
                <a:gd name="T49" fmla="*/ 64 h 470"/>
                <a:gd name="T50" fmla="*/ 215 w 506"/>
                <a:gd name="T51" fmla="*/ 43 h 470"/>
                <a:gd name="T52" fmla="*/ 243 w 506"/>
                <a:gd name="T53" fmla="*/ 16 h 470"/>
                <a:gd name="T54" fmla="*/ 265 w 506"/>
                <a:gd name="T55" fmla="*/ 22 h 470"/>
                <a:gd name="T56" fmla="*/ 284 w 506"/>
                <a:gd name="T57" fmla="*/ 34 h 470"/>
                <a:gd name="T58" fmla="*/ 301 w 506"/>
                <a:gd name="T59" fmla="*/ 52 h 470"/>
                <a:gd name="T60" fmla="*/ 318 w 506"/>
                <a:gd name="T61" fmla="*/ 72 h 470"/>
                <a:gd name="T62" fmla="*/ 314 w 506"/>
                <a:gd name="T63" fmla="*/ 98 h 470"/>
                <a:gd name="T64" fmla="*/ 296 w 506"/>
                <a:gd name="T65" fmla="*/ 115 h 470"/>
                <a:gd name="T66" fmla="*/ 278 w 506"/>
                <a:gd name="T67" fmla="*/ 123 h 470"/>
                <a:gd name="T68" fmla="*/ 260 w 506"/>
                <a:gd name="T69" fmla="*/ 130 h 470"/>
                <a:gd name="T70" fmla="*/ 249 w 506"/>
                <a:gd name="T71" fmla="*/ 152 h 470"/>
                <a:gd name="T72" fmla="*/ 257 w 506"/>
                <a:gd name="T73" fmla="*/ 180 h 470"/>
                <a:gd name="T74" fmla="*/ 288 w 506"/>
                <a:gd name="T75" fmla="*/ 210 h 470"/>
                <a:gd name="T76" fmla="*/ 321 w 506"/>
                <a:gd name="T77" fmla="*/ 231 h 470"/>
                <a:gd name="T78" fmla="*/ 339 w 506"/>
                <a:gd name="T79" fmla="*/ 231 h 470"/>
                <a:gd name="T80" fmla="*/ 358 w 506"/>
                <a:gd name="T81" fmla="*/ 228 h 470"/>
                <a:gd name="T82" fmla="*/ 377 w 506"/>
                <a:gd name="T83" fmla="*/ 200 h 470"/>
                <a:gd name="T84" fmla="*/ 385 w 506"/>
                <a:gd name="T85" fmla="*/ 171 h 470"/>
                <a:gd name="T86" fmla="*/ 404 w 506"/>
                <a:gd name="T87" fmla="*/ 158 h 470"/>
                <a:gd name="T88" fmla="*/ 497 w 506"/>
                <a:gd name="T89" fmla="*/ 213 h 470"/>
                <a:gd name="T90" fmla="*/ 482 w 506"/>
                <a:gd name="T91" fmla="*/ 238 h 470"/>
                <a:gd name="T92" fmla="*/ 458 w 506"/>
                <a:gd name="T93" fmla="*/ 259 h 470"/>
                <a:gd name="T94" fmla="*/ 438 w 506"/>
                <a:gd name="T95" fmla="*/ 282 h 470"/>
                <a:gd name="T96" fmla="*/ 434 w 506"/>
                <a:gd name="T97" fmla="*/ 313 h 470"/>
                <a:gd name="T98" fmla="*/ 467 w 506"/>
                <a:gd name="T99" fmla="*/ 339 h 470"/>
                <a:gd name="T100" fmla="*/ 505 w 506"/>
                <a:gd name="T101" fmla="*/ 362 h 470"/>
                <a:gd name="T102" fmla="*/ 329 w 506"/>
                <a:gd name="T103" fmla="*/ 370 h 470"/>
                <a:gd name="T104" fmla="*/ 306 w 506"/>
                <a:gd name="T105" fmla="*/ 395 h 470"/>
                <a:gd name="T106" fmla="*/ 287 w 506"/>
                <a:gd name="T107" fmla="*/ 423 h 470"/>
                <a:gd name="T108" fmla="*/ 267 w 506"/>
                <a:gd name="T109" fmla="*/ 452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06" h="470">
                  <a:moveTo>
                    <a:pt x="252" y="469"/>
                  </a:moveTo>
                  <a:lnTo>
                    <a:pt x="245" y="463"/>
                  </a:lnTo>
                  <a:lnTo>
                    <a:pt x="237" y="458"/>
                  </a:lnTo>
                  <a:lnTo>
                    <a:pt x="229" y="453"/>
                  </a:lnTo>
                  <a:lnTo>
                    <a:pt x="221" y="447"/>
                  </a:lnTo>
                  <a:lnTo>
                    <a:pt x="214" y="441"/>
                  </a:lnTo>
                  <a:lnTo>
                    <a:pt x="207" y="435"/>
                  </a:lnTo>
                  <a:lnTo>
                    <a:pt x="200" y="429"/>
                  </a:lnTo>
                  <a:lnTo>
                    <a:pt x="193" y="423"/>
                  </a:lnTo>
                  <a:lnTo>
                    <a:pt x="187" y="416"/>
                  </a:lnTo>
                  <a:lnTo>
                    <a:pt x="181" y="409"/>
                  </a:lnTo>
                  <a:lnTo>
                    <a:pt x="175" y="402"/>
                  </a:lnTo>
                  <a:lnTo>
                    <a:pt x="171" y="394"/>
                  </a:lnTo>
                  <a:lnTo>
                    <a:pt x="166" y="386"/>
                  </a:lnTo>
                  <a:lnTo>
                    <a:pt x="162" y="377"/>
                  </a:lnTo>
                  <a:lnTo>
                    <a:pt x="158" y="368"/>
                  </a:lnTo>
                  <a:lnTo>
                    <a:pt x="156" y="359"/>
                  </a:lnTo>
                  <a:lnTo>
                    <a:pt x="245" y="290"/>
                  </a:lnTo>
                  <a:lnTo>
                    <a:pt x="242" y="282"/>
                  </a:lnTo>
                  <a:lnTo>
                    <a:pt x="241" y="275"/>
                  </a:lnTo>
                  <a:lnTo>
                    <a:pt x="237" y="267"/>
                  </a:lnTo>
                  <a:lnTo>
                    <a:pt x="233" y="261"/>
                  </a:lnTo>
                  <a:lnTo>
                    <a:pt x="229" y="254"/>
                  </a:lnTo>
                  <a:lnTo>
                    <a:pt x="224" y="248"/>
                  </a:lnTo>
                  <a:lnTo>
                    <a:pt x="218" y="242"/>
                  </a:lnTo>
                  <a:lnTo>
                    <a:pt x="212" y="237"/>
                  </a:lnTo>
                  <a:lnTo>
                    <a:pt x="205" y="232"/>
                  </a:lnTo>
                  <a:lnTo>
                    <a:pt x="198" y="228"/>
                  </a:lnTo>
                  <a:lnTo>
                    <a:pt x="191" y="223"/>
                  </a:lnTo>
                  <a:lnTo>
                    <a:pt x="183" y="219"/>
                  </a:lnTo>
                  <a:lnTo>
                    <a:pt x="175" y="216"/>
                  </a:lnTo>
                  <a:lnTo>
                    <a:pt x="166" y="214"/>
                  </a:lnTo>
                  <a:lnTo>
                    <a:pt x="158" y="212"/>
                  </a:lnTo>
                  <a:lnTo>
                    <a:pt x="150" y="210"/>
                  </a:lnTo>
                  <a:lnTo>
                    <a:pt x="144" y="213"/>
                  </a:lnTo>
                  <a:lnTo>
                    <a:pt x="139" y="217"/>
                  </a:lnTo>
                  <a:lnTo>
                    <a:pt x="135" y="221"/>
                  </a:lnTo>
                  <a:lnTo>
                    <a:pt x="133" y="227"/>
                  </a:lnTo>
                  <a:lnTo>
                    <a:pt x="129" y="232"/>
                  </a:lnTo>
                  <a:lnTo>
                    <a:pt x="128" y="238"/>
                  </a:lnTo>
                  <a:lnTo>
                    <a:pt x="126" y="244"/>
                  </a:lnTo>
                  <a:lnTo>
                    <a:pt x="125" y="250"/>
                  </a:lnTo>
                  <a:lnTo>
                    <a:pt x="122" y="256"/>
                  </a:lnTo>
                  <a:lnTo>
                    <a:pt x="120" y="262"/>
                  </a:lnTo>
                  <a:lnTo>
                    <a:pt x="116" y="268"/>
                  </a:lnTo>
                  <a:lnTo>
                    <a:pt x="113" y="273"/>
                  </a:lnTo>
                  <a:lnTo>
                    <a:pt x="109" y="278"/>
                  </a:lnTo>
                  <a:lnTo>
                    <a:pt x="104" y="283"/>
                  </a:lnTo>
                  <a:lnTo>
                    <a:pt x="98" y="287"/>
                  </a:lnTo>
                  <a:lnTo>
                    <a:pt x="90" y="290"/>
                  </a:lnTo>
                  <a:lnTo>
                    <a:pt x="83" y="291"/>
                  </a:lnTo>
                  <a:lnTo>
                    <a:pt x="77" y="291"/>
                  </a:lnTo>
                  <a:lnTo>
                    <a:pt x="70" y="291"/>
                  </a:lnTo>
                  <a:lnTo>
                    <a:pt x="65" y="291"/>
                  </a:lnTo>
                  <a:lnTo>
                    <a:pt x="58" y="289"/>
                  </a:lnTo>
                  <a:lnTo>
                    <a:pt x="53" y="288"/>
                  </a:lnTo>
                  <a:lnTo>
                    <a:pt x="47" y="285"/>
                  </a:lnTo>
                  <a:lnTo>
                    <a:pt x="41" y="282"/>
                  </a:lnTo>
                  <a:lnTo>
                    <a:pt x="36" y="278"/>
                  </a:lnTo>
                  <a:lnTo>
                    <a:pt x="31" y="275"/>
                  </a:lnTo>
                  <a:lnTo>
                    <a:pt x="25" y="270"/>
                  </a:lnTo>
                  <a:lnTo>
                    <a:pt x="20" y="266"/>
                  </a:lnTo>
                  <a:lnTo>
                    <a:pt x="16" y="262"/>
                  </a:lnTo>
                  <a:lnTo>
                    <a:pt x="12" y="257"/>
                  </a:lnTo>
                  <a:lnTo>
                    <a:pt x="7" y="253"/>
                  </a:lnTo>
                  <a:lnTo>
                    <a:pt x="3" y="248"/>
                  </a:lnTo>
                  <a:lnTo>
                    <a:pt x="65" y="117"/>
                  </a:lnTo>
                  <a:lnTo>
                    <a:pt x="61" y="109"/>
                  </a:lnTo>
                  <a:lnTo>
                    <a:pt x="53" y="102"/>
                  </a:lnTo>
                  <a:lnTo>
                    <a:pt x="44" y="96"/>
                  </a:lnTo>
                  <a:lnTo>
                    <a:pt x="33" y="91"/>
                  </a:lnTo>
                  <a:lnTo>
                    <a:pt x="24" y="85"/>
                  </a:lnTo>
                  <a:lnTo>
                    <a:pt x="13" y="79"/>
                  </a:lnTo>
                  <a:lnTo>
                    <a:pt x="5" y="71"/>
                  </a:lnTo>
                  <a:lnTo>
                    <a:pt x="0" y="62"/>
                  </a:lnTo>
                  <a:lnTo>
                    <a:pt x="0" y="53"/>
                  </a:lnTo>
                  <a:lnTo>
                    <a:pt x="3" y="44"/>
                  </a:lnTo>
                  <a:lnTo>
                    <a:pt x="7" y="37"/>
                  </a:lnTo>
                  <a:lnTo>
                    <a:pt x="12" y="28"/>
                  </a:lnTo>
                  <a:lnTo>
                    <a:pt x="19" y="22"/>
                  </a:lnTo>
                  <a:lnTo>
                    <a:pt x="27" y="15"/>
                  </a:lnTo>
                  <a:lnTo>
                    <a:pt x="37" y="9"/>
                  </a:lnTo>
                  <a:lnTo>
                    <a:pt x="46" y="3"/>
                  </a:lnTo>
                  <a:lnTo>
                    <a:pt x="54" y="0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75" y="3"/>
                  </a:lnTo>
                  <a:lnTo>
                    <a:pt x="82" y="6"/>
                  </a:lnTo>
                  <a:lnTo>
                    <a:pt x="88" y="11"/>
                  </a:lnTo>
                  <a:lnTo>
                    <a:pt x="94" y="15"/>
                  </a:lnTo>
                  <a:lnTo>
                    <a:pt x="98" y="21"/>
                  </a:lnTo>
                  <a:lnTo>
                    <a:pt x="103" y="29"/>
                  </a:lnTo>
                  <a:lnTo>
                    <a:pt x="108" y="38"/>
                  </a:lnTo>
                  <a:lnTo>
                    <a:pt x="116" y="45"/>
                  </a:lnTo>
                  <a:lnTo>
                    <a:pt x="123" y="52"/>
                  </a:lnTo>
                  <a:lnTo>
                    <a:pt x="132" y="57"/>
                  </a:lnTo>
                  <a:lnTo>
                    <a:pt x="141" y="62"/>
                  </a:lnTo>
                  <a:lnTo>
                    <a:pt x="152" y="64"/>
                  </a:lnTo>
                  <a:lnTo>
                    <a:pt x="164" y="66"/>
                  </a:lnTo>
                  <a:lnTo>
                    <a:pt x="175" y="64"/>
                  </a:lnTo>
                  <a:lnTo>
                    <a:pt x="187" y="61"/>
                  </a:lnTo>
                  <a:lnTo>
                    <a:pt x="196" y="57"/>
                  </a:lnTo>
                  <a:lnTo>
                    <a:pt x="206" y="50"/>
                  </a:lnTo>
                  <a:lnTo>
                    <a:pt x="215" y="43"/>
                  </a:lnTo>
                  <a:lnTo>
                    <a:pt x="223" y="34"/>
                  </a:lnTo>
                  <a:lnTo>
                    <a:pt x="230" y="26"/>
                  </a:lnTo>
                  <a:lnTo>
                    <a:pt x="237" y="17"/>
                  </a:lnTo>
                  <a:lnTo>
                    <a:pt x="243" y="16"/>
                  </a:lnTo>
                  <a:lnTo>
                    <a:pt x="249" y="17"/>
                  </a:lnTo>
                  <a:lnTo>
                    <a:pt x="254" y="18"/>
                  </a:lnTo>
                  <a:lnTo>
                    <a:pt x="260" y="20"/>
                  </a:lnTo>
                  <a:lnTo>
                    <a:pt x="265" y="22"/>
                  </a:lnTo>
                  <a:lnTo>
                    <a:pt x="270" y="25"/>
                  </a:lnTo>
                  <a:lnTo>
                    <a:pt x="275" y="27"/>
                  </a:lnTo>
                  <a:lnTo>
                    <a:pt x="279" y="31"/>
                  </a:lnTo>
                  <a:lnTo>
                    <a:pt x="284" y="34"/>
                  </a:lnTo>
                  <a:lnTo>
                    <a:pt x="288" y="38"/>
                  </a:lnTo>
                  <a:lnTo>
                    <a:pt x="293" y="43"/>
                  </a:lnTo>
                  <a:lnTo>
                    <a:pt x="297" y="47"/>
                  </a:lnTo>
                  <a:lnTo>
                    <a:pt x="301" y="52"/>
                  </a:lnTo>
                  <a:lnTo>
                    <a:pt x="305" y="56"/>
                  </a:lnTo>
                  <a:lnTo>
                    <a:pt x="309" y="61"/>
                  </a:lnTo>
                  <a:lnTo>
                    <a:pt x="314" y="66"/>
                  </a:lnTo>
                  <a:lnTo>
                    <a:pt x="318" y="72"/>
                  </a:lnTo>
                  <a:lnTo>
                    <a:pt x="320" y="79"/>
                  </a:lnTo>
                  <a:lnTo>
                    <a:pt x="319" y="85"/>
                  </a:lnTo>
                  <a:lnTo>
                    <a:pt x="317" y="92"/>
                  </a:lnTo>
                  <a:lnTo>
                    <a:pt x="314" y="98"/>
                  </a:lnTo>
                  <a:lnTo>
                    <a:pt x="309" y="104"/>
                  </a:lnTo>
                  <a:lnTo>
                    <a:pt x="305" y="109"/>
                  </a:lnTo>
                  <a:lnTo>
                    <a:pt x="300" y="114"/>
                  </a:lnTo>
                  <a:lnTo>
                    <a:pt x="296" y="115"/>
                  </a:lnTo>
                  <a:lnTo>
                    <a:pt x="291" y="117"/>
                  </a:lnTo>
                  <a:lnTo>
                    <a:pt x="287" y="119"/>
                  </a:lnTo>
                  <a:lnTo>
                    <a:pt x="283" y="120"/>
                  </a:lnTo>
                  <a:lnTo>
                    <a:pt x="278" y="123"/>
                  </a:lnTo>
                  <a:lnTo>
                    <a:pt x="273" y="124"/>
                  </a:lnTo>
                  <a:lnTo>
                    <a:pt x="268" y="126"/>
                  </a:lnTo>
                  <a:lnTo>
                    <a:pt x="262" y="127"/>
                  </a:lnTo>
                  <a:lnTo>
                    <a:pt x="260" y="130"/>
                  </a:lnTo>
                  <a:lnTo>
                    <a:pt x="257" y="135"/>
                  </a:lnTo>
                  <a:lnTo>
                    <a:pt x="254" y="140"/>
                  </a:lnTo>
                  <a:lnTo>
                    <a:pt x="250" y="145"/>
                  </a:lnTo>
                  <a:lnTo>
                    <a:pt x="249" y="152"/>
                  </a:lnTo>
                  <a:lnTo>
                    <a:pt x="248" y="158"/>
                  </a:lnTo>
                  <a:lnTo>
                    <a:pt x="249" y="164"/>
                  </a:lnTo>
                  <a:lnTo>
                    <a:pt x="252" y="169"/>
                  </a:lnTo>
                  <a:lnTo>
                    <a:pt x="257" y="180"/>
                  </a:lnTo>
                  <a:lnTo>
                    <a:pt x="263" y="189"/>
                  </a:lnTo>
                  <a:lnTo>
                    <a:pt x="271" y="196"/>
                  </a:lnTo>
                  <a:lnTo>
                    <a:pt x="279" y="204"/>
                  </a:lnTo>
                  <a:lnTo>
                    <a:pt x="288" y="210"/>
                  </a:lnTo>
                  <a:lnTo>
                    <a:pt x="298" y="217"/>
                  </a:lnTo>
                  <a:lnTo>
                    <a:pt x="308" y="224"/>
                  </a:lnTo>
                  <a:lnTo>
                    <a:pt x="317" y="231"/>
                  </a:lnTo>
                  <a:lnTo>
                    <a:pt x="321" y="231"/>
                  </a:lnTo>
                  <a:lnTo>
                    <a:pt x="326" y="231"/>
                  </a:lnTo>
                  <a:lnTo>
                    <a:pt x="330" y="231"/>
                  </a:lnTo>
                  <a:lnTo>
                    <a:pt x="334" y="231"/>
                  </a:lnTo>
                  <a:lnTo>
                    <a:pt x="339" y="231"/>
                  </a:lnTo>
                  <a:lnTo>
                    <a:pt x="344" y="231"/>
                  </a:lnTo>
                  <a:lnTo>
                    <a:pt x="349" y="231"/>
                  </a:lnTo>
                  <a:lnTo>
                    <a:pt x="354" y="231"/>
                  </a:lnTo>
                  <a:lnTo>
                    <a:pt x="358" y="228"/>
                  </a:lnTo>
                  <a:lnTo>
                    <a:pt x="363" y="222"/>
                  </a:lnTo>
                  <a:lnTo>
                    <a:pt x="368" y="215"/>
                  </a:lnTo>
                  <a:lnTo>
                    <a:pt x="373" y="209"/>
                  </a:lnTo>
                  <a:lnTo>
                    <a:pt x="377" y="200"/>
                  </a:lnTo>
                  <a:lnTo>
                    <a:pt x="380" y="192"/>
                  </a:lnTo>
                  <a:lnTo>
                    <a:pt x="383" y="183"/>
                  </a:lnTo>
                  <a:lnTo>
                    <a:pt x="383" y="176"/>
                  </a:lnTo>
                  <a:lnTo>
                    <a:pt x="385" y="171"/>
                  </a:lnTo>
                  <a:lnTo>
                    <a:pt x="388" y="167"/>
                  </a:lnTo>
                  <a:lnTo>
                    <a:pt x="392" y="163"/>
                  </a:lnTo>
                  <a:lnTo>
                    <a:pt x="398" y="160"/>
                  </a:lnTo>
                  <a:lnTo>
                    <a:pt x="404" y="158"/>
                  </a:lnTo>
                  <a:lnTo>
                    <a:pt x="410" y="156"/>
                  </a:lnTo>
                  <a:lnTo>
                    <a:pt x="417" y="155"/>
                  </a:lnTo>
                  <a:lnTo>
                    <a:pt x="423" y="155"/>
                  </a:lnTo>
                  <a:lnTo>
                    <a:pt x="497" y="213"/>
                  </a:lnTo>
                  <a:lnTo>
                    <a:pt x="495" y="221"/>
                  </a:lnTo>
                  <a:lnTo>
                    <a:pt x="492" y="227"/>
                  </a:lnTo>
                  <a:lnTo>
                    <a:pt x="487" y="232"/>
                  </a:lnTo>
                  <a:lnTo>
                    <a:pt x="482" y="238"/>
                  </a:lnTo>
                  <a:lnTo>
                    <a:pt x="476" y="243"/>
                  </a:lnTo>
                  <a:lnTo>
                    <a:pt x="470" y="248"/>
                  </a:lnTo>
                  <a:lnTo>
                    <a:pt x="464" y="253"/>
                  </a:lnTo>
                  <a:lnTo>
                    <a:pt x="458" y="259"/>
                  </a:lnTo>
                  <a:lnTo>
                    <a:pt x="451" y="264"/>
                  </a:lnTo>
                  <a:lnTo>
                    <a:pt x="446" y="269"/>
                  </a:lnTo>
                  <a:lnTo>
                    <a:pt x="441" y="275"/>
                  </a:lnTo>
                  <a:lnTo>
                    <a:pt x="438" y="282"/>
                  </a:lnTo>
                  <a:lnTo>
                    <a:pt x="434" y="288"/>
                  </a:lnTo>
                  <a:lnTo>
                    <a:pt x="433" y="296"/>
                  </a:lnTo>
                  <a:lnTo>
                    <a:pt x="433" y="304"/>
                  </a:lnTo>
                  <a:lnTo>
                    <a:pt x="434" y="313"/>
                  </a:lnTo>
                  <a:lnTo>
                    <a:pt x="439" y="323"/>
                  </a:lnTo>
                  <a:lnTo>
                    <a:pt x="446" y="329"/>
                  </a:lnTo>
                  <a:lnTo>
                    <a:pt x="456" y="335"/>
                  </a:lnTo>
                  <a:lnTo>
                    <a:pt x="467" y="339"/>
                  </a:lnTo>
                  <a:lnTo>
                    <a:pt x="478" y="343"/>
                  </a:lnTo>
                  <a:lnTo>
                    <a:pt x="488" y="348"/>
                  </a:lnTo>
                  <a:lnTo>
                    <a:pt x="497" y="354"/>
                  </a:lnTo>
                  <a:lnTo>
                    <a:pt x="505" y="362"/>
                  </a:lnTo>
                  <a:lnTo>
                    <a:pt x="442" y="445"/>
                  </a:lnTo>
                  <a:lnTo>
                    <a:pt x="343" y="362"/>
                  </a:lnTo>
                  <a:lnTo>
                    <a:pt x="336" y="366"/>
                  </a:lnTo>
                  <a:lnTo>
                    <a:pt x="329" y="370"/>
                  </a:lnTo>
                  <a:lnTo>
                    <a:pt x="323" y="377"/>
                  </a:lnTo>
                  <a:lnTo>
                    <a:pt x="317" y="382"/>
                  </a:lnTo>
                  <a:lnTo>
                    <a:pt x="312" y="388"/>
                  </a:lnTo>
                  <a:lnTo>
                    <a:pt x="306" y="395"/>
                  </a:lnTo>
                  <a:lnTo>
                    <a:pt x="302" y="401"/>
                  </a:lnTo>
                  <a:lnTo>
                    <a:pt x="296" y="408"/>
                  </a:lnTo>
                  <a:lnTo>
                    <a:pt x="292" y="415"/>
                  </a:lnTo>
                  <a:lnTo>
                    <a:pt x="287" y="423"/>
                  </a:lnTo>
                  <a:lnTo>
                    <a:pt x="283" y="430"/>
                  </a:lnTo>
                  <a:lnTo>
                    <a:pt x="278" y="437"/>
                  </a:lnTo>
                  <a:lnTo>
                    <a:pt x="272" y="445"/>
                  </a:lnTo>
                  <a:lnTo>
                    <a:pt x="267" y="452"/>
                  </a:lnTo>
                  <a:lnTo>
                    <a:pt x="262" y="459"/>
                  </a:lnTo>
                  <a:lnTo>
                    <a:pt x="256" y="465"/>
                  </a:lnTo>
                  <a:lnTo>
                    <a:pt x="252" y="46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grayWhite">
            <a:xfrm>
              <a:off x="538" y="441"/>
              <a:ext cx="512" cy="509"/>
            </a:xfrm>
            <a:custGeom>
              <a:avLst/>
              <a:gdLst>
                <a:gd name="T0" fmla="*/ 67 w 512"/>
                <a:gd name="T1" fmla="*/ 492 h 509"/>
                <a:gd name="T2" fmla="*/ 45 w 512"/>
                <a:gd name="T3" fmla="*/ 451 h 509"/>
                <a:gd name="T4" fmla="*/ 68 w 512"/>
                <a:gd name="T5" fmla="*/ 418 h 509"/>
                <a:gd name="T6" fmla="*/ 106 w 512"/>
                <a:gd name="T7" fmla="*/ 391 h 509"/>
                <a:gd name="T8" fmla="*/ 105 w 512"/>
                <a:gd name="T9" fmla="*/ 352 h 509"/>
                <a:gd name="T10" fmla="*/ 79 w 512"/>
                <a:gd name="T11" fmla="*/ 324 h 509"/>
                <a:gd name="T12" fmla="*/ 44 w 512"/>
                <a:gd name="T13" fmla="*/ 302 h 509"/>
                <a:gd name="T14" fmla="*/ 7 w 512"/>
                <a:gd name="T15" fmla="*/ 280 h 509"/>
                <a:gd name="T16" fmla="*/ 2 w 512"/>
                <a:gd name="T17" fmla="*/ 258 h 509"/>
                <a:gd name="T18" fmla="*/ 13 w 512"/>
                <a:gd name="T19" fmla="*/ 239 h 509"/>
                <a:gd name="T20" fmla="*/ 29 w 512"/>
                <a:gd name="T21" fmla="*/ 220 h 509"/>
                <a:gd name="T22" fmla="*/ 43 w 512"/>
                <a:gd name="T23" fmla="*/ 201 h 509"/>
                <a:gd name="T24" fmla="*/ 65 w 512"/>
                <a:gd name="T25" fmla="*/ 184 h 509"/>
                <a:gd name="T26" fmla="*/ 100 w 512"/>
                <a:gd name="T27" fmla="*/ 191 h 509"/>
                <a:gd name="T28" fmla="*/ 124 w 512"/>
                <a:gd name="T29" fmla="*/ 210 h 509"/>
                <a:gd name="T30" fmla="*/ 150 w 512"/>
                <a:gd name="T31" fmla="*/ 233 h 509"/>
                <a:gd name="T32" fmla="*/ 179 w 512"/>
                <a:gd name="T33" fmla="*/ 232 h 509"/>
                <a:gd name="T34" fmla="*/ 207 w 512"/>
                <a:gd name="T35" fmla="*/ 223 h 509"/>
                <a:gd name="T36" fmla="*/ 230 w 512"/>
                <a:gd name="T37" fmla="*/ 198 h 509"/>
                <a:gd name="T38" fmla="*/ 242 w 512"/>
                <a:gd name="T39" fmla="*/ 165 h 509"/>
                <a:gd name="T40" fmla="*/ 226 w 512"/>
                <a:gd name="T41" fmla="*/ 143 h 509"/>
                <a:gd name="T42" fmla="*/ 203 w 512"/>
                <a:gd name="T43" fmla="*/ 132 h 509"/>
                <a:gd name="T44" fmla="*/ 176 w 512"/>
                <a:gd name="T45" fmla="*/ 122 h 509"/>
                <a:gd name="T46" fmla="*/ 153 w 512"/>
                <a:gd name="T47" fmla="*/ 111 h 509"/>
                <a:gd name="T48" fmla="*/ 142 w 512"/>
                <a:gd name="T49" fmla="*/ 80 h 509"/>
                <a:gd name="T50" fmla="*/ 163 w 512"/>
                <a:gd name="T51" fmla="*/ 50 h 509"/>
                <a:gd name="T52" fmla="*/ 187 w 512"/>
                <a:gd name="T53" fmla="*/ 36 h 509"/>
                <a:gd name="T54" fmla="*/ 211 w 512"/>
                <a:gd name="T55" fmla="*/ 18 h 509"/>
                <a:gd name="T56" fmla="*/ 243 w 512"/>
                <a:gd name="T57" fmla="*/ 28 h 509"/>
                <a:gd name="T58" fmla="*/ 277 w 512"/>
                <a:gd name="T59" fmla="*/ 54 h 509"/>
                <a:gd name="T60" fmla="*/ 314 w 512"/>
                <a:gd name="T61" fmla="*/ 72 h 509"/>
                <a:gd name="T62" fmla="*/ 355 w 512"/>
                <a:gd name="T63" fmla="*/ 68 h 509"/>
                <a:gd name="T64" fmla="*/ 382 w 512"/>
                <a:gd name="T65" fmla="*/ 36 h 509"/>
                <a:gd name="T66" fmla="*/ 411 w 512"/>
                <a:gd name="T67" fmla="*/ 3 h 509"/>
                <a:gd name="T68" fmla="*/ 453 w 512"/>
                <a:gd name="T69" fmla="*/ 10 h 509"/>
                <a:gd name="T70" fmla="*/ 486 w 512"/>
                <a:gd name="T71" fmla="*/ 36 h 509"/>
                <a:gd name="T72" fmla="*/ 489 w 512"/>
                <a:gd name="T73" fmla="*/ 68 h 509"/>
                <a:gd name="T74" fmla="*/ 466 w 512"/>
                <a:gd name="T75" fmla="*/ 88 h 509"/>
                <a:gd name="T76" fmla="*/ 437 w 512"/>
                <a:gd name="T77" fmla="*/ 107 h 509"/>
                <a:gd name="T78" fmla="*/ 422 w 512"/>
                <a:gd name="T79" fmla="*/ 133 h 509"/>
                <a:gd name="T80" fmla="*/ 419 w 512"/>
                <a:gd name="T81" fmla="*/ 317 h 509"/>
                <a:gd name="T82" fmla="*/ 388 w 512"/>
                <a:gd name="T83" fmla="*/ 302 h 509"/>
                <a:gd name="T84" fmla="*/ 364 w 512"/>
                <a:gd name="T85" fmla="*/ 273 h 509"/>
                <a:gd name="T86" fmla="*/ 336 w 512"/>
                <a:gd name="T87" fmla="*/ 250 h 509"/>
                <a:gd name="T88" fmla="*/ 299 w 512"/>
                <a:gd name="T89" fmla="*/ 252 h 509"/>
                <a:gd name="T90" fmla="*/ 275 w 512"/>
                <a:gd name="T91" fmla="*/ 270 h 509"/>
                <a:gd name="T92" fmla="*/ 255 w 512"/>
                <a:gd name="T93" fmla="*/ 294 h 509"/>
                <a:gd name="T94" fmla="*/ 242 w 512"/>
                <a:gd name="T95" fmla="*/ 323 h 509"/>
                <a:gd name="T96" fmla="*/ 241 w 512"/>
                <a:gd name="T97" fmla="*/ 353 h 509"/>
                <a:gd name="T98" fmla="*/ 257 w 512"/>
                <a:gd name="T99" fmla="*/ 364 h 509"/>
                <a:gd name="T100" fmla="*/ 279 w 512"/>
                <a:gd name="T101" fmla="*/ 368 h 509"/>
                <a:gd name="T102" fmla="*/ 304 w 512"/>
                <a:gd name="T103" fmla="*/ 370 h 509"/>
                <a:gd name="T104" fmla="*/ 330 w 512"/>
                <a:gd name="T105" fmla="*/ 376 h 509"/>
                <a:gd name="T106" fmla="*/ 353 w 512"/>
                <a:gd name="T107" fmla="*/ 407 h 509"/>
                <a:gd name="T108" fmla="*/ 352 w 512"/>
                <a:gd name="T109" fmla="*/ 443 h 509"/>
                <a:gd name="T110" fmla="*/ 334 w 512"/>
                <a:gd name="T111" fmla="*/ 462 h 509"/>
                <a:gd name="T112" fmla="*/ 311 w 512"/>
                <a:gd name="T113" fmla="*/ 479 h 509"/>
                <a:gd name="T114" fmla="*/ 278 w 512"/>
                <a:gd name="T115" fmla="*/ 465 h 509"/>
                <a:gd name="T116" fmla="*/ 241 w 512"/>
                <a:gd name="T117" fmla="*/ 445 h 509"/>
                <a:gd name="T118" fmla="*/ 202 w 512"/>
                <a:gd name="T119" fmla="*/ 432 h 509"/>
                <a:gd name="T120" fmla="*/ 98 w 512"/>
                <a:gd name="T121" fmla="*/ 508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2" h="509">
                  <a:moveTo>
                    <a:pt x="98" y="508"/>
                  </a:moveTo>
                  <a:lnTo>
                    <a:pt x="86" y="504"/>
                  </a:lnTo>
                  <a:lnTo>
                    <a:pt x="76" y="498"/>
                  </a:lnTo>
                  <a:lnTo>
                    <a:pt x="67" y="492"/>
                  </a:lnTo>
                  <a:lnTo>
                    <a:pt x="60" y="483"/>
                  </a:lnTo>
                  <a:lnTo>
                    <a:pt x="53" y="474"/>
                  </a:lnTo>
                  <a:lnTo>
                    <a:pt x="49" y="463"/>
                  </a:lnTo>
                  <a:lnTo>
                    <a:pt x="45" y="451"/>
                  </a:lnTo>
                  <a:lnTo>
                    <a:pt x="43" y="439"/>
                  </a:lnTo>
                  <a:lnTo>
                    <a:pt x="49" y="432"/>
                  </a:lnTo>
                  <a:lnTo>
                    <a:pt x="58" y="425"/>
                  </a:lnTo>
                  <a:lnTo>
                    <a:pt x="68" y="418"/>
                  </a:lnTo>
                  <a:lnTo>
                    <a:pt x="78" y="413"/>
                  </a:lnTo>
                  <a:lnTo>
                    <a:pt x="88" y="407"/>
                  </a:lnTo>
                  <a:lnTo>
                    <a:pt x="98" y="399"/>
                  </a:lnTo>
                  <a:lnTo>
                    <a:pt x="106" y="391"/>
                  </a:lnTo>
                  <a:lnTo>
                    <a:pt x="113" y="380"/>
                  </a:lnTo>
                  <a:lnTo>
                    <a:pt x="112" y="370"/>
                  </a:lnTo>
                  <a:lnTo>
                    <a:pt x="109" y="360"/>
                  </a:lnTo>
                  <a:lnTo>
                    <a:pt x="105" y="352"/>
                  </a:lnTo>
                  <a:lnTo>
                    <a:pt x="100" y="344"/>
                  </a:lnTo>
                  <a:lnTo>
                    <a:pt x="93" y="337"/>
                  </a:lnTo>
                  <a:lnTo>
                    <a:pt x="87" y="330"/>
                  </a:lnTo>
                  <a:lnTo>
                    <a:pt x="79" y="324"/>
                  </a:lnTo>
                  <a:lnTo>
                    <a:pt x="71" y="318"/>
                  </a:lnTo>
                  <a:lnTo>
                    <a:pt x="62" y="313"/>
                  </a:lnTo>
                  <a:lnTo>
                    <a:pt x="53" y="308"/>
                  </a:lnTo>
                  <a:lnTo>
                    <a:pt x="44" y="302"/>
                  </a:lnTo>
                  <a:lnTo>
                    <a:pt x="35" y="297"/>
                  </a:lnTo>
                  <a:lnTo>
                    <a:pt x="25" y="291"/>
                  </a:lnTo>
                  <a:lnTo>
                    <a:pt x="17" y="286"/>
                  </a:lnTo>
                  <a:lnTo>
                    <a:pt x="7" y="280"/>
                  </a:lnTo>
                  <a:lnTo>
                    <a:pt x="0" y="273"/>
                  </a:lnTo>
                  <a:lnTo>
                    <a:pt x="0" y="268"/>
                  </a:lnTo>
                  <a:lnTo>
                    <a:pt x="0" y="263"/>
                  </a:lnTo>
                  <a:lnTo>
                    <a:pt x="2" y="258"/>
                  </a:lnTo>
                  <a:lnTo>
                    <a:pt x="4" y="253"/>
                  </a:lnTo>
                  <a:lnTo>
                    <a:pt x="7" y="248"/>
                  </a:lnTo>
                  <a:lnTo>
                    <a:pt x="10" y="244"/>
                  </a:lnTo>
                  <a:lnTo>
                    <a:pt x="13" y="239"/>
                  </a:lnTo>
                  <a:lnTo>
                    <a:pt x="17" y="234"/>
                  </a:lnTo>
                  <a:lnTo>
                    <a:pt x="20" y="230"/>
                  </a:lnTo>
                  <a:lnTo>
                    <a:pt x="24" y="225"/>
                  </a:lnTo>
                  <a:lnTo>
                    <a:pt x="29" y="220"/>
                  </a:lnTo>
                  <a:lnTo>
                    <a:pt x="32" y="216"/>
                  </a:lnTo>
                  <a:lnTo>
                    <a:pt x="37" y="210"/>
                  </a:lnTo>
                  <a:lnTo>
                    <a:pt x="40" y="205"/>
                  </a:lnTo>
                  <a:lnTo>
                    <a:pt x="43" y="201"/>
                  </a:lnTo>
                  <a:lnTo>
                    <a:pt x="46" y="195"/>
                  </a:lnTo>
                  <a:lnTo>
                    <a:pt x="51" y="190"/>
                  </a:lnTo>
                  <a:lnTo>
                    <a:pt x="58" y="186"/>
                  </a:lnTo>
                  <a:lnTo>
                    <a:pt x="65" y="184"/>
                  </a:lnTo>
                  <a:lnTo>
                    <a:pt x="73" y="184"/>
                  </a:lnTo>
                  <a:lnTo>
                    <a:pt x="82" y="186"/>
                  </a:lnTo>
                  <a:lnTo>
                    <a:pt x="91" y="187"/>
                  </a:lnTo>
                  <a:lnTo>
                    <a:pt x="100" y="191"/>
                  </a:lnTo>
                  <a:lnTo>
                    <a:pt x="109" y="195"/>
                  </a:lnTo>
                  <a:lnTo>
                    <a:pt x="114" y="199"/>
                  </a:lnTo>
                  <a:lnTo>
                    <a:pt x="120" y="205"/>
                  </a:lnTo>
                  <a:lnTo>
                    <a:pt x="124" y="210"/>
                  </a:lnTo>
                  <a:lnTo>
                    <a:pt x="130" y="216"/>
                  </a:lnTo>
                  <a:lnTo>
                    <a:pt x="136" y="222"/>
                  </a:lnTo>
                  <a:lnTo>
                    <a:pt x="143" y="228"/>
                  </a:lnTo>
                  <a:lnTo>
                    <a:pt x="150" y="233"/>
                  </a:lnTo>
                  <a:lnTo>
                    <a:pt x="160" y="237"/>
                  </a:lnTo>
                  <a:lnTo>
                    <a:pt x="166" y="236"/>
                  </a:lnTo>
                  <a:lnTo>
                    <a:pt x="173" y="234"/>
                  </a:lnTo>
                  <a:lnTo>
                    <a:pt x="179" y="232"/>
                  </a:lnTo>
                  <a:lnTo>
                    <a:pt x="186" y="230"/>
                  </a:lnTo>
                  <a:lnTo>
                    <a:pt x="193" y="228"/>
                  </a:lnTo>
                  <a:lnTo>
                    <a:pt x="200" y="225"/>
                  </a:lnTo>
                  <a:lnTo>
                    <a:pt x="207" y="223"/>
                  </a:lnTo>
                  <a:lnTo>
                    <a:pt x="215" y="220"/>
                  </a:lnTo>
                  <a:lnTo>
                    <a:pt x="218" y="213"/>
                  </a:lnTo>
                  <a:lnTo>
                    <a:pt x="224" y="205"/>
                  </a:lnTo>
                  <a:lnTo>
                    <a:pt x="230" y="198"/>
                  </a:lnTo>
                  <a:lnTo>
                    <a:pt x="235" y="190"/>
                  </a:lnTo>
                  <a:lnTo>
                    <a:pt x="239" y="182"/>
                  </a:lnTo>
                  <a:lnTo>
                    <a:pt x="242" y="174"/>
                  </a:lnTo>
                  <a:lnTo>
                    <a:pt x="242" y="165"/>
                  </a:lnTo>
                  <a:lnTo>
                    <a:pt x="238" y="156"/>
                  </a:lnTo>
                  <a:lnTo>
                    <a:pt x="235" y="151"/>
                  </a:lnTo>
                  <a:lnTo>
                    <a:pt x="230" y="147"/>
                  </a:lnTo>
                  <a:lnTo>
                    <a:pt x="226" y="143"/>
                  </a:lnTo>
                  <a:lnTo>
                    <a:pt x="220" y="140"/>
                  </a:lnTo>
                  <a:lnTo>
                    <a:pt x="215" y="136"/>
                  </a:lnTo>
                  <a:lnTo>
                    <a:pt x="209" y="134"/>
                  </a:lnTo>
                  <a:lnTo>
                    <a:pt x="203" y="132"/>
                  </a:lnTo>
                  <a:lnTo>
                    <a:pt x="196" y="129"/>
                  </a:lnTo>
                  <a:lnTo>
                    <a:pt x="189" y="127"/>
                  </a:lnTo>
                  <a:lnTo>
                    <a:pt x="183" y="125"/>
                  </a:lnTo>
                  <a:lnTo>
                    <a:pt x="176" y="122"/>
                  </a:lnTo>
                  <a:lnTo>
                    <a:pt x="170" y="121"/>
                  </a:lnTo>
                  <a:lnTo>
                    <a:pt x="164" y="117"/>
                  </a:lnTo>
                  <a:lnTo>
                    <a:pt x="158" y="114"/>
                  </a:lnTo>
                  <a:lnTo>
                    <a:pt x="153" y="111"/>
                  </a:lnTo>
                  <a:lnTo>
                    <a:pt x="148" y="106"/>
                  </a:lnTo>
                  <a:lnTo>
                    <a:pt x="143" y="98"/>
                  </a:lnTo>
                  <a:lnTo>
                    <a:pt x="142" y="90"/>
                  </a:lnTo>
                  <a:lnTo>
                    <a:pt x="142" y="80"/>
                  </a:lnTo>
                  <a:lnTo>
                    <a:pt x="145" y="72"/>
                  </a:lnTo>
                  <a:lnTo>
                    <a:pt x="149" y="64"/>
                  </a:lnTo>
                  <a:lnTo>
                    <a:pt x="156" y="57"/>
                  </a:lnTo>
                  <a:lnTo>
                    <a:pt x="163" y="50"/>
                  </a:lnTo>
                  <a:lnTo>
                    <a:pt x="172" y="46"/>
                  </a:lnTo>
                  <a:lnTo>
                    <a:pt x="177" y="43"/>
                  </a:lnTo>
                  <a:lnTo>
                    <a:pt x="183" y="39"/>
                  </a:lnTo>
                  <a:lnTo>
                    <a:pt x="187" y="36"/>
                  </a:lnTo>
                  <a:lnTo>
                    <a:pt x="193" y="31"/>
                  </a:lnTo>
                  <a:lnTo>
                    <a:pt x="199" y="27"/>
                  </a:lnTo>
                  <a:lnTo>
                    <a:pt x="205" y="23"/>
                  </a:lnTo>
                  <a:lnTo>
                    <a:pt x="211" y="18"/>
                  </a:lnTo>
                  <a:lnTo>
                    <a:pt x="218" y="14"/>
                  </a:lnTo>
                  <a:lnTo>
                    <a:pt x="226" y="18"/>
                  </a:lnTo>
                  <a:lnTo>
                    <a:pt x="235" y="22"/>
                  </a:lnTo>
                  <a:lnTo>
                    <a:pt x="243" y="28"/>
                  </a:lnTo>
                  <a:lnTo>
                    <a:pt x="251" y="34"/>
                  </a:lnTo>
                  <a:lnTo>
                    <a:pt x="259" y="40"/>
                  </a:lnTo>
                  <a:lnTo>
                    <a:pt x="267" y="47"/>
                  </a:lnTo>
                  <a:lnTo>
                    <a:pt x="277" y="54"/>
                  </a:lnTo>
                  <a:lnTo>
                    <a:pt x="286" y="60"/>
                  </a:lnTo>
                  <a:lnTo>
                    <a:pt x="294" y="65"/>
                  </a:lnTo>
                  <a:lnTo>
                    <a:pt x="304" y="69"/>
                  </a:lnTo>
                  <a:lnTo>
                    <a:pt x="314" y="72"/>
                  </a:lnTo>
                  <a:lnTo>
                    <a:pt x="324" y="75"/>
                  </a:lnTo>
                  <a:lnTo>
                    <a:pt x="334" y="74"/>
                  </a:lnTo>
                  <a:lnTo>
                    <a:pt x="344" y="72"/>
                  </a:lnTo>
                  <a:lnTo>
                    <a:pt x="355" y="68"/>
                  </a:lnTo>
                  <a:lnTo>
                    <a:pt x="367" y="60"/>
                  </a:lnTo>
                  <a:lnTo>
                    <a:pt x="373" y="54"/>
                  </a:lnTo>
                  <a:lnTo>
                    <a:pt x="378" y="46"/>
                  </a:lnTo>
                  <a:lnTo>
                    <a:pt x="382" y="36"/>
                  </a:lnTo>
                  <a:lnTo>
                    <a:pt x="387" y="27"/>
                  </a:lnTo>
                  <a:lnTo>
                    <a:pt x="393" y="18"/>
                  </a:lnTo>
                  <a:lnTo>
                    <a:pt x="401" y="10"/>
                  </a:lnTo>
                  <a:lnTo>
                    <a:pt x="411" y="3"/>
                  </a:lnTo>
                  <a:lnTo>
                    <a:pt x="422" y="0"/>
                  </a:lnTo>
                  <a:lnTo>
                    <a:pt x="432" y="3"/>
                  </a:lnTo>
                  <a:lnTo>
                    <a:pt x="442" y="6"/>
                  </a:lnTo>
                  <a:lnTo>
                    <a:pt x="453" y="10"/>
                  </a:lnTo>
                  <a:lnTo>
                    <a:pt x="463" y="15"/>
                  </a:lnTo>
                  <a:lnTo>
                    <a:pt x="472" y="21"/>
                  </a:lnTo>
                  <a:lnTo>
                    <a:pt x="479" y="28"/>
                  </a:lnTo>
                  <a:lnTo>
                    <a:pt x="486" y="36"/>
                  </a:lnTo>
                  <a:lnTo>
                    <a:pt x="492" y="46"/>
                  </a:lnTo>
                  <a:lnTo>
                    <a:pt x="493" y="54"/>
                  </a:lnTo>
                  <a:lnTo>
                    <a:pt x="492" y="61"/>
                  </a:lnTo>
                  <a:lnTo>
                    <a:pt x="489" y="68"/>
                  </a:lnTo>
                  <a:lnTo>
                    <a:pt x="485" y="73"/>
                  </a:lnTo>
                  <a:lnTo>
                    <a:pt x="479" y="79"/>
                  </a:lnTo>
                  <a:lnTo>
                    <a:pt x="473" y="83"/>
                  </a:lnTo>
                  <a:lnTo>
                    <a:pt x="466" y="88"/>
                  </a:lnTo>
                  <a:lnTo>
                    <a:pt x="458" y="93"/>
                  </a:lnTo>
                  <a:lnTo>
                    <a:pt x="451" y="97"/>
                  </a:lnTo>
                  <a:lnTo>
                    <a:pt x="443" y="101"/>
                  </a:lnTo>
                  <a:lnTo>
                    <a:pt x="437" y="107"/>
                  </a:lnTo>
                  <a:lnTo>
                    <a:pt x="431" y="112"/>
                  </a:lnTo>
                  <a:lnTo>
                    <a:pt x="427" y="118"/>
                  </a:lnTo>
                  <a:lnTo>
                    <a:pt x="423" y="125"/>
                  </a:lnTo>
                  <a:lnTo>
                    <a:pt x="422" y="133"/>
                  </a:lnTo>
                  <a:lnTo>
                    <a:pt x="422" y="142"/>
                  </a:lnTo>
                  <a:lnTo>
                    <a:pt x="511" y="227"/>
                  </a:lnTo>
                  <a:lnTo>
                    <a:pt x="429" y="316"/>
                  </a:lnTo>
                  <a:lnTo>
                    <a:pt x="419" y="317"/>
                  </a:lnTo>
                  <a:lnTo>
                    <a:pt x="411" y="315"/>
                  </a:lnTo>
                  <a:lnTo>
                    <a:pt x="402" y="312"/>
                  </a:lnTo>
                  <a:lnTo>
                    <a:pt x="395" y="308"/>
                  </a:lnTo>
                  <a:lnTo>
                    <a:pt x="388" y="302"/>
                  </a:lnTo>
                  <a:lnTo>
                    <a:pt x="382" y="295"/>
                  </a:lnTo>
                  <a:lnTo>
                    <a:pt x="376" y="288"/>
                  </a:lnTo>
                  <a:lnTo>
                    <a:pt x="370" y="281"/>
                  </a:lnTo>
                  <a:lnTo>
                    <a:pt x="364" y="273"/>
                  </a:lnTo>
                  <a:lnTo>
                    <a:pt x="358" y="266"/>
                  </a:lnTo>
                  <a:lnTo>
                    <a:pt x="351" y="260"/>
                  </a:lnTo>
                  <a:lnTo>
                    <a:pt x="344" y="255"/>
                  </a:lnTo>
                  <a:lnTo>
                    <a:pt x="336" y="250"/>
                  </a:lnTo>
                  <a:lnTo>
                    <a:pt x="327" y="248"/>
                  </a:lnTo>
                  <a:lnTo>
                    <a:pt x="317" y="247"/>
                  </a:lnTo>
                  <a:lnTo>
                    <a:pt x="305" y="248"/>
                  </a:lnTo>
                  <a:lnTo>
                    <a:pt x="299" y="252"/>
                  </a:lnTo>
                  <a:lnTo>
                    <a:pt x="293" y="255"/>
                  </a:lnTo>
                  <a:lnTo>
                    <a:pt x="287" y="260"/>
                  </a:lnTo>
                  <a:lnTo>
                    <a:pt x="281" y="265"/>
                  </a:lnTo>
                  <a:lnTo>
                    <a:pt x="275" y="270"/>
                  </a:lnTo>
                  <a:lnTo>
                    <a:pt x="270" y="275"/>
                  </a:lnTo>
                  <a:lnTo>
                    <a:pt x="265" y="281"/>
                  </a:lnTo>
                  <a:lnTo>
                    <a:pt x="260" y="288"/>
                  </a:lnTo>
                  <a:lnTo>
                    <a:pt x="255" y="294"/>
                  </a:lnTo>
                  <a:lnTo>
                    <a:pt x="251" y="300"/>
                  </a:lnTo>
                  <a:lnTo>
                    <a:pt x="247" y="308"/>
                  </a:lnTo>
                  <a:lnTo>
                    <a:pt x="244" y="315"/>
                  </a:lnTo>
                  <a:lnTo>
                    <a:pt x="242" y="323"/>
                  </a:lnTo>
                  <a:lnTo>
                    <a:pt x="239" y="331"/>
                  </a:lnTo>
                  <a:lnTo>
                    <a:pt x="238" y="339"/>
                  </a:lnTo>
                  <a:lnTo>
                    <a:pt x="238" y="348"/>
                  </a:lnTo>
                  <a:lnTo>
                    <a:pt x="241" y="353"/>
                  </a:lnTo>
                  <a:lnTo>
                    <a:pt x="244" y="356"/>
                  </a:lnTo>
                  <a:lnTo>
                    <a:pt x="248" y="360"/>
                  </a:lnTo>
                  <a:lnTo>
                    <a:pt x="252" y="362"/>
                  </a:lnTo>
                  <a:lnTo>
                    <a:pt x="257" y="364"/>
                  </a:lnTo>
                  <a:lnTo>
                    <a:pt x="262" y="366"/>
                  </a:lnTo>
                  <a:lnTo>
                    <a:pt x="267" y="367"/>
                  </a:lnTo>
                  <a:lnTo>
                    <a:pt x="274" y="368"/>
                  </a:lnTo>
                  <a:lnTo>
                    <a:pt x="279" y="368"/>
                  </a:lnTo>
                  <a:lnTo>
                    <a:pt x="285" y="369"/>
                  </a:lnTo>
                  <a:lnTo>
                    <a:pt x="292" y="370"/>
                  </a:lnTo>
                  <a:lnTo>
                    <a:pt x="298" y="370"/>
                  </a:lnTo>
                  <a:lnTo>
                    <a:pt x="304" y="370"/>
                  </a:lnTo>
                  <a:lnTo>
                    <a:pt x="309" y="371"/>
                  </a:lnTo>
                  <a:lnTo>
                    <a:pt x="315" y="371"/>
                  </a:lnTo>
                  <a:lnTo>
                    <a:pt x="320" y="373"/>
                  </a:lnTo>
                  <a:lnTo>
                    <a:pt x="330" y="376"/>
                  </a:lnTo>
                  <a:lnTo>
                    <a:pt x="337" y="382"/>
                  </a:lnTo>
                  <a:lnTo>
                    <a:pt x="344" y="389"/>
                  </a:lnTo>
                  <a:lnTo>
                    <a:pt x="349" y="398"/>
                  </a:lnTo>
                  <a:lnTo>
                    <a:pt x="353" y="407"/>
                  </a:lnTo>
                  <a:lnTo>
                    <a:pt x="355" y="417"/>
                  </a:lnTo>
                  <a:lnTo>
                    <a:pt x="356" y="427"/>
                  </a:lnTo>
                  <a:lnTo>
                    <a:pt x="355" y="436"/>
                  </a:lnTo>
                  <a:lnTo>
                    <a:pt x="352" y="443"/>
                  </a:lnTo>
                  <a:lnTo>
                    <a:pt x="348" y="448"/>
                  </a:lnTo>
                  <a:lnTo>
                    <a:pt x="343" y="453"/>
                  </a:lnTo>
                  <a:lnTo>
                    <a:pt x="339" y="458"/>
                  </a:lnTo>
                  <a:lnTo>
                    <a:pt x="334" y="462"/>
                  </a:lnTo>
                  <a:lnTo>
                    <a:pt x="330" y="468"/>
                  </a:lnTo>
                  <a:lnTo>
                    <a:pt x="324" y="473"/>
                  </a:lnTo>
                  <a:lnTo>
                    <a:pt x="320" y="479"/>
                  </a:lnTo>
                  <a:lnTo>
                    <a:pt x="311" y="479"/>
                  </a:lnTo>
                  <a:lnTo>
                    <a:pt x="304" y="477"/>
                  </a:lnTo>
                  <a:lnTo>
                    <a:pt x="295" y="474"/>
                  </a:lnTo>
                  <a:lnTo>
                    <a:pt x="286" y="470"/>
                  </a:lnTo>
                  <a:lnTo>
                    <a:pt x="278" y="465"/>
                  </a:lnTo>
                  <a:lnTo>
                    <a:pt x="268" y="461"/>
                  </a:lnTo>
                  <a:lnTo>
                    <a:pt x="259" y="455"/>
                  </a:lnTo>
                  <a:lnTo>
                    <a:pt x="250" y="450"/>
                  </a:lnTo>
                  <a:lnTo>
                    <a:pt x="241" y="445"/>
                  </a:lnTo>
                  <a:lnTo>
                    <a:pt x="231" y="441"/>
                  </a:lnTo>
                  <a:lnTo>
                    <a:pt x="222" y="437"/>
                  </a:lnTo>
                  <a:lnTo>
                    <a:pt x="211" y="435"/>
                  </a:lnTo>
                  <a:lnTo>
                    <a:pt x="202" y="432"/>
                  </a:lnTo>
                  <a:lnTo>
                    <a:pt x="193" y="432"/>
                  </a:lnTo>
                  <a:lnTo>
                    <a:pt x="182" y="433"/>
                  </a:lnTo>
                  <a:lnTo>
                    <a:pt x="172" y="436"/>
                  </a:lnTo>
                  <a:lnTo>
                    <a:pt x="98" y="50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grayWhite">
            <a:xfrm>
              <a:off x="459" y="2344"/>
              <a:ext cx="506" cy="470"/>
            </a:xfrm>
            <a:custGeom>
              <a:avLst/>
              <a:gdLst>
                <a:gd name="T0" fmla="*/ 229 w 506"/>
                <a:gd name="T1" fmla="*/ 453 h 470"/>
                <a:gd name="T2" fmla="*/ 200 w 506"/>
                <a:gd name="T3" fmla="*/ 429 h 470"/>
                <a:gd name="T4" fmla="*/ 175 w 506"/>
                <a:gd name="T5" fmla="*/ 402 h 470"/>
                <a:gd name="T6" fmla="*/ 158 w 506"/>
                <a:gd name="T7" fmla="*/ 368 h 470"/>
                <a:gd name="T8" fmla="*/ 241 w 506"/>
                <a:gd name="T9" fmla="*/ 275 h 470"/>
                <a:gd name="T10" fmla="*/ 224 w 506"/>
                <a:gd name="T11" fmla="*/ 248 h 470"/>
                <a:gd name="T12" fmla="*/ 198 w 506"/>
                <a:gd name="T13" fmla="*/ 228 h 470"/>
                <a:gd name="T14" fmla="*/ 166 w 506"/>
                <a:gd name="T15" fmla="*/ 214 h 470"/>
                <a:gd name="T16" fmla="*/ 139 w 506"/>
                <a:gd name="T17" fmla="*/ 217 h 470"/>
                <a:gd name="T18" fmla="*/ 128 w 506"/>
                <a:gd name="T19" fmla="*/ 238 h 470"/>
                <a:gd name="T20" fmla="*/ 120 w 506"/>
                <a:gd name="T21" fmla="*/ 262 h 470"/>
                <a:gd name="T22" fmla="*/ 104 w 506"/>
                <a:gd name="T23" fmla="*/ 283 h 470"/>
                <a:gd name="T24" fmla="*/ 77 w 506"/>
                <a:gd name="T25" fmla="*/ 291 h 470"/>
                <a:gd name="T26" fmla="*/ 53 w 506"/>
                <a:gd name="T27" fmla="*/ 288 h 470"/>
                <a:gd name="T28" fmla="*/ 31 w 506"/>
                <a:gd name="T29" fmla="*/ 275 h 470"/>
                <a:gd name="T30" fmla="*/ 12 w 506"/>
                <a:gd name="T31" fmla="*/ 257 h 470"/>
                <a:gd name="T32" fmla="*/ 61 w 506"/>
                <a:gd name="T33" fmla="*/ 109 h 470"/>
                <a:gd name="T34" fmla="*/ 24 w 506"/>
                <a:gd name="T35" fmla="*/ 85 h 470"/>
                <a:gd name="T36" fmla="*/ 0 w 506"/>
                <a:gd name="T37" fmla="*/ 53 h 470"/>
                <a:gd name="T38" fmla="*/ 19 w 506"/>
                <a:gd name="T39" fmla="*/ 22 h 470"/>
                <a:gd name="T40" fmla="*/ 54 w 506"/>
                <a:gd name="T41" fmla="*/ 0 h 470"/>
                <a:gd name="T42" fmla="*/ 82 w 506"/>
                <a:gd name="T43" fmla="*/ 6 h 470"/>
                <a:gd name="T44" fmla="*/ 103 w 506"/>
                <a:gd name="T45" fmla="*/ 29 h 470"/>
                <a:gd name="T46" fmla="*/ 132 w 506"/>
                <a:gd name="T47" fmla="*/ 57 h 470"/>
                <a:gd name="T48" fmla="*/ 175 w 506"/>
                <a:gd name="T49" fmla="*/ 64 h 470"/>
                <a:gd name="T50" fmla="*/ 215 w 506"/>
                <a:gd name="T51" fmla="*/ 43 h 470"/>
                <a:gd name="T52" fmla="*/ 243 w 506"/>
                <a:gd name="T53" fmla="*/ 16 h 470"/>
                <a:gd name="T54" fmla="*/ 265 w 506"/>
                <a:gd name="T55" fmla="*/ 22 h 470"/>
                <a:gd name="T56" fmla="*/ 284 w 506"/>
                <a:gd name="T57" fmla="*/ 34 h 470"/>
                <a:gd name="T58" fmla="*/ 301 w 506"/>
                <a:gd name="T59" fmla="*/ 52 h 470"/>
                <a:gd name="T60" fmla="*/ 318 w 506"/>
                <a:gd name="T61" fmla="*/ 72 h 470"/>
                <a:gd name="T62" fmla="*/ 314 w 506"/>
                <a:gd name="T63" fmla="*/ 98 h 470"/>
                <a:gd name="T64" fmla="*/ 296 w 506"/>
                <a:gd name="T65" fmla="*/ 115 h 470"/>
                <a:gd name="T66" fmla="*/ 278 w 506"/>
                <a:gd name="T67" fmla="*/ 123 h 470"/>
                <a:gd name="T68" fmla="*/ 260 w 506"/>
                <a:gd name="T69" fmla="*/ 130 h 470"/>
                <a:gd name="T70" fmla="*/ 249 w 506"/>
                <a:gd name="T71" fmla="*/ 152 h 470"/>
                <a:gd name="T72" fmla="*/ 257 w 506"/>
                <a:gd name="T73" fmla="*/ 180 h 470"/>
                <a:gd name="T74" fmla="*/ 288 w 506"/>
                <a:gd name="T75" fmla="*/ 210 h 470"/>
                <a:gd name="T76" fmla="*/ 321 w 506"/>
                <a:gd name="T77" fmla="*/ 231 h 470"/>
                <a:gd name="T78" fmla="*/ 339 w 506"/>
                <a:gd name="T79" fmla="*/ 231 h 470"/>
                <a:gd name="T80" fmla="*/ 358 w 506"/>
                <a:gd name="T81" fmla="*/ 228 h 470"/>
                <a:gd name="T82" fmla="*/ 377 w 506"/>
                <a:gd name="T83" fmla="*/ 200 h 470"/>
                <a:gd name="T84" fmla="*/ 385 w 506"/>
                <a:gd name="T85" fmla="*/ 171 h 470"/>
                <a:gd name="T86" fmla="*/ 404 w 506"/>
                <a:gd name="T87" fmla="*/ 158 h 470"/>
                <a:gd name="T88" fmla="*/ 497 w 506"/>
                <a:gd name="T89" fmla="*/ 213 h 470"/>
                <a:gd name="T90" fmla="*/ 482 w 506"/>
                <a:gd name="T91" fmla="*/ 238 h 470"/>
                <a:gd name="T92" fmla="*/ 458 w 506"/>
                <a:gd name="T93" fmla="*/ 259 h 470"/>
                <a:gd name="T94" fmla="*/ 438 w 506"/>
                <a:gd name="T95" fmla="*/ 282 h 470"/>
                <a:gd name="T96" fmla="*/ 434 w 506"/>
                <a:gd name="T97" fmla="*/ 313 h 470"/>
                <a:gd name="T98" fmla="*/ 467 w 506"/>
                <a:gd name="T99" fmla="*/ 339 h 470"/>
                <a:gd name="T100" fmla="*/ 505 w 506"/>
                <a:gd name="T101" fmla="*/ 362 h 470"/>
                <a:gd name="T102" fmla="*/ 329 w 506"/>
                <a:gd name="T103" fmla="*/ 370 h 470"/>
                <a:gd name="T104" fmla="*/ 306 w 506"/>
                <a:gd name="T105" fmla="*/ 395 h 470"/>
                <a:gd name="T106" fmla="*/ 287 w 506"/>
                <a:gd name="T107" fmla="*/ 423 h 470"/>
                <a:gd name="T108" fmla="*/ 267 w 506"/>
                <a:gd name="T109" fmla="*/ 452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06" h="470">
                  <a:moveTo>
                    <a:pt x="252" y="469"/>
                  </a:moveTo>
                  <a:lnTo>
                    <a:pt x="245" y="463"/>
                  </a:lnTo>
                  <a:lnTo>
                    <a:pt x="237" y="458"/>
                  </a:lnTo>
                  <a:lnTo>
                    <a:pt x="229" y="453"/>
                  </a:lnTo>
                  <a:lnTo>
                    <a:pt x="221" y="447"/>
                  </a:lnTo>
                  <a:lnTo>
                    <a:pt x="214" y="441"/>
                  </a:lnTo>
                  <a:lnTo>
                    <a:pt x="207" y="435"/>
                  </a:lnTo>
                  <a:lnTo>
                    <a:pt x="200" y="429"/>
                  </a:lnTo>
                  <a:lnTo>
                    <a:pt x="193" y="423"/>
                  </a:lnTo>
                  <a:lnTo>
                    <a:pt x="187" y="416"/>
                  </a:lnTo>
                  <a:lnTo>
                    <a:pt x="181" y="409"/>
                  </a:lnTo>
                  <a:lnTo>
                    <a:pt x="175" y="402"/>
                  </a:lnTo>
                  <a:lnTo>
                    <a:pt x="171" y="394"/>
                  </a:lnTo>
                  <a:lnTo>
                    <a:pt x="166" y="386"/>
                  </a:lnTo>
                  <a:lnTo>
                    <a:pt x="162" y="377"/>
                  </a:lnTo>
                  <a:lnTo>
                    <a:pt x="158" y="368"/>
                  </a:lnTo>
                  <a:lnTo>
                    <a:pt x="156" y="359"/>
                  </a:lnTo>
                  <a:lnTo>
                    <a:pt x="245" y="290"/>
                  </a:lnTo>
                  <a:lnTo>
                    <a:pt x="242" y="282"/>
                  </a:lnTo>
                  <a:lnTo>
                    <a:pt x="241" y="275"/>
                  </a:lnTo>
                  <a:lnTo>
                    <a:pt x="237" y="267"/>
                  </a:lnTo>
                  <a:lnTo>
                    <a:pt x="233" y="261"/>
                  </a:lnTo>
                  <a:lnTo>
                    <a:pt x="229" y="254"/>
                  </a:lnTo>
                  <a:lnTo>
                    <a:pt x="224" y="248"/>
                  </a:lnTo>
                  <a:lnTo>
                    <a:pt x="218" y="242"/>
                  </a:lnTo>
                  <a:lnTo>
                    <a:pt x="212" y="237"/>
                  </a:lnTo>
                  <a:lnTo>
                    <a:pt x="205" y="232"/>
                  </a:lnTo>
                  <a:lnTo>
                    <a:pt x="198" y="228"/>
                  </a:lnTo>
                  <a:lnTo>
                    <a:pt x="191" y="223"/>
                  </a:lnTo>
                  <a:lnTo>
                    <a:pt x="183" y="219"/>
                  </a:lnTo>
                  <a:lnTo>
                    <a:pt x="175" y="216"/>
                  </a:lnTo>
                  <a:lnTo>
                    <a:pt x="166" y="214"/>
                  </a:lnTo>
                  <a:lnTo>
                    <a:pt x="158" y="212"/>
                  </a:lnTo>
                  <a:lnTo>
                    <a:pt x="150" y="210"/>
                  </a:lnTo>
                  <a:lnTo>
                    <a:pt x="144" y="213"/>
                  </a:lnTo>
                  <a:lnTo>
                    <a:pt x="139" y="217"/>
                  </a:lnTo>
                  <a:lnTo>
                    <a:pt x="135" y="221"/>
                  </a:lnTo>
                  <a:lnTo>
                    <a:pt x="133" y="227"/>
                  </a:lnTo>
                  <a:lnTo>
                    <a:pt x="129" y="232"/>
                  </a:lnTo>
                  <a:lnTo>
                    <a:pt x="128" y="238"/>
                  </a:lnTo>
                  <a:lnTo>
                    <a:pt x="126" y="244"/>
                  </a:lnTo>
                  <a:lnTo>
                    <a:pt x="125" y="250"/>
                  </a:lnTo>
                  <a:lnTo>
                    <a:pt x="122" y="256"/>
                  </a:lnTo>
                  <a:lnTo>
                    <a:pt x="120" y="262"/>
                  </a:lnTo>
                  <a:lnTo>
                    <a:pt x="116" y="268"/>
                  </a:lnTo>
                  <a:lnTo>
                    <a:pt x="113" y="273"/>
                  </a:lnTo>
                  <a:lnTo>
                    <a:pt x="109" y="278"/>
                  </a:lnTo>
                  <a:lnTo>
                    <a:pt x="104" y="283"/>
                  </a:lnTo>
                  <a:lnTo>
                    <a:pt x="98" y="287"/>
                  </a:lnTo>
                  <a:lnTo>
                    <a:pt x="90" y="290"/>
                  </a:lnTo>
                  <a:lnTo>
                    <a:pt x="83" y="291"/>
                  </a:lnTo>
                  <a:lnTo>
                    <a:pt x="77" y="291"/>
                  </a:lnTo>
                  <a:lnTo>
                    <a:pt x="70" y="291"/>
                  </a:lnTo>
                  <a:lnTo>
                    <a:pt x="65" y="291"/>
                  </a:lnTo>
                  <a:lnTo>
                    <a:pt x="58" y="289"/>
                  </a:lnTo>
                  <a:lnTo>
                    <a:pt x="53" y="288"/>
                  </a:lnTo>
                  <a:lnTo>
                    <a:pt x="47" y="285"/>
                  </a:lnTo>
                  <a:lnTo>
                    <a:pt x="41" y="282"/>
                  </a:lnTo>
                  <a:lnTo>
                    <a:pt x="36" y="278"/>
                  </a:lnTo>
                  <a:lnTo>
                    <a:pt x="31" y="275"/>
                  </a:lnTo>
                  <a:lnTo>
                    <a:pt x="25" y="270"/>
                  </a:lnTo>
                  <a:lnTo>
                    <a:pt x="20" y="266"/>
                  </a:lnTo>
                  <a:lnTo>
                    <a:pt x="16" y="262"/>
                  </a:lnTo>
                  <a:lnTo>
                    <a:pt x="12" y="257"/>
                  </a:lnTo>
                  <a:lnTo>
                    <a:pt x="7" y="253"/>
                  </a:lnTo>
                  <a:lnTo>
                    <a:pt x="3" y="248"/>
                  </a:lnTo>
                  <a:lnTo>
                    <a:pt x="65" y="117"/>
                  </a:lnTo>
                  <a:lnTo>
                    <a:pt x="61" y="109"/>
                  </a:lnTo>
                  <a:lnTo>
                    <a:pt x="53" y="102"/>
                  </a:lnTo>
                  <a:lnTo>
                    <a:pt x="44" y="96"/>
                  </a:lnTo>
                  <a:lnTo>
                    <a:pt x="33" y="91"/>
                  </a:lnTo>
                  <a:lnTo>
                    <a:pt x="24" y="85"/>
                  </a:lnTo>
                  <a:lnTo>
                    <a:pt x="13" y="79"/>
                  </a:lnTo>
                  <a:lnTo>
                    <a:pt x="5" y="71"/>
                  </a:lnTo>
                  <a:lnTo>
                    <a:pt x="0" y="62"/>
                  </a:lnTo>
                  <a:lnTo>
                    <a:pt x="0" y="53"/>
                  </a:lnTo>
                  <a:lnTo>
                    <a:pt x="3" y="44"/>
                  </a:lnTo>
                  <a:lnTo>
                    <a:pt x="7" y="37"/>
                  </a:lnTo>
                  <a:lnTo>
                    <a:pt x="12" y="28"/>
                  </a:lnTo>
                  <a:lnTo>
                    <a:pt x="19" y="22"/>
                  </a:lnTo>
                  <a:lnTo>
                    <a:pt x="27" y="15"/>
                  </a:lnTo>
                  <a:lnTo>
                    <a:pt x="37" y="9"/>
                  </a:lnTo>
                  <a:lnTo>
                    <a:pt x="46" y="3"/>
                  </a:lnTo>
                  <a:lnTo>
                    <a:pt x="54" y="0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75" y="3"/>
                  </a:lnTo>
                  <a:lnTo>
                    <a:pt x="82" y="6"/>
                  </a:lnTo>
                  <a:lnTo>
                    <a:pt x="88" y="11"/>
                  </a:lnTo>
                  <a:lnTo>
                    <a:pt x="94" y="15"/>
                  </a:lnTo>
                  <a:lnTo>
                    <a:pt x="98" y="21"/>
                  </a:lnTo>
                  <a:lnTo>
                    <a:pt x="103" y="29"/>
                  </a:lnTo>
                  <a:lnTo>
                    <a:pt x="108" y="38"/>
                  </a:lnTo>
                  <a:lnTo>
                    <a:pt x="116" y="45"/>
                  </a:lnTo>
                  <a:lnTo>
                    <a:pt x="123" y="52"/>
                  </a:lnTo>
                  <a:lnTo>
                    <a:pt x="132" y="57"/>
                  </a:lnTo>
                  <a:lnTo>
                    <a:pt x="141" y="62"/>
                  </a:lnTo>
                  <a:lnTo>
                    <a:pt x="152" y="64"/>
                  </a:lnTo>
                  <a:lnTo>
                    <a:pt x="164" y="66"/>
                  </a:lnTo>
                  <a:lnTo>
                    <a:pt x="175" y="64"/>
                  </a:lnTo>
                  <a:lnTo>
                    <a:pt x="187" y="61"/>
                  </a:lnTo>
                  <a:lnTo>
                    <a:pt x="196" y="57"/>
                  </a:lnTo>
                  <a:lnTo>
                    <a:pt x="206" y="50"/>
                  </a:lnTo>
                  <a:lnTo>
                    <a:pt x="215" y="43"/>
                  </a:lnTo>
                  <a:lnTo>
                    <a:pt x="223" y="34"/>
                  </a:lnTo>
                  <a:lnTo>
                    <a:pt x="230" y="26"/>
                  </a:lnTo>
                  <a:lnTo>
                    <a:pt x="237" y="17"/>
                  </a:lnTo>
                  <a:lnTo>
                    <a:pt x="243" y="16"/>
                  </a:lnTo>
                  <a:lnTo>
                    <a:pt x="249" y="17"/>
                  </a:lnTo>
                  <a:lnTo>
                    <a:pt x="254" y="18"/>
                  </a:lnTo>
                  <a:lnTo>
                    <a:pt x="260" y="20"/>
                  </a:lnTo>
                  <a:lnTo>
                    <a:pt x="265" y="22"/>
                  </a:lnTo>
                  <a:lnTo>
                    <a:pt x="270" y="25"/>
                  </a:lnTo>
                  <a:lnTo>
                    <a:pt x="275" y="27"/>
                  </a:lnTo>
                  <a:lnTo>
                    <a:pt x="279" y="31"/>
                  </a:lnTo>
                  <a:lnTo>
                    <a:pt x="284" y="34"/>
                  </a:lnTo>
                  <a:lnTo>
                    <a:pt x="288" y="38"/>
                  </a:lnTo>
                  <a:lnTo>
                    <a:pt x="293" y="43"/>
                  </a:lnTo>
                  <a:lnTo>
                    <a:pt x="297" y="47"/>
                  </a:lnTo>
                  <a:lnTo>
                    <a:pt x="301" y="52"/>
                  </a:lnTo>
                  <a:lnTo>
                    <a:pt x="305" y="56"/>
                  </a:lnTo>
                  <a:lnTo>
                    <a:pt x="309" y="61"/>
                  </a:lnTo>
                  <a:lnTo>
                    <a:pt x="314" y="66"/>
                  </a:lnTo>
                  <a:lnTo>
                    <a:pt x="318" y="72"/>
                  </a:lnTo>
                  <a:lnTo>
                    <a:pt x="320" y="79"/>
                  </a:lnTo>
                  <a:lnTo>
                    <a:pt x="319" y="85"/>
                  </a:lnTo>
                  <a:lnTo>
                    <a:pt x="317" y="92"/>
                  </a:lnTo>
                  <a:lnTo>
                    <a:pt x="314" y="98"/>
                  </a:lnTo>
                  <a:lnTo>
                    <a:pt x="309" y="104"/>
                  </a:lnTo>
                  <a:lnTo>
                    <a:pt x="305" y="109"/>
                  </a:lnTo>
                  <a:lnTo>
                    <a:pt x="300" y="114"/>
                  </a:lnTo>
                  <a:lnTo>
                    <a:pt x="296" y="115"/>
                  </a:lnTo>
                  <a:lnTo>
                    <a:pt x="291" y="117"/>
                  </a:lnTo>
                  <a:lnTo>
                    <a:pt x="287" y="119"/>
                  </a:lnTo>
                  <a:lnTo>
                    <a:pt x="283" y="120"/>
                  </a:lnTo>
                  <a:lnTo>
                    <a:pt x="278" y="123"/>
                  </a:lnTo>
                  <a:lnTo>
                    <a:pt x="273" y="124"/>
                  </a:lnTo>
                  <a:lnTo>
                    <a:pt x="268" y="126"/>
                  </a:lnTo>
                  <a:lnTo>
                    <a:pt x="262" y="127"/>
                  </a:lnTo>
                  <a:lnTo>
                    <a:pt x="260" y="130"/>
                  </a:lnTo>
                  <a:lnTo>
                    <a:pt x="257" y="135"/>
                  </a:lnTo>
                  <a:lnTo>
                    <a:pt x="254" y="140"/>
                  </a:lnTo>
                  <a:lnTo>
                    <a:pt x="250" y="145"/>
                  </a:lnTo>
                  <a:lnTo>
                    <a:pt x="249" y="152"/>
                  </a:lnTo>
                  <a:lnTo>
                    <a:pt x="248" y="158"/>
                  </a:lnTo>
                  <a:lnTo>
                    <a:pt x="249" y="164"/>
                  </a:lnTo>
                  <a:lnTo>
                    <a:pt x="252" y="169"/>
                  </a:lnTo>
                  <a:lnTo>
                    <a:pt x="257" y="180"/>
                  </a:lnTo>
                  <a:lnTo>
                    <a:pt x="263" y="189"/>
                  </a:lnTo>
                  <a:lnTo>
                    <a:pt x="271" y="196"/>
                  </a:lnTo>
                  <a:lnTo>
                    <a:pt x="279" y="204"/>
                  </a:lnTo>
                  <a:lnTo>
                    <a:pt x="288" y="210"/>
                  </a:lnTo>
                  <a:lnTo>
                    <a:pt x="298" y="217"/>
                  </a:lnTo>
                  <a:lnTo>
                    <a:pt x="308" y="224"/>
                  </a:lnTo>
                  <a:lnTo>
                    <a:pt x="317" y="231"/>
                  </a:lnTo>
                  <a:lnTo>
                    <a:pt x="321" y="231"/>
                  </a:lnTo>
                  <a:lnTo>
                    <a:pt x="326" y="231"/>
                  </a:lnTo>
                  <a:lnTo>
                    <a:pt x="330" y="231"/>
                  </a:lnTo>
                  <a:lnTo>
                    <a:pt x="334" y="231"/>
                  </a:lnTo>
                  <a:lnTo>
                    <a:pt x="339" y="231"/>
                  </a:lnTo>
                  <a:lnTo>
                    <a:pt x="344" y="231"/>
                  </a:lnTo>
                  <a:lnTo>
                    <a:pt x="349" y="231"/>
                  </a:lnTo>
                  <a:lnTo>
                    <a:pt x="354" y="231"/>
                  </a:lnTo>
                  <a:lnTo>
                    <a:pt x="358" y="228"/>
                  </a:lnTo>
                  <a:lnTo>
                    <a:pt x="363" y="222"/>
                  </a:lnTo>
                  <a:lnTo>
                    <a:pt x="368" y="215"/>
                  </a:lnTo>
                  <a:lnTo>
                    <a:pt x="373" y="209"/>
                  </a:lnTo>
                  <a:lnTo>
                    <a:pt x="377" y="200"/>
                  </a:lnTo>
                  <a:lnTo>
                    <a:pt x="380" y="192"/>
                  </a:lnTo>
                  <a:lnTo>
                    <a:pt x="383" y="183"/>
                  </a:lnTo>
                  <a:lnTo>
                    <a:pt x="383" y="176"/>
                  </a:lnTo>
                  <a:lnTo>
                    <a:pt x="385" y="171"/>
                  </a:lnTo>
                  <a:lnTo>
                    <a:pt x="388" y="167"/>
                  </a:lnTo>
                  <a:lnTo>
                    <a:pt x="392" y="163"/>
                  </a:lnTo>
                  <a:lnTo>
                    <a:pt x="398" y="160"/>
                  </a:lnTo>
                  <a:lnTo>
                    <a:pt x="404" y="158"/>
                  </a:lnTo>
                  <a:lnTo>
                    <a:pt x="410" y="156"/>
                  </a:lnTo>
                  <a:lnTo>
                    <a:pt x="417" y="155"/>
                  </a:lnTo>
                  <a:lnTo>
                    <a:pt x="423" y="155"/>
                  </a:lnTo>
                  <a:lnTo>
                    <a:pt x="497" y="213"/>
                  </a:lnTo>
                  <a:lnTo>
                    <a:pt x="495" y="221"/>
                  </a:lnTo>
                  <a:lnTo>
                    <a:pt x="492" y="227"/>
                  </a:lnTo>
                  <a:lnTo>
                    <a:pt x="487" y="232"/>
                  </a:lnTo>
                  <a:lnTo>
                    <a:pt x="482" y="238"/>
                  </a:lnTo>
                  <a:lnTo>
                    <a:pt x="476" y="243"/>
                  </a:lnTo>
                  <a:lnTo>
                    <a:pt x="470" y="248"/>
                  </a:lnTo>
                  <a:lnTo>
                    <a:pt x="464" y="253"/>
                  </a:lnTo>
                  <a:lnTo>
                    <a:pt x="458" y="259"/>
                  </a:lnTo>
                  <a:lnTo>
                    <a:pt x="451" y="264"/>
                  </a:lnTo>
                  <a:lnTo>
                    <a:pt x="446" y="269"/>
                  </a:lnTo>
                  <a:lnTo>
                    <a:pt x="441" y="275"/>
                  </a:lnTo>
                  <a:lnTo>
                    <a:pt x="438" y="282"/>
                  </a:lnTo>
                  <a:lnTo>
                    <a:pt x="434" y="288"/>
                  </a:lnTo>
                  <a:lnTo>
                    <a:pt x="433" y="296"/>
                  </a:lnTo>
                  <a:lnTo>
                    <a:pt x="433" y="304"/>
                  </a:lnTo>
                  <a:lnTo>
                    <a:pt x="434" y="313"/>
                  </a:lnTo>
                  <a:lnTo>
                    <a:pt x="439" y="323"/>
                  </a:lnTo>
                  <a:lnTo>
                    <a:pt x="446" y="329"/>
                  </a:lnTo>
                  <a:lnTo>
                    <a:pt x="456" y="335"/>
                  </a:lnTo>
                  <a:lnTo>
                    <a:pt x="467" y="339"/>
                  </a:lnTo>
                  <a:lnTo>
                    <a:pt x="478" y="343"/>
                  </a:lnTo>
                  <a:lnTo>
                    <a:pt x="488" y="348"/>
                  </a:lnTo>
                  <a:lnTo>
                    <a:pt x="497" y="354"/>
                  </a:lnTo>
                  <a:lnTo>
                    <a:pt x="505" y="362"/>
                  </a:lnTo>
                  <a:lnTo>
                    <a:pt x="442" y="445"/>
                  </a:lnTo>
                  <a:lnTo>
                    <a:pt x="343" y="362"/>
                  </a:lnTo>
                  <a:lnTo>
                    <a:pt x="336" y="366"/>
                  </a:lnTo>
                  <a:lnTo>
                    <a:pt x="329" y="370"/>
                  </a:lnTo>
                  <a:lnTo>
                    <a:pt x="323" y="377"/>
                  </a:lnTo>
                  <a:lnTo>
                    <a:pt x="317" y="382"/>
                  </a:lnTo>
                  <a:lnTo>
                    <a:pt x="312" y="388"/>
                  </a:lnTo>
                  <a:lnTo>
                    <a:pt x="306" y="395"/>
                  </a:lnTo>
                  <a:lnTo>
                    <a:pt x="302" y="401"/>
                  </a:lnTo>
                  <a:lnTo>
                    <a:pt x="296" y="408"/>
                  </a:lnTo>
                  <a:lnTo>
                    <a:pt x="292" y="415"/>
                  </a:lnTo>
                  <a:lnTo>
                    <a:pt x="287" y="423"/>
                  </a:lnTo>
                  <a:lnTo>
                    <a:pt x="283" y="430"/>
                  </a:lnTo>
                  <a:lnTo>
                    <a:pt x="278" y="437"/>
                  </a:lnTo>
                  <a:lnTo>
                    <a:pt x="272" y="445"/>
                  </a:lnTo>
                  <a:lnTo>
                    <a:pt x="267" y="452"/>
                  </a:lnTo>
                  <a:lnTo>
                    <a:pt x="262" y="459"/>
                  </a:lnTo>
                  <a:lnTo>
                    <a:pt x="256" y="465"/>
                  </a:lnTo>
                  <a:lnTo>
                    <a:pt x="252" y="46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grayWhite">
            <a:xfrm>
              <a:off x="477" y="2884"/>
              <a:ext cx="447" cy="520"/>
            </a:xfrm>
            <a:custGeom>
              <a:avLst/>
              <a:gdLst>
                <a:gd name="T0" fmla="*/ 254 w 447"/>
                <a:gd name="T1" fmla="*/ 495 h 520"/>
                <a:gd name="T2" fmla="*/ 245 w 447"/>
                <a:gd name="T3" fmla="*/ 454 h 520"/>
                <a:gd name="T4" fmla="*/ 230 w 447"/>
                <a:gd name="T5" fmla="*/ 417 h 520"/>
                <a:gd name="T6" fmla="*/ 193 w 447"/>
                <a:gd name="T7" fmla="*/ 402 h 520"/>
                <a:gd name="T8" fmla="*/ 150 w 447"/>
                <a:gd name="T9" fmla="*/ 412 h 520"/>
                <a:gd name="T10" fmla="*/ 112 w 447"/>
                <a:gd name="T11" fmla="*/ 417 h 520"/>
                <a:gd name="T12" fmla="*/ 93 w 447"/>
                <a:gd name="T13" fmla="*/ 399 h 520"/>
                <a:gd name="T14" fmla="*/ 81 w 447"/>
                <a:gd name="T15" fmla="*/ 370 h 520"/>
                <a:gd name="T16" fmla="*/ 75 w 447"/>
                <a:gd name="T17" fmla="*/ 339 h 520"/>
                <a:gd name="T18" fmla="*/ 76 w 447"/>
                <a:gd name="T19" fmla="*/ 309 h 520"/>
                <a:gd name="T20" fmla="*/ 106 w 447"/>
                <a:gd name="T21" fmla="*/ 300 h 520"/>
                <a:gd name="T22" fmla="*/ 146 w 447"/>
                <a:gd name="T23" fmla="*/ 307 h 520"/>
                <a:gd name="T24" fmla="*/ 175 w 447"/>
                <a:gd name="T25" fmla="*/ 294 h 520"/>
                <a:gd name="T26" fmla="*/ 186 w 447"/>
                <a:gd name="T27" fmla="*/ 273 h 520"/>
                <a:gd name="T28" fmla="*/ 189 w 447"/>
                <a:gd name="T29" fmla="*/ 246 h 520"/>
                <a:gd name="T30" fmla="*/ 188 w 447"/>
                <a:gd name="T31" fmla="*/ 219 h 520"/>
                <a:gd name="T32" fmla="*/ 178 w 447"/>
                <a:gd name="T33" fmla="*/ 191 h 520"/>
                <a:gd name="T34" fmla="*/ 153 w 447"/>
                <a:gd name="T35" fmla="*/ 171 h 520"/>
                <a:gd name="T36" fmla="*/ 123 w 447"/>
                <a:gd name="T37" fmla="*/ 172 h 520"/>
                <a:gd name="T38" fmla="*/ 93 w 447"/>
                <a:gd name="T39" fmla="*/ 185 h 520"/>
                <a:gd name="T40" fmla="*/ 64 w 447"/>
                <a:gd name="T41" fmla="*/ 194 h 520"/>
                <a:gd name="T42" fmla="*/ 34 w 447"/>
                <a:gd name="T43" fmla="*/ 185 h 520"/>
                <a:gd name="T44" fmla="*/ 19 w 447"/>
                <a:gd name="T45" fmla="*/ 166 h 520"/>
                <a:gd name="T46" fmla="*/ 9 w 447"/>
                <a:gd name="T47" fmla="*/ 146 h 520"/>
                <a:gd name="T48" fmla="*/ 2 w 447"/>
                <a:gd name="T49" fmla="*/ 122 h 520"/>
                <a:gd name="T50" fmla="*/ 0 w 447"/>
                <a:gd name="T51" fmla="*/ 98 h 520"/>
                <a:gd name="T52" fmla="*/ 387 w 447"/>
                <a:gd name="T53" fmla="*/ 12 h 520"/>
                <a:gd name="T54" fmla="*/ 399 w 447"/>
                <a:gd name="T55" fmla="*/ 41 h 520"/>
                <a:gd name="T56" fmla="*/ 406 w 447"/>
                <a:gd name="T57" fmla="*/ 74 h 520"/>
                <a:gd name="T58" fmla="*/ 411 w 447"/>
                <a:gd name="T59" fmla="*/ 107 h 520"/>
                <a:gd name="T60" fmla="*/ 396 w 447"/>
                <a:gd name="T61" fmla="*/ 141 h 520"/>
                <a:gd name="T62" fmla="*/ 375 w 447"/>
                <a:gd name="T63" fmla="*/ 144 h 520"/>
                <a:gd name="T64" fmla="*/ 354 w 447"/>
                <a:gd name="T65" fmla="*/ 141 h 520"/>
                <a:gd name="T66" fmla="*/ 332 w 447"/>
                <a:gd name="T67" fmla="*/ 137 h 520"/>
                <a:gd name="T68" fmla="*/ 307 w 447"/>
                <a:gd name="T69" fmla="*/ 141 h 520"/>
                <a:gd name="T70" fmla="*/ 286 w 447"/>
                <a:gd name="T71" fmla="*/ 166 h 520"/>
                <a:gd name="T72" fmla="*/ 285 w 447"/>
                <a:gd name="T73" fmla="*/ 199 h 520"/>
                <a:gd name="T74" fmla="*/ 289 w 447"/>
                <a:gd name="T75" fmla="*/ 222 h 520"/>
                <a:gd name="T76" fmla="*/ 295 w 447"/>
                <a:gd name="T77" fmla="*/ 247 h 520"/>
                <a:gd name="T78" fmla="*/ 308 w 447"/>
                <a:gd name="T79" fmla="*/ 268 h 520"/>
                <a:gd name="T80" fmla="*/ 332 w 447"/>
                <a:gd name="T81" fmla="*/ 282 h 520"/>
                <a:gd name="T82" fmla="*/ 357 w 447"/>
                <a:gd name="T83" fmla="*/ 282 h 520"/>
                <a:gd name="T84" fmla="*/ 379 w 447"/>
                <a:gd name="T85" fmla="*/ 272 h 520"/>
                <a:gd name="T86" fmla="*/ 402 w 447"/>
                <a:gd name="T87" fmla="*/ 262 h 520"/>
                <a:gd name="T88" fmla="*/ 426 w 447"/>
                <a:gd name="T89" fmla="*/ 265 h 520"/>
                <a:gd name="T90" fmla="*/ 436 w 447"/>
                <a:gd name="T91" fmla="*/ 287 h 520"/>
                <a:gd name="T92" fmla="*/ 442 w 447"/>
                <a:gd name="T93" fmla="*/ 312 h 520"/>
                <a:gd name="T94" fmla="*/ 444 w 447"/>
                <a:gd name="T95" fmla="*/ 338 h 520"/>
                <a:gd name="T96" fmla="*/ 436 w 447"/>
                <a:gd name="T97" fmla="*/ 358 h 520"/>
                <a:gd name="T98" fmla="*/ 397 w 447"/>
                <a:gd name="T99" fmla="*/ 366 h 520"/>
                <a:gd name="T100" fmla="*/ 363 w 447"/>
                <a:gd name="T101" fmla="*/ 380 h 520"/>
                <a:gd name="T102" fmla="*/ 347 w 447"/>
                <a:gd name="T103" fmla="*/ 406 h 520"/>
                <a:gd name="T104" fmla="*/ 353 w 447"/>
                <a:gd name="T105" fmla="*/ 437 h 520"/>
                <a:gd name="T106" fmla="*/ 372 w 447"/>
                <a:gd name="T107" fmla="*/ 464 h 520"/>
                <a:gd name="T108" fmla="*/ 369 w 447"/>
                <a:gd name="T109" fmla="*/ 492 h 520"/>
                <a:gd name="T110" fmla="*/ 347 w 447"/>
                <a:gd name="T111" fmla="*/ 503 h 520"/>
                <a:gd name="T112" fmla="*/ 323 w 447"/>
                <a:gd name="T113" fmla="*/ 511 h 520"/>
                <a:gd name="T114" fmla="*/ 298 w 447"/>
                <a:gd name="T115" fmla="*/ 516 h 520"/>
                <a:gd name="T116" fmla="*/ 272 w 447"/>
                <a:gd name="T117" fmla="*/ 519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47" h="520">
                  <a:moveTo>
                    <a:pt x="272" y="519"/>
                  </a:moveTo>
                  <a:lnTo>
                    <a:pt x="265" y="512"/>
                  </a:lnTo>
                  <a:lnTo>
                    <a:pt x="259" y="505"/>
                  </a:lnTo>
                  <a:lnTo>
                    <a:pt x="254" y="495"/>
                  </a:lnTo>
                  <a:lnTo>
                    <a:pt x="252" y="486"/>
                  </a:lnTo>
                  <a:lnTo>
                    <a:pt x="248" y="475"/>
                  </a:lnTo>
                  <a:lnTo>
                    <a:pt x="246" y="465"/>
                  </a:lnTo>
                  <a:lnTo>
                    <a:pt x="245" y="454"/>
                  </a:lnTo>
                  <a:lnTo>
                    <a:pt x="242" y="444"/>
                  </a:lnTo>
                  <a:lnTo>
                    <a:pt x="239" y="434"/>
                  </a:lnTo>
                  <a:lnTo>
                    <a:pt x="235" y="425"/>
                  </a:lnTo>
                  <a:lnTo>
                    <a:pt x="230" y="417"/>
                  </a:lnTo>
                  <a:lnTo>
                    <a:pt x="223" y="411"/>
                  </a:lnTo>
                  <a:lnTo>
                    <a:pt x="215" y="406"/>
                  </a:lnTo>
                  <a:lnTo>
                    <a:pt x="205" y="403"/>
                  </a:lnTo>
                  <a:lnTo>
                    <a:pt x="193" y="402"/>
                  </a:lnTo>
                  <a:lnTo>
                    <a:pt x="177" y="403"/>
                  </a:lnTo>
                  <a:lnTo>
                    <a:pt x="168" y="407"/>
                  </a:lnTo>
                  <a:lnTo>
                    <a:pt x="159" y="410"/>
                  </a:lnTo>
                  <a:lnTo>
                    <a:pt x="150" y="412"/>
                  </a:lnTo>
                  <a:lnTo>
                    <a:pt x="140" y="415"/>
                  </a:lnTo>
                  <a:lnTo>
                    <a:pt x="131" y="416"/>
                  </a:lnTo>
                  <a:lnTo>
                    <a:pt x="122" y="417"/>
                  </a:lnTo>
                  <a:lnTo>
                    <a:pt x="112" y="417"/>
                  </a:lnTo>
                  <a:lnTo>
                    <a:pt x="102" y="417"/>
                  </a:lnTo>
                  <a:lnTo>
                    <a:pt x="99" y="412"/>
                  </a:lnTo>
                  <a:lnTo>
                    <a:pt x="96" y="406"/>
                  </a:lnTo>
                  <a:lnTo>
                    <a:pt x="93" y="399"/>
                  </a:lnTo>
                  <a:lnTo>
                    <a:pt x="90" y="393"/>
                  </a:lnTo>
                  <a:lnTo>
                    <a:pt x="87" y="385"/>
                  </a:lnTo>
                  <a:lnTo>
                    <a:pt x="84" y="378"/>
                  </a:lnTo>
                  <a:lnTo>
                    <a:pt x="81" y="370"/>
                  </a:lnTo>
                  <a:lnTo>
                    <a:pt x="79" y="362"/>
                  </a:lnTo>
                  <a:lnTo>
                    <a:pt x="78" y="355"/>
                  </a:lnTo>
                  <a:lnTo>
                    <a:pt x="76" y="347"/>
                  </a:lnTo>
                  <a:lnTo>
                    <a:pt x="75" y="339"/>
                  </a:lnTo>
                  <a:lnTo>
                    <a:pt x="74" y="332"/>
                  </a:lnTo>
                  <a:lnTo>
                    <a:pt x="74" y="324"/>
                  </a:lnTo>
                  <a:lnTo>
                    <a:pt x="75" y="316"/>
                  </a:lnTo>
                  <a:lnTo>
                    <a:pt x="76" y="309"/>
                  </a:lnTo>
                  <a:lnTo>
                    <a:pt x="78" y="302"/>
                  </a:lnTo>
                  <a:lnTo>
                    <a:pt x="87" y="299"/>
                  </a:lnTo>
                  <a:lnTo>
                    <a:pt x="97" y="298"/>
                  </a:lnTo>
                  <a:lnTo>
                    <a:pt x="106" y="300"/>
                  </a:lnTo>
                  <a:lnTo>
                    <a:pt x="116" y="302"/>
                  </a:lnTo>
                  <a:lnTo>
                    <a:pt x="126" y="305"/>
                  </a:lnTo>
                  <a:lnTo>
                    <a:pt x="136" y="306"/>
                  </a:lnTo>
                  <a:lnTo>
                    <a:pt x="146" y="307"/>
                  </a:lnTo>
                  <a:lnTo>
                    <a:pt x="157" y="305"/>
                  </a:lnTo>
                  <a:lnTo>
                    <a:pt x="165" y="302"/>
                  </a:lnTo>
                  <a:lnTo>
                    <a:pt x="170" y="298"/>
                  </a:lnTo>
                  <a:lnTo>
                    <a:pt x="175" y="294"/>
                  </a:lnTo>
                  <a:lnTo>
                    <a:pt x="179" y="290"/>
                  </a:lnTo>
                  <a:lnTo>
                    <a:pt x="182" y="284"/>
                  </a:lnTo>
                  <a:lnTo>
                    <a:pt x="185" y="278"/>
                  </a:lnTo>
                  <a:lnTo>
                    <a:pt x="186" y="273"/>
                  </a:lnTo>
                  <a:lnTo>
                    <a:pt x="187" y="266"/>
                  </a:lnTo>
                  <a:lnTo>
                    <a:pt x="188" y="259"/>
                  </a:lnTo>
                  <a:lnTo>
                    <a:pt x="189" y="253"/>
                  </a:lnTo>
                  <a:lnTo>
                    <a:pt x="189" y="246"/>
                  </a:lnTo>
                  <a:lnTo>
                    <a:pt x="189" y="239"/>
                  </a:lnTo>
                  <a:lnTo>
                    <a:pt x="189" y="232"/>
                  </a:lnTo>
                  <a:lnTo>
                    <a:pt x="189" y="226"/>
                  </a:lnTo>
                  <a:lnTo>
                    <a:pt x="188" y="219"/>
                  </a:lnTo>
                  <a:lnTo>
                    <a:pt x="188" y="213"/>
                  </a:lnTo>
                  <a:lnTo>
                    <a:pt x="186" y="204"/>
                  </a:lnTo>
                  <a:lnTo>
                    <a:pt x="182" y="198"/>
                  </a:lnTo>
                  <a:lnTo>
                    <a:pt x="178" y="191"/>
                  </a:lnTo>
                  <a:lnTo>
                    <a:pt x="173" y="185"/>
                  </a:lnTo>
                  <a:lnTo>
                    <a:pt x="167" y="180"/>
                  </a:lnTo>
                  <a:lnTo>
                    <a:pt x="161" y="176"/>
                  </a:lnTo>
                  <a:lnTo>
                    <a:pt x="153" y="171"/>
                  </a:lnTo>
                  <a:lnTo>
                    <a:pt x="146" y="167"/>
                  </a:lnTo>
                  <a:lnTo>
                    <a:pt x="138" y="167"/>
                  </a:lnTo>
                  <a:lnTo>
                    <a:pt x="130" y="170"/>
                  </a:lnTo>
                  <a:lnTo>
                    <a:pt x="123" y="172"/>
                  </a:lnTo>
                  <a:lnTo>
                    <a:pt x="116" y="175"/>
                  </a:lnTo>
                  <a:lnTo>
                    <a:pt x="108" y="178"/>
                  </a:lnTo>
                  <a:lnTo>
                    <a:pt x="100" y="182"/>
                  </a:lnTo>
                  <a:lnTo>
                    <a:pt x="93" y="185"/>
                  </a:lnTo>
                  <a:lnTo>
                    <a:pt x="86" y="189"/>
                  </a:lnTo>
                  <a:lnTo>
                    <a:pt x="79" y="191"/>
                  </a:lnTo>
                  <a:lnTo>
                    <a:pt x="71" y="194"/>
                  </a:lnTo>
                  <a:lnTo>
                    <a:pt x="64" y="194"/>
                  </a:lnTo>
                  <a:lnTo>
                    <a:pt x="56" y="194"/>
                  </a:lnTo>
                  <a:lnTo>
                    <a:pt x="48" y="193"/>
                  </a:lnTo>
                  <a:lnTo>
                    <a:pt x="41" y="190"/>
                  </a:lnTo>
                  <a:lnTo>
                    <a:pt x="34" y="185"/>
                  </a:lnTo>
                  <a:lnTo>
                    <a:pt x="26" y="179"/>
                  </a:lnTo>
                  <a:lnTo>
                    <a:pt x="24" y="175"/>
                  </a:lnTo>
                  <a:lnTo>
                    <a:pt x="21" y="171"/>
                  </a:lnTo>
                  <a:lnTo>
                    <a:pt x="19" y="166"/>
                  </a:lnTo>
                  <a:lnTo>
                    <a:pt x="15" y="162"/>
                  </a:lnTo>
                  <a:lnTo>
                    <a:pt x="13" y="157"/>
                  </a:lnTo>
                  <a:lnTo>
                    <a:pt x="11" y="151"/>
                  </a:lnTo>
                  <a:lnTo>
                    <a:pt x="9" y="146"/>
                  </a:lnTo>
                  <a:lnTo>
                    <a:pt x="7" y="139"/>
                  </a:lnTo>
                  <a:lnTo>
                    <a:pt x="6" y="134"/>
                  </a:lnTo>
                  <a:lnTo>
                    <a:pt x="4" y="129"/>
                  </a:lnTo>
                  <a:lnTo>
                    <a:pt x="2" y="122"/>
                  </a:lnTo>
                  <a:lnTo>
                    <a:pt x="1" y="116"/>
                  </a:lnTo>
                  <a:lnTo>
                    <a:pt x="0" y="111"/>
                  </a:lnTo>
                  <a:lnTo>
                    <a:pt x="0" y="104"/>
                  </a:lnTo>
                  <a:lnTo>
                    <a:pt x="0" y="98"/>
                  </a:lnTo>
                  <a:lnTo>
                    <a:pt x="0" y="92"/>
                  </a:lnTo>
                  <a:lnTo>
                    <a:pt x="378" y="0"/>
                  </a:lnTo>
                  <a:lnTo>
                    <a:pt x="383" y="5"/>
                  </a:lnTo>
                  <a:lnTo>
                    <a:pt x="387" y="12"/>
                  </a:lnTo>
                  <a:lnTo>
                    <a:pt x="391" y="18"/>
                  </a:lnTo>
                  <a:lnTo>
                    <a:pt x="394" y="26"/>
                  </a:lnTo>
                  <a:lnTo>
                    <a:pt x="397" y="33"/>
                  </a:lnTo>
                  <a:lnTo>
                    <a:pt x="399" y="41"/>
                  </a:lnTo>
                  <a:lnTo>
                    <a:pt x="401" y="49"/>
                  </a:lnTo>
                  <a:lnTo>
                    <a:pt x="403" y="57"/>
                  </a:lnTo>
                  <a:lnTo>
                    <a:pt x="405" y="65"/>
                  </a:lnTo>
                  <a:lnTo>
                    <a:pt x="406" y="74"/>
                  </a:lnTo>
                  <a:lnTo>
                    <a:pt x="407" y="82"/>
                  </a:lnTo>
                  <a:lnTo>
                    <a:pt x="408" y="91"/>
                  </a:lnTo>
                  <a:lnTo>
                    <a:pt x="410" y="99"/>
                  </a:lnTo>
                  <a:lnTo>
                    <a:pt x="411" y="107"/>
                  </a:lnTo>
                  <a:lnTo>
                    <a:pt x="412" y="115"/>
                  </a:lnTo>
                  <a:lnTo>
                    <a:pt x="413" y="123"/>
                  </a:lnTo>
                  <a:lnTo>
                    <a:pt x="401" y="138"/>
                  </a:lnTo>
                  <a:lnTo>
                    <a:pt x="396" y="141"/>
                  </a:lnTo>
                  <a:lnTo>
                    <a:pt x="391" y="143"/>
                  </a:lnTo>
                  <a:lnTo>
                    <a:pt x="386" y="144"/>
                  </a:lnTo>
                  <a:lnTo>
                    <a:pt x="380" y="144"/>
                  </a:lnTo>
                  <a:lnTo>
                    <a:pt x="375" y="144"/>
                  </a:lnTo>
                  <a:lnTo>
                    <a:pt x="370" y="144"/>
                  </a:lnTo>
                  <a:lnTo>
                    <a:pt x="365" y="143"/>
                  </a:lnTo>
                  <a:lnTo>
                    <a:pt x="359" y="142"/>
                  </a:lnTo>
                  <a:lnTo>
                    <a:pt x="354" y="141"/>
                  </a:lnTo>
                  <a:lnTo>
                    <a:pt x="348" y="139"/>
                  </a:lnTo>
                  <a:lnTo>
                    <a:pt x="343" y="139"/>
                  </a:lnTo>
                  <a:lnTo>
                    <a:pt x="338" y="138"/>
                  </a:lnTo>
                  <a:lnTo>
                    <a:pt x="332" y="137"/>
                  </a:lnTo>
                  <a:lnTo>
                    <a:pt x="326" y="136"/>
                  </a:lnTo>
                  <a:lnTo>
                    <a:pt x="320" y="137"/>
                  </a:lnTo>
                  <a:lnTo>
                    <a:pt x="314" y="138"/>
                  </a:lnTo>
                  <a:lnTo>
                    <a:pt x="307" y="141"/>
                  </a:lnTo>
                  <a:lnTo>
                    <a:pt x="301" y="146"/>
                  </a:lnTo>
                  <a:lnTo>
                    <a:pt x="295" y="152"/>
                  </a:lnTo>
                  <a:lnTo>
                    <a:pt x="290" y="159"/>
                  </a:lnTo>
                  <a:lnTo>
                    <a:pt x="286" y="166"/>
                  </a:lnTo>
                  <a:lnTo>
                    <a:pt x="284" y="175"/>
                  </a:lnTo>
                  <a:lnTo>
                    <a:pt x="282" y="184"/>
                  </a:lnTo>
                  <a:lnTo>
                    <a:pt x="283" y="194"/>
                  </a:lnTo>
                  <a:lnTo>
                    <a:pt x="285" y="199"/>
                  </a:lnTo>
                  <a:lnTo>
                    <a:pt x="286" y="204"/>
                  </a:lnTo>
                  <a:lnTo>
                    <a:pt x="286" y="210"/>
                  </a:lnTo>
                  <a:lnTo>
                    <a:pt x="287" y="217"/>
                  </a:lnTo>
                  <a:lnTo>
                    <a:pt x="289" y="222"/>
                  </a:lnTo>
                  <a:lnTo>
                    <a:pt x="290" y="229"/>
                  </a:lnTo>
                  <a:lnTo>
                    <a:pt x="292" y="235"/>
                  </a:lnTo>
                  <a:lnTo>
                    <a:pt x="293" y="241"/>
                  </a:lnTo>
                  <a:lnTo>
                    <a:pt x="295" y="247"/>
                  </a:lnTo>
                  <a:lnTo>
                    <a:pt x="298" y="253"/>
                  </a:lnTo>
                  <a:lnTo>
                    <a:pt x="300" y="259"/>
                  </a:lnTo>
                  <a:lnTo>
                    <a:pt x="304" y="264"/>
                  </a:lnTo>
                  <a:lnTo>
                    <a:pt x="308" y="268"/>
                  </a:lnTo>
                  <a:lnTo>
                    <a:pt x="313" y="273"/>
                  </a:lnTo>
                  <a:lnTo>
                    <a:pt x="319" y="276"/>
                  </a:lnTo>
                  <a:lnTo>
                    <a:pt x="326" y="279"/>
                  </a:lnTo>
                  <a:lnTo>
                    <a:pt x="332" y="282"/>
                  </a:lnTo>
                  <a:lnTo>
                    <a:pt x="339" y="284"/>
                  </a:lnTo>
                  <a:lnTo>
                    <a:pt x="345" y="284"/>
                  </a:lnTo>
                  <a:lnTo>
                    <a:pt x="351" y="284"/>
                  </a:lnTo>
                  <a:lnTo>
                    <a:pt x="357" y="282"/>
                  </a:lnTo>
                  <a:lnTo>
                    <a:pt x="362" y="280"/>
                  </a:lnTo>
                  <a:lnTo>
                    <a:pt x="367" y="278"/>
                  </a:lnTo>
                  <a:lnTo>
                    <a:pt x="373" y="274"/>
                  </a:lnTo>
                  <a:lnTo>
                    <a:pt x="379" y="272"/>
                  </a:lnTo>
                  <a:lnTo>
                    <a:pt x="385" y="268"/>
                  </a:lnTo>
                  <a:lnTo>
                    <a:pt x="390" y="266"/>
                  </a:lnTo>
                  <a:lnTo>
                    <a:pt x="396" y="264"/>
                  </a:lnTo>
                  <a:lnTo>
                    <a:pt x="402" y="262"/>
                  </a:lnTo>
                  <a:lnTo>
                    <a:pt x="407" y="260"/>
                  </a:lnTo>
                  <a:lnTo>
                    <a:pt x="414" y="260"/>
                  </a:lnTo>
                  <a:lnTo>
                    <a:pt x="420" y="261"/>
                  </a:lnTo>
                  <a:lnTo>
                    <a:pt x="426" y="265"/>
                  </a:lnTo>
                  <a:lnTo>
                    <a:pt x="429" y="270"/>
                  </a:lnTo>
                  <a:lnTo>
                    <a:pt x="432" y="275"/>
                  </a:lnTo>
                  <a:lnTo>
                    <a:pt x="434" y="281"/>
                  </a:lnTo>
                  <a:lnTo>
                    <a:pt x="436" y="287"/>
                  </a:lnTo>
                  <a:lnTo>
                    <a:pt x="439" y="292"/>
                  </a:lnTo>
                  <a:lnTo>
                    <a:pt x="439" y="299"/>
                  </a:lnTo>
                  <a:lnTo>
                    <a:pt x="440" y="305"/>
                  </a:lnTo>
                  <a:lnTo>
                    <a:pt x="442" y="312"/>
                  </a:lnTo>
                  <a:lnTo>
                    <a:pt x="442" y="319"/>
                  </a:lnTo>
                  <a:lnTo>
                    <a:pt x="443" y="325"/>
                  </a:lnTo>
                  <a:lnTo>
                    <a:pt x="443" y="332"/>
                  </a:lnTo>
                  <a:lnTo>
                    <a:pt x="444" y="338"/>
                  </a:lnTo>
                  <a:lnTo>
                    <a:pt x="445" y="345"/>
                  </a:lnTo>
                  <a:lnTo>
                    <a:pt x="445" y="352"/>
                  </a:lnTo>
                  <a:lnTo>
                    <a:pt x="446" y="358"/>
                  </a:lnTo>
                  <a:lnTo>
                    <a:pt x="436" y="358"/>
                  </a:lnTo>
                  <a:lnTo>
                    <a:pt x="426" y="359"/>
                  </a:lnTo>
                  <a:lnTo>
                    <a:pt x="417" y="361"/>
                  </a:lnTo>
                  <a:lnTo>
                    <a:pt x="406" y="363"/>
                  </a:lnTo>
                  <a:lnTo>
                    <a:pt x="397" y="366"/>
                  </a:lnTo>
                  <a:lnTo>
                    <a:pt x="386" y="369"/>
                  </a:lnTo>
                  <a:lnTo>
                    <a:pt x="377" y="372"/>
                  </a:lnTo>
                  <a:lnTo>
                    <a:pt x="366" y="377"/>
                  </a:lnTo>
                  <a:lnTo>
                    <a:pt x="363" y="380"/>
                  </a:lnTo>
                  <a:lnTo>
                    <a:pt x="359" y="385"/>
                  </a:lnTo>
                  <a:lnTo>
                    <a:pt x="354" y="391"/>
                  </a:lnTo>
                  <a:lnTo>
                    <a:pt x="351" y="398"/>
                  </a:lnTo>
                  <a:lnTo>
                    <a:pt x="347" y="406"/>
                  </a:lnTo>
                  <a:lnTo>
                    <a:pt x="346" y="414"/>
                  </a:lnTo>
                  <a:lnTo>
                    <a:pt x="347" y="421"/>
                  </a:lnTo>
                  <a:lnTo>
                    <a:pt x="350" y="429"/>
                  </a:lnTo>
                  <a:lnTo>
                    <a:pt x="353" y="437"/>
                  </a:lnTo>
                  <a:lnTo>
                    <a:pt x="358" y="444"/>
                  </a:lnTo>
                  <a:lnTo>
                    <a:pt x="363" y="450"/>
                  </a:lnTo>
                  <a:lnTo>
                    <a:pt x="368" y="458"/>
                  </a:lnTo>
                  <a:lnTo>
                    <a:pt x="372" y="464"/>
                  </a:lnTo>
                  <a:lnTo>
                    <a:pt x="374" y="472"/>
                  </a:lnTo>
                  <a:lnTo>
                    <a:pt x="375" y="480"/>
                  </a:lnTo>
                  <a:lnTo>
                    <a:pt x="373" y="489"/>
                  </a:lnTo>
                  <a:lnTo>
                    <a:pt x="369" y="492"/>
                  </a:lnTo>
                  <a:lnTo>
                    <a:pt x="364" y="495"/>
                  </a:lnTo>
                  <a:lnTo>
                    <a:pt x="359" y="498"/>
                  </a:lnTo>
                  <a:lnTo>
                    <a:pt x="353" y="500"/>
                  </a:lnTo>
                  <a:lnTo>
                    <a:pt x="347" y="503"/>
                  </a:lnTo>
                  <a:lnTo>
                    <a:pt x="341" y="505"/>
                  </a:lnTo>
                  <a:lnTo>
                    <a:pt x="336" y="508"/>
                  </a:lnTo>
                  <a:lnTo>
                    <a:pt x="330" y="509"/>
                  </a:lnTo>
                  <a:lnTo>
                    <a:pt x="323" y="511"/>
                  </a:lnTo>
                  <a:lnTo>
                    <a:pt x="317" y="512"/>
                  </a:lnTo>
                  <a:lnTo>
                    <a:pt x="311" y="514"/>
                  </a:lnTo>
                  <a:lnTo>
                    <a:pt x="304" y="515"/>
                  </a:lnTo>
                  <a:lnTo>
                    <a:pt x="298" y="516"/>
                  </a:lnTo>
                  <a:lnTo>
                    <a:pt x="292" y="517"/>
                  </a:lnTo>
                  <a:lnTo>
                    <a:pt x="285" y="518"/>
                  </a:lnTo>
                  <a:lnTo>
                    <a:pt x="279" y="519"/>
                  </a:lnTo>
                  <a:lnTo>
                    <a:pt x="272" y="51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grayWhite">
            <a:xfrm>
              <a:off x="49" y="2440"/>
              <a:ext cx="409" cy="621"/>
            </a:xfrm>
            <a:custGeom>
              <a:avLst/>
              <a:gdLst>
                <a:gd name="T0" fmla="*/ 232 w 409"/>
                <a:gd name="T1" fmla="*/ 620 h 621"/>
                <a:gd name="T2" fmla="*/ 189 w 409"/>
                <a:gd name="T3" fmla="*/ 605 h 621"/>
                <a:gd name="T4" fmla="*/ 182 w 409"/>
                <a:gd name="T5" fmla="*/ 565 h 621"/>
                <a:gd name="T6" fmla="*/ 193 w 409"/>
                <a:gd name="T7" fmla="*/ 519 h 621"/>
                <a:gd name="T8" fmla="*/ 165 w 409"/>
                <a:gd name="T9" fmla="*/ 492 h 621"/>
                <a:gd name="T10" fmla="*/ 126 w 409"/>
                <a:gd name="T11" fmla="*/ 490 h 621"/>
                <a:gd name="T12" fmla="*/ 87 w 409"/>
                <a:gd name="T13" fmla="*/ 497 h 621"/>
                <a:gd name="T14" fmla="*/ 44 w 409"/>
                <a:gd name="T15" fmla="*/ 505 h 621"/>
                <a:gd name="T16" fmla="*/ 25 w 409"/>
                <a:gd name="T17" fmla="*/ 493 h 621"/>
                <a:gd name="T18" fmla="*/ 21 w 409"/>
                <a:gd name="T19" fmla="*/ 472 h 621"/>
                <a:gd name="T20" fmla="*/ 19 w 409"/>
                <a:gd name="T21" fmla="*/ 448 h 621"/>
                <a:gd name="T22" fmla="*/ 17 w 409"/>
                <a:gd name="T23" fmla="*/ 423 h 621"/>
                <a:gd name="T24" fmla="*/ 21 w 409"/>
                <a:gd name="T25" fmla="*/ 396 h 621"/>
                <a:gd name="T26" fmla="*/ 52 w 409"/>
                <a:gd name="T27" fmla="*/ 377 h 621"/>
                <a:gd name="T28" fmla="*/ 82 w 409"/>
                <a:gd name="T29" fmla="*/ 375 h 621"/>
                <a:gd name="T30" fmla="*/ 116 w 409"/>
                <a:gd name="T31" fmla="*/ 373 h 621"/>
                <a:gd name="T32" fmla="*/ 137 w 409"/>
                <a:gd name="T33" fmla="*/ 354 h 621"/>
                <a:gd name="T34" fmla="*/ 151 w 409"/>
                <a:gd name="T35" fmla="*/ 327 h 621"/>
                <a:gd name="T36" fmla="*/ 151 w 409"/>
                <a:gd name="T37" fmla="*/ 294 h 621"/>
                <a:gd name="T38" fmla="*/ 137 w 409"/>
                <a:gd name="T39" fmla="*/ 262 h 621"/>
                <a:gd name="T40" fmla="*/ 111 w 409"/>
                <a:gd name="T41" fmla="*/ 256 h 621"/>
                <a:gd name="T42" fmla="*/ 86 w 409"/>
                <a:gd name="T43" fmla="*/ 264 h 621"/>
                <a:gd name="T44" fmla="*/ 60 w 409"/>
                <a:gd name="T45" fmla="*/ 275 h 621"/>
                <a:gd name="T46" fmla="*/ 35 w 409"/>
                <a:gd name="T47" fmla="*/ 282 h 621"/>
                <a:gd name="T48" fmla="*/ 6 w 409"/>
                <a:gd name="T49" fmla="*/ 268 h 621"/>
                <a:gd name="T50" fmla="*/ 1 w 409"/>
                <a:gd name="T51" fmla="*/ 231 h 621"/>
                <a:gd name="T52" fmla="*/ 9 w 409"/>
                <a:gd name="T53" fmla="*/ 205 h 621"/>
                <a:gd name="T54" fmla="*/ 15 w 409"/>
                <a:gd name="T55" fmla="*/ 175 h 621"/>
                <a:gd name="T56" fmla="*/ 44 w 409"/>
                <a:gd name="T57" fmla="*/ 161 h 621"/>
                <a:gd name="T58" fmla="*/ 87 w 409"/>
                <a:gd name="T59" fmla="*/ 156 h 621"/>
                <a:gd name="T60" fmla="*/ 127 w 409"/>
                <a:gd name="T61" fmla="*/ 145 h 621"/>
                <a:gd name="T62" fmla="*/ 154 w 409"/>
                <a:gd name="T63" fmla="*/ 113 h 621"/>
                <a:gd name="T64" fmla="*/ 152 w 409"/>
                <a:gd name="T65" fmla="*/ 72 h 621"/>
                <a:gd name="T66" fmla="*/ 150 w 409"/>
                <a:gd name="T67" fmla="*/ 29 h 621"/>
                <a:gd name="T68" fmla="*/ 186 w 409"/>
                <a:gd name="T69" fmla="*/ 4 h 621"/>
                <a:gd name="T70" fmla="*/ 228 w 409"/>
                <a:gd name="T71" fmla="*/ 1 h 621"/>
                <a:gd name="T72" fmla="*/ 252 w 409"/>
                <a:gd name="T73" fmla="*/ 22 h 621"/>
                <a:gd name="T74" fmla="*/ 248 w 409"/>
                <a:gd name="T75" fmla="*/ 53 h 621"/>
                <a:gd name="T76" fmla="*/ 241 w 409"/>
                <a:gd name="T77" fmla="*/ 86 h 621"/>
                <a:gd name="T78" fmla="*/ 247 w 409"/>
                <a:gd name="T79" fmla="*/ 116 h 621"/>
                <a:gd name="T80" fmla="*/ 371 w 409"/>
                <a:gd name="T81" fmla="*/ 252 h 621"/>
                <a:gd name="T82" fmla="*/ 338 w 409"/>
                <a:gd name="T83" fmla="*/ 262 h 621"/>
                <a:gd name="T84" fmla="*/ 301 w 409"/>
                <a:gd name="T85" fmla="*/ 257 h 621"/>
                <a:gd name="T86" fmla="*/ 264 w 409"/>
                <a:gd name="T87" fmla="*/ 260 h 621"/>
                <a:gd name="T88" fmla="*/ 237 w 409"/>
                <a:gd name="T89" fmla="*/ 286 h 621"/>
                <a:gd name="T90" fmla="*/ 233 w 409"/>
                <a:gd name="T91" fmla="*/ 316 h 621"/>
                <a:gd name="T92" fmla="*/ 234 w 409"/>
                <a:gd name="T93" fmla="*/ 348 h 621"/>
                <a:gd name="T94" fmla="*/ 245 w 409"/>
                <a:gd name="T95" fmla="*/ 377 h 621"/>
                <a:gd name="T96" fmla="*/ 265 w 409"/>
                <a:gd name="T97" fmla="*/ 400 h 621"/>
                <a:gd name="T98" fmla="*/ 284 w 409"/>
                <a:gd name="T99" fmla="*/ 397 h 621"/>
                <a:gd name="T100" fmla="*/ 303 w 409"/>
                <a:gd name="T101" fmla="*/ 385 h 621"/>
                <a:gd name="T102" fmla="*/ 322 w 409"/>
                <a:gd name="T103" fmla="*/ 370 h 621"/>
                <a:gd name="T104" fmla="*/ 345 w 409"/>
                <a:gd name="T105" fmla="*/ 356 h 621"/>
                <a:gd name="T106" fmla="*/ 383 w 409"/>
                <a:gd name="T107" fmla="*/ 363 h 621"/>
                <a:gd name="T108" fmla="*/ 407 w 409"/>
                <a:gd name="T109" fmla="*/ 390 h 621"/>
                <a:gd name="T110" fmla="*/ 407 w 409"/>
                <a:gd name="T111" fmla="*/ 416 h 621"/>
                <a:gd name="T112" fmla="*/ 402 w 409"/>
                <a:gd name="T113" fmla="*/ 444 h 621"/>
                <a:gd name="T114" fmla="*/ 368 w 409"/>
                <a:gd name="T115" fmla="*/ 456 h 621"/>
                <a:gd name="T116" fmla="*/ 327 w 409"/>
                <a:gd name="T117" fmla="*/ 467 h 621"/>
                <a:gd name="T118" fmla="*/ 291 w 409"/>
                <a:gd name="T119" fmla="*/ 485 h 621"/>
                <a:gd name="T120" fmla="*/ 266 w 409"/>
                <a:gd name="T121" fmla="*/ 61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9" h="621">
                  <a:moveTo>
                    <a:pt x="266" y="611"/>
                  </a:moveTo>
                  <a:lnTo>
                    <a:pt x="254" y="616"/>
                  </a:lnTo>
                  <a:lnTo>
                    <a:pt x="243" y="618"/>
                  </a:lnTo>
                  <a:lnTo>
                    <a:pt x="232" y="620"/>
                  </a:lnTo>
                  <a:lnTo>
                    <a:pt x="221" y="619"/>
                  </a:lnTo>
                  <a:lnTo>
                    <a:pt x="210" y="617"/>
                  </a:lnTo>
                  <a:lnTo>
                    <a:pt x="199" y="611"/>
                  </a:lnTo>
                  <a:lnTo>
                    <a:pt x="189" y="605"/>
                  </a:lnTo>
                  <a:lnTo>
                    <a:pt x="179" y="598"/>
                  </a:lnTo>
                  <a:lnTo>
                    <a:pt x="179" y="588"/>
                  </a:lnTo>
                  <a:lnTo>
                    <a:pt x="180" y="577"/>
                  </a:lnTo>
                  <a:lnTo>
                    <a:pt x="182" y="565"/>
                  </a:lnTo>
                  <a:lnTo>
                    <a:pt x="186" y="555"/>
                  </a:lnTo>
                  <a:lnTo>
                    <a:pt x="190" y="543"/>
                  </a:lnTo>
                  <a:lnTo>
                    <a:pt x="192" y="531"/>
                  </a:lnTo>
                  <a:lnTo>
                    <a:pt x="193" y="519"/>
                  </a:lnTo>
                  <a:lnTo>
                    <a:pt x="189" y="506"/>
                  </a:lnTo>
                  <a:lnTo>
                    <a:pt x="182" y="500"/>
                  </a:lnTo>
                  <a:lnTo>
                    <a:pt x="173" y="495"/>
                  </a:lnTo>
                  <a:lnTo>
                    <a:pt x="165" y="492"/>
                  </a:lnTo>
                  <a:lnTo>
                    <a:pt x="155" y="489"/>
                  </a:lnTo>
                  <a:lnTo>
                    <a:pt x="146" y="489"/>
                  </a:lnTo>
                  <a:lnTo>
                    <a:pt x="136" y="488"/>
                  </a:lnTo>
                  <a:lnTo>
                    <a:pt x="126" y="490"/>
                  </a:lnTo>
                  <a:lnTo>
                    <a:pt x="117" y="490"/>
                  </a:lnTo>
                  <a:lnTo>
                    <a:pt x="107" y="493"/>
                  </a:lnTo>
                  <a:lnTo>
                    <a:pt x="97" y="495"/>
                  </a:lnTo>
                  <a:lnTo>
                    <a:pt x="87" y="497"/>
                  </a:lnTo>
                  <a:lnTo>
                    <a:pt x="76" y="499"/>
                  </a:lnTo>
                  <a:lnTo>
                    <a:pt x="65" y="502"/>
                  </a:lnTo>
                  <a:lnTo>
                    <a:pt x="55" y="503"/>
                  </a:lnTo>
                  <a:lnTo>
                    <a:pt x="44" y="505"/>
                  </a:lnTo>
                  <a:lnTo>
                    <a:pt x="34" y="506"/>
                  </a:lnTo>
                  <a:lnTo>
                    <a:pt x="30" y="502"/>
                  </a:lnTo>
                  <a:lnTo>
                    <a:pt x="28" y="498"/>
                  </a:lnTo>
                  <a:lnTo>
                    <a:pt x="25" y="493"/>
                  </a:lnTo>
                  <a:lnTo>
                    <a:pt x="23" y="489"/>
                  </a:lnTo>
                  <a:lnTo>
                    <a:pt x="23" y="483"/>
                  </a:lnTo>
                  <a:lnTo>
                    <a:pt x="21" y="478"/>
                  </a:lnTo>
                  <a:lnTo>
                    <a:pt x="21" y="472"/>
                  </a:lnTo>
                  <a:lnTo>
                    <a:pt x="20" y="466"/>
                  </a:lnTo>
                  <a:lnTo>
                    <a:pt x="19" y="460"/>
                  </a:lnTo>
                  <a:lnTo>
                    <a:pt x="19" y="454"/>
                  </a:lnTo>
                  <a:lnTo>
                    <a:pt x="19" y="448"/>
                  </a:lnTo>
                  <a:lnTo>
                    <a:pt x="19" y="442"/>
                  </a:lnTo>
                  <a:lnTo>
                    <a:pt x="18" y="435"/>
                  </a:lnTo>
                  <a:lnTo>
                    <a:pt x="17" y="429"/>
                  </a:lnTo>
                  <a:lnTo>
                    <a:pt x="17" y="423"/>
                  </a:lnTo>
                  <a:lnTo>
                    <a:pt x="15" y="417"/>
                  </a:lnTo>
                  <a:lnTo>
                    <a:pt x="14" y="410"/>
                  </a:lnTo>
                  <a:lnTo>
                    <a:pt x="17" y="402"/>
                  </a:lnTo>
                  <a:lnTo>
                    <a:pt x="21" y="396"/>
                  </a:lnTo>
                  <a:lnTo>
                    <a:pt x="26" y="391"/>
                  </a:lnTo>
                  <a:lnTo>
                    <a:pt x="35" y="386"/>
                  </a:lnTo>
                  <a:lnTo>
                    <a:pt x="42" y="381"/>
                  </a:lnTo>
                  <a:lnTo>
                    <a:pt x="52" y="377"/>
                  </a:lnTo>
                  <a:lnTo>
                    <a:pt x="61" y="374"/>
                  </a:lnTo>
                  <a:lnTo>
                    <a:pt x="67" y="373"/>
                  </a:lnTo>
                  <a:lnTo>
                    <a:pt x="75" y="374"/>
                  </a:lnTo>
                  <a:lnTo>
                    <a:pt x="82" y="375"/>
                  </a:lnTo>
                  <a:lnTo>
                    <a:pt x="91" y="375"/>
                  </a:lnTo>
                  <a:lnTo>
                    <a:pt x="98" y="376"/>
                  </a:lnTo>
                  <a:lnTo>
                    <a:pt x="107" y="375"/>
                  </a:lnTo>
                  <a:lnTo>
                    <a:pt x="116" y="373"/>
                  </a:lnTo>
                  <a:lnTo>
                    <a:pt x="127" y="371"/>
                  </a:lnTo>
                  <a:lnTo>
                    <a:pt x="130" y="366"/>
                  </a:lnTo>
                  <a:lnTo>
                    <a:pt x="134" y="359"/>
                  </a:lnTo>
                  <a:lnTo>
                    <a:pt x="137" y="354"/>
                  </a:lnTo>
                  <a:lnTo>
                    <a:pt x="140" y="348"/>
                  </a:lnTo>
                  <a:lnTo>
                    <a:pt x="144" y="341"/>
                  </a:lnTo>
                  <a:lnTo>
                    <a:pt x="148" y="334"/>
                  </a:lnTo>
                  <a:lnTo>
                    <a:pt x="151" y="327"/>
                  </a:lnTo>
                  <a:lnTo>
                    <a:pt x="156" y="321"/>
                  </a:lnTo>
                  <a:lnTo>
                    <a:pt x="153" y="313"/>
                  </a:lnTo>
                  <a:lnTo>
                    <a:pt x="151" y="304"/>
                  </a:lnTo>
                  <a:lnTo>
                    <a:pt x="151" y="294"/>
                  </a:lnTo>
                  <a:lnTo>
                    <a:pt x="149" y="285"/>
                  </a:lnTo>
                  <a:lnTo>
                    <a:pt x="147" y="275"/>
                  </a:lnTo>
                  <a:lnTo>
                    <a:pt x="143" y="269"/>
                  </a:lnTo>
                  <a:lnTo>
                    <a:pt x="137" y="262"/>
                  </a:lnTo>
                  <a:lnTo>
                    <a:pt x="129" y="257"/>
                  </a:lnTo>
                  <a:lnTo>
                    <a:pt x="123" y="257"/>
                  </a:lnTo>
                  <a:lnTo>
                    <a:pt x="117" y="257"/>
                  </a:lnTo>
                  <a:lnTo>
                    <a:pt x="111" y="256"/>
                  </a:lnTo>
                  <a:lnTo>
                    <a:pt x="104" y="258"/>
                  </a:lnTo>
                  <a:lnTo>
                    <a:pt x="98" y="259"/>
                  </a:lnTo>
                  <a:lnTo>
                    <a:pt x="92" y="261"/>
                  </a:lnTo>
                  <a:lnTo>
                    <a:pt x="86" y="264"/>
                  </a:lnTo>
                  <a:lnTo>
                    <a:pt x="80" y="266"/>
                  </a:lnTo>
                  <a:lnTo>
                    <a:pt x="73" y="270"/>
                  </a:lnTo>
                  <a:lnTo>
                    <a:pt x="67" y="273"/>
                  </a:lnTo>
                  <a:lnTo>
                    <a:pt x="60" y="275"/>
                  </a:lnTo>
                  <a:lnTo>
                    <a:pt x="55" y="278"/>
                  </a:lnTo>
                  <a:lnTo>
                    <a:pt x="48" y="280"/>
                  </a:lnTo>
                  <a:lnTo>
                    <a:pt x="41" y="282"/>
                  </a:lnTo>
                  <a:lnTo>
                    <a:pt x="35" y="282"/>
                  </a:lnTo>
                  <a:lnTo>
                    <a:pt x="28" y="283"/>
                  </a:lnTo>
                  <a:lnTo>
                    <a:pt x="20" y="280"/>
                  </a:lnTo>
                  <a:lnTo>
                    <a:pt x="12" y="275"/>
                  </a:lnTo>
                  <a:lnTo>
                    <a:pt x="6" y="268"/>
                  </a:lnTo>
                  <a:lnTo>
                    <a:pt x="2" y="259"/>
                  </a:lnTo>
                  <a:lnTo>
                    <a:pt x="2" y="252"/>
                  </a:lnTo>
                  <a:lnTo>
                    <a:pt x="0" y="241"/>
                  </a:lnTo>
                  <a:lnTo>
                    <a:pt x="1" y="231"/>
                  </a:lnTo>
                  <a:lnTo>
                    <a:pt x="5" y="222"/>
                  </a:lnTo>
                  <a:lnTo>
                    <a:pt x="6" y="217"/>
                  </a:lnTo>
                  <a:lnTo>
                    <a:pt x="8" y="210"/>
                  </a:lnTo>
                  <a:lnTo>
                    <a:pt x="9" y="205"/>
                  </a:lnTo>
                  <a:lnTo>
                    <a:pt x="10" y="196"/>
                  </a:lnTo>
                  <a:lnTo>
                    <a:pt x="12" y="190"/>
                  </a:lnTo>
                  <a:lnTo>
                    <a:pt x="13" y="183"/>
                  </a:lnTo>
                  <a:lnTo>
                    <a:pt x="15" y="175"/>
                  </a:lnTo>
                  <a:lnTo>
                    <a:pt x="17" y="167"/>
                  </a:lnTo>
                  <a:lnTo>
                    <a:pt x="26" y="165"/>
                  </a:lnTo>
                  <a:lnTo>
                    <a:pt x="34" y="163"/>
                  </a:lnTo>
                  <a:lnTo>
                    <a:pt x="44" y="161"/>
                  </a:lnTo>
                  <a:lnTo>
                    <a:pt x="54" y="160"/>
                  </a:lnTo>
                  <a:lnTo>
                    <a:pt x="64" y="158"/>
                  </a:lnTo>
                  <a:lnTo>
                    <a:pt x="75" y="158"/>
                  </a:lnTo>
                  <a:lnTo>
                    <a:pt x="87" y="156"/>
                  </a:lnTo>
                  <a:lnTo>
                    <a:pt x="97" y="155"/>
                  </a:lnTo>
                  <a:lnTo>
                    <a:pt x="108" y="153"/>
                  </a:lnTo>
                  <a:lnTo>
                    <a:pt x="118" y="150"/>
                  </a:lnTo>
                  <a:lnTo>
                    <a:pt x="127" y="145"/>
                  </a:lnTo>
                  <a:lnTo>
                    <a:pt x="136" y="140"/>
                  </a:lnTo>
                  <a:lnTo>
                    <a:pt x="142" y="132"/>
                  </a:lnTo>
                  <a:lnTo>
                    <a:pt x="148" y="124"/>
                  </a:lnTo>
                  <a:lnTo>
                    <a:pt x="154" y="113"/>
                  </a:lnTo>
                  <a:lnTo>
                    <a:pt x="157" y="99"/>
                  </a:lnTo>
                  <a:lnTo>
                    <a:pt x="157" y="91"/>
                  </a:lnTo>
                  <a:lnTo>
                    <a:pt x="156" y="81"/>
                  </a:lnTo>
                  <a:lnTo>
                    <a:pt x="152" y="72"/>
                  </a:lnTo>
                  <a:lnTo>
                    <a:pt x="149" y="61"/>
                  </a:lnTo>
                  <a:lnTo>
                    <a:pt x="147" y="51"/>
                  </a:lnTo>
                  <a:lnTo>
                    <a:pt x="147" y="39"/>
                  </a:lnTo>
                  <a:lnTo>
                    <a:pt x="150" y="29"/>
                  </a:lnTo>
                  <a:lnTo>
                    <a:pt x="156" y="18"/>
                  </a:lnTo>
                  <a:lnTo>
                    <a:pt x="166" y="13"/>
                  </a:lnTo>
                  <a:lnTo>
                    <a:pt x="175" y="8"/>
                  </a:lnTo>
                  <a:lnTo>
                    <a:pt x="186" y="4"/>
                  </a:lnTo>
                  <a:lnTo>
                    <a:pt x="196" y="1"/>
                  </a:lnTo>
                  <a:lnTo>
                    <a:pt x="207" y="0"/>
                  </a:lnTo>
                  <a:lnTo>
                    <a:pt x="217" y="0"/>
                  </a:lnTo>
                  <a:lnTo>
                    <a:pt x="228" y="1"/>
                  </a:lnTo>
                  <a:lnTo>
                    <a:pt x="239" y="3"/>
                  </a:lnTo>
                  <a:lnTo>
                    <a:pt x="246" y="9"/>
                  </a:lnTo>
                  <a:lnTo>
                    <a:pt x="249" y="14"/>
                  </a:lnTo>
                  <a:lnTo>
                    <a:pt x="252" y="22"/>
                  </a:lnTo>
                  <a:lnTo>
                    <a:pt x="252" y="29"/>
                  </a:lnTo>
                  <a:lnTo>
                    <a:pt x="252" y="36"/>
                  </a:lnTo>
                  <a:lnTo>
                    <a:pt x="250" y="44"/>
                  </a:lnTo>
                  <a:lnTo>
                    <a:pt x="248" y="53"/>
                  </a:lnTo>
                  <a:lnTo>
                    <a:pt x="246" y="61"/>
                  </a:lnTo>
                  <a:lnTo>
                    <a:pt x="244" y="69"/>
                  </a:lnTo>
                  <a:lnTo>
                    <a:pt x="241" y="78"/>
                  </a:lnTo>
                  <a:lnTo>
                    <a:pt x="241" y="86"/>
                  </a:lnTo>
                  <a:lnTo>
                    <a:pt x="239" y="94"/>
                  </a:lnTo>
                  <a:lnTo>
                    <a:pt x="241" y="102"/>
                  </a:lnTo>
                  <a:lnTo>
                    <a:pt x="242" y="109"/>
                  </a:lnTo>
                  <a:lnTo>
                    <a:pt x="247" y="116"/>
                  </a:lnTo>
                  <a:lnTo>
                    <a:pt x="253" y="122"/>
                  </a:lnTo>
                  <a:lnTo>
                    <a:pt x="376" y="124"/>
                  </a:lnTo>
                  <a:lnTo>
                    <a:pt x="377" y="244"/>
                  </a:lnTo>
                  <a:lnTo>
                    <a:pt x="371" y="252"/>
                  </a:lnTo>
                  <a:lnTo>
                    <a:pt x="363" y="257"/>
                  </a:lnTo>
                  <a:lnTo>
                    <a:pt x="354" y="260"/>
                  </a:lnTo>
                  <a:lnTo>
                    <a:pt x="347" y="262"/>
                  </a:lnTo>
                  <a:lnTo>
                    <a:pt x="338" y="262"/>
                  </a:lnTo>
                  <a:lnTo>
                    <a:pt x="328" y="261"/>
                  </a:lnTo>
                  <a:lnTo>
                    <a:pt x="319" y="260"/>
                  </a:lnTo>
                  <a:lnTo>
                    <a:pt x="310" y="259"/>
                  </a:lnTo>
                  <a:lnTo>
                    <a:pt x="301" y="257"/>
                  </a:lnTo>
                  <a:lnTo>
                    <a:pt x="292" y="256"/>
                  </a:lnTo>
                  <a:lnTo>
                    <a:pt x="282" y="257"/>
                  </a:lnTo>
                  <a:lnTo>
                    <a:pt x="274" y="257"/>
                  </a:lnTo>
                  <a:lnTo>
                    <a:pt x="264" y="260"/>
                  </a:lnTo>
                  <a:lnTo>
                    <a:pt x="256" y="264"/>
                  </a:lnTo>
                  <a:lnTo>
                    <a:pt x="248" y="271"/>
                  </a:lnTo>
                  <a:lnTo>
                    <a:pt x="240" y="280"/>
                  </a:lnTo>
                  <a:lnTo>
                    <a:pt x="237" y="286"/>
                  </a:lnTo>
                  <a:lnTo>
                    <a:pt x="236" y="293"/>
                  </a:lnTo>
                  <a:lnTo>
                    <a:pt x="235" y="300"/>
                  </a:lnTo>
                  <a:lnTo>
                    <a:pt x="234" y="308"/>
                  </a:lnTo>
                  <a:lnTo>
                    <a:pt x="233" y="316"/>
                  </a:lnTo>
                  <a:lnTo>
                    <a:pt x="233" y="323"/>
                  </a:lnTo>
                  <a:lnTo>
                    <a:pt x="233" y="331"/>
                  </a:lnTo>
                  <a:lnTo>
                    <a:pt x="234" y="339"/>
                  </a:lnTo>
                  <a:lnTo>
                    <a:pt x="234" y="348"/>
                  </a:lnTo>
                  <a:lnTo>
                    <a:pt x="237" y="355"/>
                  </a:lnTo>
                  <a:lnTo>
                    <a:pt x="238" y="362"/>
                  </a:lnTo>
                  <a:lnTo>
                    <a:pt x="241" y="370"/>
                  </a:lnTo>
                  <a:lnTo>
                    <a:pt x="245" y="377"/>
                  </a:lnTo>
                  <a:lnTo>
                    <a:pt x="249" y="385"/>
                  </a:lnTo>
                  <a:lnTo>
                    <a:pt x="254" y="392"/>
                  </a:lnTo>
                  <a:lnTo>
                    <a:pt x="259" y="397"/>
                  </a:lnTo>
                  <a:lnTo>
                    <a:pt x="265" y="400"/>
                  </a:lnTo>
                  <a:lnTo>
                    <a:pt x="270" y="400"/>
                  </a:lnTo>
                  <a:lnTo>
                    <a:pt x="275" y="400"/>
                  </a:lnTo>
                  <a:lnTo>
                    <a:pt x="278" y="398"/>
                  </a:lnTo>
                  <a:lnTo>
                    <a:pt x="284" y="397"/>
                  </a:lnTo>
                  <a:lnTo>
                    <a:pt x="289" y="394"/>
                  </a:lnTo>
                  <a:lnTo>
                    <a:pt x="294" y="392"/>
                  </a:lnTo>
                  <a:lnTo>
                    <a:pt x="298" y="388"/>
                  </a:lnTo>
                  <a:lnTo>
                    <a:pt x="303" y="385"/>
                  </a:lnTo>
                  <a:lnTo>
                    <a:pt x="308" y="381"/>
                  </a:lnTo>
                  <a:lnTo>
                    <a:pt x="313" y="378"/>
                  </a:lnTo>
                  <a:lnTo>
                    <a:pt x="318" y="373"/>
                  </a:lnTo>
                  <a:lnTo>
                    <a:pt x="322" y="370"/>
                  </a:lnTo>
                  <a:lnTo>
                    <a:pt x="326" y="366"/>
                  </a:lnTo>
                  <a:lnTo>
                    <a:pt x="331" y="363"/>
                  </a:lnTo>
                  <a:lnTo>
                    <a:pt x="336" y="360"/>
                  </a:lnTo>
                  <a:lnTo>
                    <a:pt x="345" y="356"/>
                  </a:lnTo>
                  <a:lnTo>
                    <a:pt x="355" y="355"/>
                  </a:lnTo>
                  <a:lnTo>
                    <a:pt x="365" y="356"/>
                  </a:lnTo>
                  <a:lnTo>
                    <a:pt x="375" y="359"/>
                  </a:lnTo>
                  <a:lnTo>
                    <a:pt x="383" y="363"/>
                  </a:lnTo>
                  <a:lnTo>
                    <a:pt x="392" y="369"/>
                  </a:lnTo>
                  <a:lnTo>
                    <a:pt x="400" y="376"/>
                  </a:lnTo>
                  <a:lnTo>
                    <a:pt x="406" y="383"/>
                  </a:lnTo>
                  <a:lnTo>
                    <a:pt x="407" y="390"/>
                  </a:lnTo>
                  <a:lnTo>
                    <a:pt x="408" y="396"/>
                  </a:lnTo>
                  <a:lnTo>
                    <a:pt x="408" y="403"/>
                  </a:lnTo>
                  <a:lnTo>
                    <a:pt x="408" y="410"/>
                  </a:lnTo>
                  <a:lnTo>
                    <a:pt x="407" y="416"/>
                  </a:lnTo>
                  <a:lnTo>
                    <a:pt x="408" y="423"/>
                  </a:lnTo>
                  <a:lnTo>
                    <a:pt x="408" y="431"/>
                  </a:lnTo>
                  <a:lnTo>
                    <a:pt x="408" y="438"/>
                  </a:lnTo>
                  <a:lnTo>
                    <a:pt x="402" y="444"/>
                  </a:lnTo>
                  <a:lnTo>
                    <a:pt x="395" y="447"/>
                  </a:lnTo>
                  <a:lnTo>
                    <a:pt x="387" y="451"/>
                  </a:lnTo>
                  <a:lnTo>
                    <a:pt x="378" y="454"/>
                  </a:lnTo>
                  <a:lnTo>
                    <a:pt x="368" y="456"/>
                  </a:lnTo>
                  <a:lnTo>
                    <a:pt x="358" y="459"/>
                  </a:lnTo>
                  <a:lnTo>
                    <a:pt x="348" y="463"/>
                  </a:lnTo>
                  <a:lnTo>
                    <a:pt x="338" y="465"/>
                  </a:lnTo>
                  <a:lnTo>
                    <a:pt x="327" y="467"/>
                  </a:lnTo>
                  <a:lnTo>
                    <a:pt x="317" y="471"/>
                  </a:lnTo>
                  <a:lnTo>
                    <a:pt x="309" y="475"/>
                  </a:lnTo>
                  <a:lnTo>
                    <a:pt x="299" y="480"/>
                  </a:lnTo>
                  <a:lnTo>
                    <a:pt x="291" y="485"/>
                  </a:lnTo>
                  <a:lnTo>
                    <a:pt x="283" y="490"/>
                  </a:lnTo>
                  <a:lnTo>
                    <a:pt x="277" y="498"/>
                  </a:lnTo>
                  <a:lnTo>
                    <a:pt x="271" y="508"/>
                  </a:lnTo>
                  <a:lnTo>
                    <a:pt x="266" y="61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grayWhite">
            <a:xfrm>
              <a:off x="548" y="-13"/>
              <a:ext cx="439" cy="396"/>
            </a:xfrm>
            <a:custGeom>
              <a:avLst/>
              <a:gdLst>
                <a:gd name="T0" fmla="*/ 246 w 439"/>
                <a:gd name="T1" fmla="*/ 372 h 396"/>
                <a:gd name="T2" fmla="*/ 237 w 439"/>
                <a:gd name="T3" fmla="*/ 330 h 396"/>
                <a:gd name="T4" fmla="*/ 222 w 439"/>
                <a:gd name="T5" fmla="*/ 293 h 396"/>
                <a:gd name="T6" fmla="*/ 185 w 439"/>
                <a:gd name="T7" fmla="*/ 278 h 396"/>
                <a:gd name="T8" fmla="*/ 142 w 439"/>
                <a:gd name="T9" fmla="*/ 289 h 396"/>
                <a:gd name="T10" fmla="*/ 104 w 439"/>
                <a:gd name="T11" fmla="*/ 293 h 396"/>
                <a:gd name="T12" fmla="*/ 85 w 439"/>
                <a:gd name="T13" fmla="*/ 275 h 396"/>
                <a:gd name="T14" fmla="*/ 73 w 439"/>
                <a:gd name="T15" fmla="*/ 247 h 396"/>
                <a:gd name="T16" fmla="*/ 67 w 439"/>
                <a:gd name="T17" fmla="*/ 215 h 396"/>
                <a:gd name="T18" fmla="*/ 68 w 439"/>
                <a:gd name="T19" fmla="*/ 185 h 396"/>
                <a:gd name="T20" fmla="*/ 99 w 439"/>
                <a:gd name="T21" fmla="*/ 176 h 396"/>
                <a:gd name="T22" fmla="*/ 139 w 439"/>
                <a:gd name="T23" fmla="*/ 183 h 396"/>
                <a:gd name="T24" fmla="*/ 167 w 439"/>
                <a:gd name="T25" fmla="*/ 170 h 396"/>
                <a:gd name="T26" fmla="*/ 179 w 439"/>
                <a:gd name="T27" fmla="*/ 149 h 396"/>
                <a:gd name="T28" fmla="*/ 181 w 439"/>
                <a:gd name="T29" fmla="*/ 123 h 396"/>
                <a:gd name="T30" fmla="*/ 180 w 439"/>
                <a:gd name="T31" fmla="*/ 96 h 396"/>
                <a:gd name="T32" fmla="*/ 170 w 439"/>
                <a:gd name="T33" fmla="*/ 68 h 396"/>
                <a:gd name="T34" fmla="*/ 146 w 439"/>
                <a:gd name="T35" fmla="*/ 48 h 396"/>
                <a:gd name="T36" fmla="*/ 115 w 439"/>
                <a:gd name="T37" fmla="*/ 49 h 396"/>
                <a:gd name="T38" fmla="*/ 86 w 439"/>
                <a:gd name="T39" fmla="*/ 62 h 396"/>
                <a:gd name="T40" fmla="*/ 56 w 439"/>
                <a:gd name="T41" fmla="*/ 71 h 396"/>
                <a:gd name="T42" fmla="*/ 26 w 439"/>
                <a:gd name="T43" fmla="*/ 62 h 396"/>
                <a:gd name="T44" fmla="*/ 11 w 439"/>
                <a:gd name="T45" fmla="*/ 43 h 396"/>
                <a:gd name="T46" fmla="*/ 1 w 439"/>
                <a:gd name="T47" fmla="*/ 22 h 396"/>
                <a:gd name="T48" fmla="*/ 388 w 439"/>
                <a:gd name="T49" fmla="*/ 18 h 396"/>
                <a:gd name="T50" fmla="*/ 367 w 439"/>
                <a:gd name="T51" fmla="*/ 21 h 396"/>
                <a:gd name="T52" fmla="*/ 346 w 439"/>
                <a:gd name="T53" fmla="*/ 18 h 396"/>
                <a:gd name="T54" fmla="*/ 324 w 439"/>
                <a:gd name="T55" fmla="*/ 13 h 396"/>
                <a:gd name="T56" fmla="*/ 299 w 439"/>
                <a:gd name="T57" fmla="*/ 18 h 396"/>
                <a:gd name="T58" fmla="*/ 278 w 439"/>
                <a:gd name="T59" fmla="*/ 43 h 396"/>
                <a:gd name="T60" fmla="*/ 277 w 439"/>
                <a:gd name="T61" fmla="*/ 75 h 396"/>
                <a:gd name="T62" fmla="*/ 281 w 439"/>
                <a:gd name="T63" fmla="*/ 99 h 396"/>
                <a:gd name="T64" fmla="*/ 287 w 439"/>
                <a:gd name="T65" fmla="*/ 124 h 396"/>
                <a:gd name="T66" fmla="*/ 300 w 439"/>
                <a:gd name="T67" fmla="*/ 145 h 396"/>
                <a:gd name="T68" fmla="*/ 325 w 439"/>
                <a:gd name="T69" fmla="*/ 159 h 396"/>
                <a:gd name="T70" fmla="*/ 349 w 439"/>
                <a:gd name="T71" fmla="*/ 158 h 396"/>
                <a:gd name="T72" fmla="*/ 371 w 439"/>
                <a:gd name="T73" fmla="*/ 148 h 396"/>
                <a:gd name="T74" fmla="*/ 394 w 439"/>
                <a:gd name="T75" fmla="*/ 138 h 396"/>
                <a:gd name="T76" fmla="*/ 418 w 439"/>
                <a:gd name="T77" fmla="*/ 142 h 396"/>
                <a:gd name="T78" fmla="*/ 428 w 439"/>
                <a:gd name="T79" fmla="*/ 163 h 396"/>
                <a:gd name="T80" fmla="*/ 434 w 439"/>
                <a:gd name="T81" fmla="*/ 188 h 396"/>
                <a:gd name="T82" fmla="*/ 436 w 439"/>
                <a:gd name="T83" fmla="*/ 215 h 396"/>
                <a:gd name="T84" fmla="*/ 428 w 439"/>
                <a:gd name="T85" fmla="*/ 234 h 396"/>
                <a:gd name="T86" fmla="*/ 389 w 439"/>
                <a:gd name="T87" fmla="*/ 242 h 396"/>
                <a:gd name="T88" fmla="*/ 355 w 439"/>
                <a:gd name="T89" fmla="*/ 257 h 396"/>
                <a:gd name="T90" fmla="*/ 339 w 439"/>
                <a:gd name="T91" fmla="*/ 282 h 396"/>
                <a:gd name="T92" fmla="*/ 345 w 439"/>
                <a:gd name="T93" fmla="*/ 313 h 396"/>
                <a:gd name="T94" fmla="*/ 364 w 439"/>
                <a:gd name="T95" fmla="*/ 340 h 396"/>
                <a:gd name="T96" fmla="*/ 361 w 439"/>
                <a:gd name="T97" fmla="*/ 368 h 396"/>
                <a:gd name="T98" fmla="*/ 339 w 439"/>
                <a:gd name="T99" fmla="*/ 379 h 396"/>
                <a:gd name="T100" fmla="*/ 315 w 439"/>
                <a:gd name="T101" fmla="*/ 387 h 396"/>
                <a:gd name="T102" fmla="*/ 290 w 439"/>
                <a:gd name="T103" fmla="*/ 392 h 396"/>
                <a:gd name="T104" fmla="*/ 264 w 439"/>
                <a:gd name="T105" fmla="*/ 395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39" h="396">
                  <a:moveTo>
                    <a:pt x="264" y="395"/>
                  </a:moveTo>
                  <a:lnTo>
                    <a:pt x="257" y="388"/>
                  </a:lnTo>
                  <a:lnTo>
                    <a:pt x="251" y="381"/>
                  </a:lnTo>
                  <a:lnTo>
                    <a:pt x="246" y="372"/>
                  </a:lnTo>
                  <a:lnTo>
                    <a:pt x="244" y="362"/>
                  </a:lnTo>
                  <a:lnTo>
                    <a:pt x="240" y="351"/>
                  </a:lnTo>
                  <a:lnTo>
                    <a:pt x="238" y="341"/>
                  </a:lnTo>
                  <a:lnTo>
                    <a:pt x="237" y="330"/>
                  </a:lnTo>
                  <a:lnTo>
                    <a:pt x="234" y="320"/>
                  </a:lnTo>
                  <a:lnTo>
                    <a:pt x="231" y="310"/>
                  </a:lnTo>
                  <a:lnTo>
                    <a:pt x="227" y="301"/>
                  </a:lnTo>
                  <a:lnTo>
                    <a:pt x="222" y="293"/>
                  </a:lnTo>
                  <a:lnTo>
                    <a:pt x="215" y="287"/>
                  </a:lnTo>
                  <a:lnTo>
                    <a:pt x="207" y="282"/>
                  </a:lnTo>
                  <a:lnTo>
                    <a:pt x="197" y="279"/>
                  </a:lnTo>
                  <a:lnTo>
                    <a:pt x="185" y="278"/>
                  </a:lnTo>
                  <a:lnTo>
                    <a:pt x="169" y="280"/>
                  </a:lnTo>
                  <a:lnTo>
                    <a:pt x="160" y="283"/>
                  </a:lnTo>
                  <a:lnTo>
                    <a:pt x="151" y="286"/>
                  </a:lnTo>
                  <a:lnTo>
                    <a:pt x="142" y="289"/>
                  </a:lnTo>
                  <a:lnTo>
                    <a:pt x="132" y="291"/>
                  </a:lnTo>
                  <a:lnTo>
                    <a:pt x="123" y="292"/>
                  </a:lnTo>
                  <a:lnTo>
                    <a:pt x="114" y="293"/>
                  </a:lnTo>
                  <a:lnTo>
                    <a:pt x="104" y="293"/>
                  </a:lnTo>
                  <a:lnTo>
                    <a:pt x="94" y="293"/>
                  </a:lnTo>
                  <a:lnTo>
                    <a:pt x="91" y="288"/>
                  </a:lnTo>
                  <a:lnTo>
                    <a:pt x="88" y="282"/>
                  </a:lnTo>
                  <a:lnTo>
                    <a:pt x="85" y="275"/>
                  </a:lnTo>
                  <a:lnTo>
                    <a:pt x="82" y="269"/>
                  </a:lnTo>
                  <a:lnTo>
                    <a:pt x="79" y="261"/>
                  </a:lnTo>
                  <a:lnTo>
                    <a:pt x="76" y="254"/>
                  </a:lnTo>
                  <a:lnTo>
                    <a:pt x="73" y="247"/>
                  </a:lnTo>
                  <a:lnTo>
                    <a:pt x="72" y="238"/>
                  </a:lnTo>
                  <a:lnTo>
                    <a:pt x="70" y="231"/>
                  </a:lnTo>
                  <a:lnTo>
                    <a:pt x="68" y="224"/>
                  </a:lnTo>
                  <a:lnTo>
                    <a:pt x="67" y="215"/>
                  </a:lnTo>
                  <a:lnTo>
                    <a:pt x="66" y="208"/>
                  </a:lnTo>
                  <a:lnTo>
                    <a:pt x="66" y="201"/>
                  </a:lnTo>
                  <a:lnTo>
                    <a:pt x="67" y="192"/>
                  </a:lnTo>
                  <a:lnTo>
                    <a:pt x="68" y="185"/>
                  </a:lnTo>
                  <a:lnTo>
                    <a:pt x="70" y="179"/>
                  </a:lnTo>
                  <a:lnTo>
                    <a:pt x="79" y="175"/>
                  </a:lnTo>
                  <a:lnTo>
                    <a:pt x="89" y="174"/>
                  </a:lnTo>
                  <a:lnTo>
                    <a:pt x="99" y="176"/>
                  </a:lnTo>
                  <a:lnTo>
                    <a:pt x="108" y="179"/>
                  </a:lnTo>
                  <a:lnTo>
                    <a:pt x="119" y="181"/>
                  </a:lnTo>
                  <a:lnTo>
                    <a:pt x="128" y="183"/>
                  </a:lnTo>
                  <a:lnTo>
                    <a:pt x="139" y="183"/>
                  </a:lnTo>
                  <a:lnTo>
                    <a:pt x="149" y="182"/>
                  </a:lnTo>
                  <a:lnTo>
                    <a:pt x="157" y="179"/>
                  </a:lnTo>
                  <a:lnTo>
                    <a:pt x="162" y="174"/>
                  </a:lnTo>
                  <a:lnTo>
                    <a:pt x="167" y="170"/>
                  </a:lnTo>
                  <a:lnTo>
                    <a:pt x="171" y="166"/>
                  </a:lnTo>
                  <a:lnTo>
                    <a:pt x="174" y="160"/>
                  </a:lnTo>
                  <a:lnTo>
                    <a:pt x="177" y="155"/>
                  </a:lnTo>
                  <a:lnTo>
                    <a:pt x="179" y="149"/>
                  </a:lnTo>
                  <a:lnTo>
                    <a:pt x="179" y="142"/>
                  </a:lnTo>
                  <a:lnTo>
                    <a:pt x="180" y="136"/>
                  </a:lnTo>
                  <a:lnTo>
                    <a:pt x="181" y="129"/>
                  </a:lnTo>
                  <a:lnTo>
                    <a:pt x="181" y="123"/>
                  </a:lnTo>
                  <a:lnTo>
                    <a:pt x="181" y="115"/>
                  </a:lnTo>
                  <a:lnTo>
                    <a:pt x="181" y="109"/>
                  </a:lnTo>
                  <a:lnTo>
                    <a:pt x="181" y="102"/>
                  </a:lnTo>
                  <a:lnTo>
                    <a:pt x="180" y="96"/>
                  </a:lnTo>
                  <a:lnTo>
                    <a:pt x="180" y="89"/>
                  </a:lnTo>
                  <a:lnTo>
                    <a:pt x="178" y="81"/>
                  </a:lnTo>
                  <a:lnTo>
                    <a:pt x="174" y="74"/>
                  </a:lnTo>
                  <a:lnTo>
                    <a:pt x="170" y="68"/>
                  </a:lnTo>
                  <a:lnTo>
                    <a:pt x="165" y="62"/>
                  </a:lnTo>
                  <a:lnTo>
                    <a:pt x="159" y="57"/>
                  </a:lnTo>
                  <a:lnTo>
                    <a:pt x="153" y="52"/>
                  </a:lnTo>
                  <a:lnTo>
                    <a:pt x="146" y="48"/>
                  </a:lnTo>
                  <a:lnTo>
                    <a:pt x="138" y="44"/>
                  </a:lnTo>
                  <a:lnTo>
                    <a:pt x="130" y="44"/>
                  </a:lnTo>
                  <a:lnTo>
                    <a:pt x="122" y="46"/>
                  </a:lnTo>
                  <a:lnTo>
                    <a:pt x="115" y="49"/>
                  </a:lnTo>
                  <a:lnTo>
                    <a:pt x="108" y="51"/>
                  </a:lnTo>
                  <a:lnTo>
                    <a:pt x="100" y="55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79" y="65"/>
                  </a:lnTo>
                  <a:lnTo>
                    <a:pt x="71" y="68"/>
                  </a:lnTo>
                  <a:lnTo>
                    <a:pt x="63" y="70"/>
                  </a:lnTo>
                  <a:lnTo>
                    <a:pt x="56" y="71"/>
                  </a:lnTo>
                  <a:lnTo>
                    <a:pt x="48" y="71"/>
                  </a:lnTo>
                  <a:lnTo>
                    <a:pt x="40" y="69"/>
                  </a:lnTo>
                  <a:lnTo>
                    <a:pt x="33" y="67"/>
                  </a:lnTo>
                  <a:lnTo>
                    <a:pt x="26" y="62"/>
                  </a:lnTo>
                  <a:lnTo>
                    <a:pt x="19" y="55"/>
                  </a:lnTo>
                  <a:lnTo>
                    <a:pt x="16" y="51"/>
                  </a:lnTo>
                  <a:lnTo>
                    <a:pt x="13" y="48"/>
                  </a:lnTo>
                  <a:lnTo>
                    <a:pt x="11" y="43"/>
                  </a:lnTo>
                  <a:lnTo>
                    <a:pt x="7" y="38"/>
                  </a:lnTo>
                  <a:lnTo>
                    <a:pt x="6" y="33"/>
                  </a:lnTo>
                  <a:lnTo>
                    <a:pt x="3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405" y="0"/>
                  </a:lnTo>
                  <a:lnTo>
                    <a:pt x="393" y="14"/>
                  </a:lnTo>
                  <a:lnTo>
                    <a:pt x="388" y="18"/>
                  </a:lnTo>
                  <a:lnTo>
                    <a:pt x="383" y="20"/>
                  </a:lnTo>
                  <a:lnTo>
                    <a:pt x="378" y="21"/>
                  </a:lnTo>
                  <a:lnTo>
                    <a:pt x="372" y="21"/>
                  </a:lnTo>
                  <a:lnTo>
                    <a:pt x="367" y="21"/>
                  </a:lnTo>
                  <a:lnTo>
                    <a:pt x="362" y="21"/>
                  </a:lnTo>
                  <a:lnTo>
                    <a:pt x="357" y="20"/>
                  </a:lnTo>
                  <a:lnTo>
                    <a:pt x="351" y="18"/>
                  </a:lnTo>
                  <a:lnTo>
                    <a:pt x="346" y="18"/>
                  </a:lnTo>
                  <a:lnTo>
                    <a:pt x="340" y="16"/>
                  </a:lnTo>
                  <a:lnTo>
                    <a:pt x="335" y="15"/>
                  </a:lnTo>
                  <a:lnTo>
                    <a:pt x="330" y="14"/>
                  </a:lnTo>
                  <a:lnTo>
                    <a:pt x="324" y="13"/>
                  </a:lnTo>
                  <a:lnTo>
                    <a:pt x="318" y="13"/>
                  </a:lnTo>
                  <a:lnTo>
                    <a:pt x="312" y="13"/>
                  </a:lnTo>
                  <a:lnTo>
                    <a:pt x="306" y="14"/>
                  </a:lnTo>
                  <a:lnTo>
                    <a:pt x="299" y="18"/>
                  </a:lnTo>
                  <a:lnTo>
                    <a:pt x="293" y="22"/>
                  </a:lnTo>
                  <a:lnTo>
                    <a:pt x="287" y="28"/>
                  </a:lnTo>
                  <a:lnTo>
                    <a:pt x="282" y="36"/>
                  </a:lnTo>
                  <a:lnTo>
                    <a:pt x="278" y="43"/>
                  </a:lnTo>
                  <a:lnTo>
                    <a:pt x="276" y="51"/>
                  </a:lnTo>
                  <a:lnTo>
                    <a:pt x="274" y="60"/>
                  </a:lnTo>
                  <a:lnTo>
                    <a:pt x="275" y="70"/>
                  </a:lnTo>
                  <a:lnTo>
                    <a:pt x="277" y="75"/>
                  </a:lnTo>
                  <a:lnTo>
                    <a:pt x="278" y="81"/>
                  </a:lnTo>
                  <a:lnTo>
                    <a:pt x="278" y="87"/>
                  </a:lnTo>
                  <a:lnTo>
                    <a:pt x="279" y="93"/>
                  </a:lnTo>
                  <a:lnTo>
                    <a:pt x="281" y="99"/>
                  </a:lnTo>
                  <a:lnTo>
                    <a:pt x="282" y="105"/>
                  </a:lnTo>
                  <a:lnTo>
                    <a:pt x="284" y="111"/>
                  </a:lnTo>
                  <a:lnTo>
                    <a:pt x="285" y="118"/>
                  </a:lnTo>
                  <a:lnTo>
                    <a:pt x="287" y="124"/>
                  </a:lnTo>
                  <a:lnTo>
                    <a:pt x="290" y="129"/>
                  </a:lnTo>
                  <a:lnTo>
                    <a:pt x="292" y="135"/>
                  </a:lnTo>
                  <a:lnTo>
                    <a:pt x="296" y="140"/>
                  </a:lnTo>
                  <a:lnTo>
                    <a:pt x="300" y="145"/>
                  </a:lnTo>
                  <a:lnTo>
                    <a:pt x="305" y="149"/>
                  </a:lnTo>
                  <a:lnTo>
                    <a:pt x="311" y="152"/>
                  </a:lnTo>
                  <a:lnTo>
                    <a:pt x="318" y="156"/>
                  </a:lnTo>
                  <a:lnTo>
                    <a:pt x="325" y="159"/>
                  </a:lnTo>
                  <a:lnTo>
                    <a:pt x="331" y="160"/>
                  </a:lnTo>
                  <a:lnTo>
                    <a:pt x="337" y="160"/>
                  </a:lnTo>
                  <a:lnTo>
                    <a:pt x="343" y="160"/>
                  </a:lnTo>
                  <a:lnTo>
                    <a:pt x="349" y="158"/>
                  </a:lnTo>
                  <a:lnTo>
                    <a:pt x="354" y="156"/>
                  </a:lnTo>
                  <a:lnTo>
                    <a:pt x="359" y="154"/>
                  </a:lnTo>
                  <a:lnTo>
                    <a:pt x="365" y="151"/>
                  </a:lnTo>
                  <a:lnTo>
                    <a:pt x="371" y="148"/>
                  </a:lnTo>
                  <a:lnTo>
                    <a:pt x="377" y="145"/>
                  </a:lnTo>
                  <a:lnTo>
                    <a:pt x="382" y="142"/>
                  </a:lnTo>
                  <a:lnTo>
                    <a:pt x="388" y="140"/>
                  </a:lnTo>
                  <a:lnTo>
                    <a:pt x="394" y="138"/>
                  </a:lnTo>
                  <a:lnTo>
                    <a:pt x="399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42"/>
                  </a:lnTo>
                  <a:lnTo>
                    <a:pt x="421" y="146"/>
                  </a:lnTo>
                  <a:lnTo>
                    <a:pt x="424" y="151"/>
                  </a:lnTo>
                  <a:lnTo>
                    <a:pt x="426" y="157"/>
                  </a:lnTo>
                  <a:lnTo>
                    <a:pt x="428" y="163"/>
                  </a:lnTo>
                  <a:lnTo>
                    <a:pt x="431" y="169"/>
                  </a:lnTo>
                  <a:lnTo>
                    <a:pt x="431" y="175"/>
                  </a:lnTo>
                  <a:lnTo>
                    <a:pt x="432" y="182"/>
                  </a:lnTo>
                  <a:lnTo>
                    <a:pt x="434" y="188"/>
                  </a:lnTo>
                  <a:lnTo>
                    <a:pt x="434" y="195"/>
                  </a:lnTo>
                  <a:lnTo>
                    <a:pt x="435" y="202"/>
                  </a:lnTo>
                  <a:lnTo>
                    <a:pt x="435" y="208"/>
                  </a:lnTo>
                  <a:lnTo>
                    <a:pt x="436" y="215"/>
                  </a:lnTo>
                  <a:lnTo>
                    <a:pt x="437" y="221"/>
                  </a:lnTo>
                  <a:lnTo>
                    <a:pt x="437" y="228"/>
                  </a:lnTo>
                  <a:lnTo>
                    <a:pt x="438" y="234"/>
                  </a:lnTo>
                  <a:lnTo>
                    <a:pt x="428" y="234"/>
                  </a:lnTo>
                  <a:lnTo>
                    <a:pt x="418" y="235"/>
                  </a:lnTo>
                  <a:lnTo>
                    <a:pt x="409" y="237"/>
                  </a:lnTo>
                  <a:lnTo>
                    <a:pt x="398" y="239"/>
                  </a:lnTo>
                  <a:lnTo>
                    <a:pt x="389" y="242"/>
                  </a:lnTo>
                  <a:lnTo>
                    <a:pt x="378" y="245"/>
                  </a:lnTo>
                  <a:lnTo>
                    <a:pt x="369" y="248"/>
                  </a:lnTo>
                  <a:lnTo>
                    <a:pt x="358" y="253"/>
                  </a:lnTo>
                  <a:lnTo>
                    <a:pt x="355" y="257"/>
                  </a:lnTo>
                  <a:lnTo>
                    <a:pt x="351" y="261"/>
                  </a:lnTo>
                  <a:lnTo>
                    <a:pt x="346" y="267"/>
                  </a:lnTo>
                  <a:lnTo>
                    <a:pt x="343" y="275"/>
                  </a:lnTo>
                  <a:lnTo>
                    <a:pt x="339" y="282"/>
                  </a:lnTo>
                  <a:lnTo>
                    <a:pt x="338" y="290"/>
                  </a:lnTo>
                  <a:lnTo>
                    <a:pt x="339" y="298"/>
                  </a:lnTo>
                  <a:lnTo>
                    <a:pt x="342" y="305"/>
                  </a:lnTo>
                  <a:lnTo>
                    <a:pt x="345" y="313"/>
                  </a:lnTo>
                  <a:lnTo>
                    <a:pt x="350" y="320"/>
                  </a:lnTo>
                  <a:lnTo>
                    <a:pt x="355" y="326"/>
                  </a:lnTo>
                  <a:lnTo>
                    <a:pt x="360" y="334"/>
                  </a:lnTo>
                  <a:lnTo>
                    <a:pt x="364" y="340"/>
                  </a:lnTo>
                  <a:lnTo>
                    <a:pt x="366" y="348"/>
                  </a:lnTo>
                  <a:lnTo>
                    <a:pt x="367" y="356"/>
                  </a:lnTo>
                  <a:lnTo>
                    <a:pt x="365" y="365"/>
                  </a:lnTo>
                  <a:lnTo>
                    <a:pt x="361" y="368"/>
                  </a:lnTo>
                  <a:lnTo>
                    <a:pt x="356" y="372"/>
                  </a:lnTo>
                  <a:lnTo>
                    <a:pt x="351" y="374"/>
                  </a:lnTo>
                  <a:lnTo>
                    <a:pt x="345" y="376"/>
                  </a:lnTo>
                  <a:lnTo>
                    <a:pt x="339" y="379"/>
                  </a:lnTo>
                  <a:lnTo>
                    <a:pt x="333" y="381"/>
                  </a:lnTo>
                  <a:lnTo>
                    <a:pt x="328" y="384"/>
                  </a:lnTo>
                  <a:lnTo>
                    <a:pt x="322" y="385"/>
                  </a:lnTo>
                  <a:lnTo>
                    <a:pt x="315" y="387"/>
                  </a:lnTo>
                  <a:lnTo>
                    <a:pt x="309" y="388"/>
                  </a:lnTo>
                  <a:lnTo>
                    <a:pt x="303" y="390"/>
                  </a:lnTo>
                  <a:lnTo>
                    <a:pt x="296" y="391"/>
                  </a:lnTo>
                  <a:lnTo>
                    <a:pt x="290" y="392"/>
                  </a:lnTo>
                  <a:lnTo>
                    <a:pt x="284" y="393"/>
                  </a:lnTo>
                  <a:lnTo>
                    <a:pt x="277" y="394"/>
                  </a:lnTo>
                  <a:lnTo>
                    <a:pt x="271" y="395"/>
                  </a:lnTo>
                  <a:lnTo>
                    <a:pt x="264" y="39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grayWhite">
            <a:xfrm>
              <a:off x="-11" y="3121"/>
              <a:ext cx="513" cy="493"/>
            </a:xfrm>
            <a:custGeom>
              <a:avLst/>
              <a:gdLst>
                <a:gd name="T0" fmla="*/ 111 w 513"/>
                <a:gd name="T1" fmla="*/ 481 h 493"/>
                <a:gd name="T2" fmla="*/ 85 w 513"/>
                <a:gd name="T3" fmla="*/ 463 h 493"/>
                <a:gd name="T4" fmla="*/ 64 w 513"/>
                <a:gd name="T5" fmla="*/ 433 h 493"/>
                <a:gd name="T6" fmla="*/ 0 w 513"/>
                <a:gd name="T7" fmla="*/ 275 h 493"/>
                <a:gd name="T8" fmla="*/ 3 w 513"/>
                <a:gd name="T9" fmla="*/ 259 h 493"/>
                <a:gd name="T10" fmla="*/ 10 w 513"/>
                <a:gd name="T11" fmla="*/ 240 h 493"/>
                <a:gd name="T12" fmla="*/ 21 w 513"/>
                <a:gd name="T13" fmla="*/ 222 h 493"/>
                <a:gd name="T14" fmla="*/ 35 w 513"/>
                <a:gd name="T15" fmla="*/ 205 h 493"/>
                <a:gd name="T16" fmla="*/ 49 w 513"/>
                <a:gd name="T17" fmla="*/ 193 h 493"/>
                <a:gd name="T18" fmla="*/ 81 w 513"/>
                <a:gd name="T19" fmla="*/ 193 h 493"/>
                <a:gd name="T20" fmla="*/ 112 w 513"/>
                <a:gd name="T21" fmla="*/ 205 h 493"/>
                <a:gd name="T22" fmla="*/ 142 w 513"/>
                <a:gd name="T23" fmla="*/ 220 h 493"/>
                <a:gd name="T24" fmla="*/ 169 w 513"/>
                <a:gd name="T25" fmla="*/ 226 h 493"/>
                <a:gd name="T26" fmla="*/ 194 w 513"/>
                <a:gd name="T27" fmla="*/ 211 h 493"/>
                <a:gd name="T28" fmla="*/ 212 w 513"/>
                <a:gd name="T29" fmla="*/ 183 h 493"/>
                <a:gd name="T30" fmla="*/ 222 w 513"/>
                <a:gd name="T31" fmla="*/ 156 h 493"/>
                <a:gd name="T32" fmla="*/ 213 w 513"/>
                <a:gd name="T33" fmla="*/ 128 h 493"/>
                <a:gd name="T34" fmla="*/ 198 w 513"/>
                <a:gd name="T35" fmla="*/ 115 h 493"/>
                <a:gd name="T36" fmla="*/ 178 w 513"/>
                <a:gd name="T37" fmla="*/ 105 h 493"/>
                <a:gd name="T38" fmla="*/ 158 w 513"/>
                <a:gd name="T39" fmla="*/ 95 h 493"/>
                <a:gd name="T40" fmla="*/ 142 w 513"/>
                <a:gd name="T41" fmla="*/ 81 h 493"/>
                <a:gd name="T42" fmla="*/ 137 w 513"/>
                <a:gd name="T43" fmla="*/ 60 h 493"/>
                <a:gd name="T44" fmla="*/ 146 w 513"/>
                <a:gd name="T45" fmla="*/ 38 h 493"/>
                <a:gd name="T46" fmla="*/ 160 w 513"/>
                <a:gd name="T47" fmla="*/ 20 h 493"/>
                <a:gd name="T48" fmla="*/ 176 w 513"/>
                <a:gd name="T49" fmla="*/ 0 h 493"/>
                <a:gd name="T50" fmla="*/ 198 w 513"/>
                <a:gd name="T51" fmla="*/ 15 h 493"/>
                <a:gd name="T52" fmla="*/ 224 w 513"/>
                <a:gd name="T53" fmla="*/ 26 h 493"/>
                <a:gd name="T54" fmla="*/ 251 w 513"/>
                <a:gd name="T55" fmla="*/ 34 h 493"/>
                <a:gd name="T56" fmla="*/ 279 w 513"/>
                <a:gd name="T57" fmla="*/ 38 h 493"/>
                <a:gd name="T58" fmla="*/ 307 w 513"/>
                <a:gd name="T59" fmla="*/ 37 h 493"/>
                <a:gd name="T60" fmla="*/ 285 w 513"/>
                <a:gd name="T61" fmla="*/ 123 h 493"/>
                <a:gd name="T62" fmla="*/ 295 w 513"/>
                <a:gd name="T63" fmla="*/ 131 h 493"/>
                <a:gd name="T64" fmla="*/ 308 w 513"/>
                <a:gd name="T65" fmla="*/ 140 h 493"/>
                <a:gd name="T66" fmla="*/ 337 w 513"/>
                <a:gd name="T67" fmla="*/ 134 h 493"/>
                <a:gd name="T68" fmla="*/ 357 w 513"/>
                <a:gd name="T69" fmla="*/ 101 h 493"/>
                <a:gd name="T70" fmla="*/ 382 w 513"/>
                <a:gd name="T71" fmla="*/ 69 h 493"/>
                <a:gd name="T72" fmla="*/ 395 w 513"/>
                <a:gd name="T73" fmla="*/ 94 h 493"/>
                <a:gd name="T74" fmla="*/ 416 w 513"/>
                <a:gd name="T75" fmla="*/ 117 h 493"/>
                <a:gd name="T76" fmla="*/ 441 w 513"/>
                <a:gd name="T77" fmla="*/ 137 h 493"/>
                <a:gd name="T78" fmla="*/ 469 w 513"/>
                <a:gd name="T79" fmla="*/ 154 h 493"/>
                <a:gd name="T80" fmla="*/ 501 w 513"/>
                <a:gd name="T81" fmla="*/ 170 h 493"/>
                <a:gd name="T82" fmla="*/ 431 w 513"/>
                <a:gd name="T83" fmla="*/ 287 h 493"/>
                <a:gd name="T84" fmla="*/ 316 w 513"/>
                <a:gd name="T85" fmla="*/ 222 h 493"/>
                <a:gd name="T86" fmla="*/ 299 w 513"/>
                <a:gd name="T87" fmla="*/ 240 h 493"/>
                <a:gd name="T88" fmla="*/ 283 w 513"/>
                <a:gd name="T89" fmla="*/ 261 h 493"/>
                <a:gd name="T90" fmla="*/ 271 w 513"/>
                <a:gd name="T91" fmla="*/ 284 h 493"/>
                <a:gd name="T92" fmla="*/ 262 w 513"/>
                <a:gd name="T93" fmla="*/ 308 h 493"/>
                <a:gd name="T94" fmla="*/ 265 w 513"/>
                <a:gd name="T95" fmla="*/ 334 h 493"/>
                <a:gd name="T96" fmla="*/ 290 w 513"/>
                <a:gd name="T97" fmla="*/ 351 h 493"/>
                <a:gd name="T98" fmla="*/ 325 w 513"/>
                <a:gd name="T99" fmla="*/ 356 h 493"/>
                <a:gd name="T100" fmla="*/ 360 w 513"/>
                <a:gd name="T101" fmla="*/ 359 h 493"/>
                <a:gd name="T102" fmla="*/ 388 w 513"/>
                <a:gd name="T103" fmla="*/ 370 h 493"/>
                <a:gd name="T104" fmla="*/ 400 w 513"/>
                <a:gd name="T105" fmla="*/ 401 h 493"/>
                <a:gd name="T106" fmla="*/ 202 w 513"/>
                <a:gd name="T107" fmla="*/ 404 h 493"/>
                <a:gd name="T108" fmla="*/ 162 w 513"/>
                <a:gd name="T109" fmla="*/ 479 h 493"/>
                <a:gd name="T110" fmla="*/ 150 w 513"/>
                <a:gd name="T111" fmla="*/ 484 h 493"/>
                <a:gd name="T112" fmla="*/ 138 w 513"/>
                <a:gd name="T113" fmla="*/ 492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13" h="493">
                  <a:moveTo>
                    <a:pt x="130" y="492"/>
                  </a:moveTo>
                  <a:lnTo>
                    <a:pt x="120" y="486"/>
                  </a:lnTo>
                  <a:lnTo>
                    <a:pt x="111" y="481"/>
                  </a:lnTo>
                  <a:lnTo>
                    <a:pt x="101" y="475"/>
                  </a:lnTo>
                  <a:lnTo>
                    <a:pt x="93" y="469"/>
                  </a:lnTo>
                  <a:lnTo>
                    <a:pt x="85" y="463"/>
                  </a:lnTo>
                  <a:lnTo>
                    <a:pt x="78" y="454"/>
                  </a:lnTo>
                  <a:lnTo>
                    <a:pt x="71" y="444"/>
                  </a:lnTo>
                  <a:lnTo>
                    <a:pt x="64" y="433"/>
                  </a:lnTo>
                  <a:lnTo>
                    <a:pt x="111" y="353"/>
                  </a:lnTo>
                  <a:lnTo>
                    <a:pt x="0" y="280"/>
                  </a:lnTo>
                  <a:lnTo>
                    <a:pt x="0" y="275"/>
                  </a:lnTo>
                  <a:lnTo>
                    <a:pt x="0" y="270"/>
                  </a:lnTo>
                  <a:lnTo>
                    <a:pt x="1" y="264"/>
                  </a:lnTo>
                  <a:lnTo>
                    <a:pt x="3" y="259"/>
                  </a:lnTo>
                  <a:lnTo>
                    <a:pt x="5" y="252"/>
                  </a:lnTo>
                  <a:lnTo>
                    <a:pt x="7" y="246"/>
                  </a:lnTo>
                  <a:lnTo>
                    <a:pt x="10" y="240"/>
                  </a:lnTo>
                  <a:lnTo>
                    <a:pt x="13" y="234"/>
                  </a:lnTo>
                  <a:lnTo>
                    <a:pt x="17" y="227"/>
                  </a:lnTo>
                  <a:lnTo>
                    <a:pt x="21" y="222"/>
                  </a:lnTo>
                  <a:lnTo>
                    <a:pt x="26" y="216"/>
                  </a:lnTo>
                  <a:lnTo>
                    <a:pt x="30" y="211"/>
                  </a:lnTo>
                  <a:lnTo>
                    <a:pt x="35" y="205"/>
                  </a:lnTo>
                  <a:lnTo>
                    <a:pt x="40" y="201"/>
                  </a:lnTo>
                  <a:lnTo>
                    <a:pt x="44" y="196"/>
                  </a:lnTo>
                  <a:lnTo>
                    <a:pt x="49" y="193"/>
                  </a:lnTo>
                  <a:lnTo>
                    <a:pt x="60" y="191"/>
                  </a:lnTo>
                  <a:lnTo>
                    <a:pt x="70" y="191"/>
                  </a:lnTo>
                  <a:lnTo>
                    <a:pt x="81" y="193"/>
                  </a:lnTo>
                  <a:lnTo>
                    <a:pt x="92" y="196"/>
                  </a:lnTo>
                  <a:lnTo>
                    <a:pt x="102" y="201"/>
                  </a:lnTo>
                  <a:lnTo>
                    <a:pt x="112" y="205"/>
                  </a:lnTo>
                  <a:lnTo>
                    <a:pt x="122" y="211"/>
                  </a:lnTo>
                  <a:lnTo>
                    <a:pt x="132" y="216"/>
                  </a:lnTo>
                  <a:lnTo>
                    <a:pt x="142" y="220"/>
                  </a:lnTo>
                  <a:lnTo>
                    <a:pt x="150" y="223"/>
                  </a:lnTo>
                  <a:lnTo>
                    <a:pt x="160" y="226"/>
                  </a:lnTo>
                  <a:lnTo>
                    <a:pt x="169" y="226"/>
                  </a:lnTo>
                  <a:lnTo>
                    <a:pt x="178" y="223"/>
                  </a:lnTo>
                  <a:lnTo>
                    <a:pt x="186" y="219"/>
                  </a:lnTo>
                  <a:lnTo>
                    <a:pt x="194" y="211"/>
                  </a:lnTo>
                  <a:lnTo>
                    <a:pt x="202" y="200"/>
                  </a:lnTo>
                  <a:lnTo>
                    <a:pt x="207" y="192"/>
                  </a:lnTo>
                  <a:lnTo>
                    <a:pt x="212" y="183"/>
                  </a:lnTo>
                  <a:lnTo>
                    <a:pt x="216" y="174"/>
                  </a:lnTo>
                  <a:lnTo>
                    <a:pt x="219" y="165"/>
                  </a:lnTo>
                  <a:lnTo>
                    <a:pt x="222" y="156"/>
                  </a:lnTo>
                  <a:lnTo>
                    <a:pt x="222" y="146"/>
                  </a:lnTo>
                  <a:lnTo>
                    <a:pt x="219" y="138"/>
                  </a:lnTo>
                  <a:lnTo>
                    <a:pt x="213" y="128"/>
                  </a:lnTo>
                  <a:lnTo>
                    <a:pt x="210" y="123"/>
                  </a:lnTo>
                  <a:lnTo>
                    <a:pt x="204" y="119"/>
                  </a:lnTo>
                  <a:lnTo>
                    <a:pt x="198" y="115"/>
                  </a:lnTo>
                  <a:lnTo>
                    <a:pt x="192" y="112"/>
                  </a:lnTo>
                  <a:lnTo>
                    <a:pt x="186" y="109"/>
                  </a:lnTo>
                  <a:lnTo>
                    <a:pt x="178" y="105"/>
                  </a:lnTo>
                  <a:lnTo>
                    <a:pt x="171" y="102"/>
                  </a:lnTo>
                  <a:lnTo>
                    <a:pt x="165" y="98"/>
                  </a:lnTo>
                  <a:lnTo>
                    <a:pt x="158" y="95"/>
                  </a:lnTo>
                  <a:lnTo>
                    <a:pt x="152" y="91"/>
                  </a:lnTo>
                  <a:lnTo>
                    <a:pt x="146" y="86"/>
                  </a:lnTo>
                  <a:lnTo>
                    <a:pt x="142" y="81"/>
                  </a:lnTo>
                  <a:lnTo>
                    <a:pt x="139" y="74"/>
                  </a:lnTo>
                  <a:lnTo>
                    <a:pt x="137" y="68"/>
                  </a:lnTo>
                  <a:lnTo>
                    <a:pt x="137" y="60"/>
                  </a:lnTo>
                  <a:lnTo>
                    <a:pt x="138" y="51"/>
                  </a:lnTo>
                  <a:lnTo>
                    <a:pt x="142" y="44"/>
                  </a:lnTo>
                  <a:lnTo>
                    <a:pt x="146" y="38"/>
                  </a:lnTo>
                  <a:lnTo>
                    <a:pt x="150" y="32"/>
                  </a:lnTo>
                  <a:lnTo>
                    <a:pt x="155" y="26"/>
                  </a:lnTo>
                  <a:lnTo>
                    <a:pt x="160" y="20"/>
                  </a:lnTo>
                  <a:lnTo>
                    <a:pt x="165" y="14"/>
                  </a:lnTo>
                  <a:lnTo>
                    <a:pt x="170" y="8"/>
                  </a:lnTo>
                  <a:lnTo>
                    <a:pt x="176" y="0"/>
                  </a:lnTo>
                  <a:lnTo>
                    <a:pt x="183" y="5"/>
                  </a:lnTo>
                  <a:lnTo>
                    <a:pt x="191" y="10"/>
                  </a:lnTo>
                  <a:lnTo>
                    <a:pt x="198" y="15"/>
                  </a:lnTo>
                  <a:lnTo>
                    <a:pt x="207" y="19"/>
                  </a:lnTo>
                  <a:lnTo>
                    <a:pt x="215" y="23"/>
                  </a:lnTo>
                  <a:lnTo>
                    <a:pt x="224" y="26"/>
                  </a:lnTo>
                  <a:lnTo>
                    <a:pt x="233" y="29"/>
                  </a:lnTo>
                  <a:lnTo>
                    <a:pt x="242" y="32"/>
                  </a:lnTo>
                  <a:lnTo>
                    <a:pt x="251" y="34"/>
                  </a:lnTo>
                  <a:lnTo>
                    <a:pt x="261" y="36"/>
                  </a:lnTo>
                  <a:lnTo>
                    <a:pt x="270" y="37"/>
                  </a:lnTo>
                  <a:lnTo>
                    <a:pt x="279" y="38"/>
                  </a:lnTo>
                  <a:lnTo>
                    <a:pt x="288" y="38"/>
                  </a:lnTo>
                  <a:lnTo>
                    <a:pt x="298" y="38"/>
                  </a:lnTo>
                  <a:lnTo>
                    <a:pt x="307" y="37"/>
                  </a:lnTo>
                  <a:lnTo>
                    <a:pt x="316" y="36"/>
                  </a:lnTo>
                  <a:lnTo>
                    <a:pt x="282" y="120"/>
                  </a:lnTo>
                  <a:lnTo>
                    <a:pt x="285" y="123"/>
                  </a:lnTo>
                  <a:lnTo>
                    <a:pt x="288" y="126"/>
                  </a:lnTo>
                  <a:lnTo>
                    <a:pt x="291" y="129"/>
                  </a:lnTo>
                  <a:lnTo>
                    <a:pt x="295" y="131"/>
                  </a:lnTo>
                  <a:lnTo>
                    <a:pt x="298" y="134"/>
                  </a:lnTo>
                  <a:lnTo>
                    <a:pt x="303" y="137"/>
                  </a:lnTo>
                  <a:lnTo>
                    <a:pt x="308" y="140"/>
                  </a:lnTo>
                  <a:lnTo>
                    <a:pt x="313" y="142"/>
                  </a:lnTo>
                  <a:lnTo>
                    <a:pt x="327" y="140"/>
                  </a:lnTo>
                  <a:lnTo>
                    <a:pt x="337" y="134"/>
                  </a:lnTo>
                  <a:lnTo>
                    <a:pt x="345" y="125"/>
                  </a:lnTo>
                  <a:lnTo>
                    <a:pt x="352" y="113"/>
                  </a:lnTo>
                  <a:lnTo>
                    <a:pt x="357" y="101"/>
                  </a:lnTo>
                  <a:lnTo>
                    <a:pt x="363" y="89"/>
                  </a:lnTo>
                  <a:lnTo>
                    <a:pt x="372" y="78"/>
                  </a:lnTo>
                  <a:lnTo>
                    <a:pt x="382" y="69"/>
                  </a:lnTo>
                  <a:lnTo>
                    <a:pt x="385" y="77"/>
                  </a:lnTo>
                  <a:lnTo>
                    <a:pt x="390" y="86"/>
                  </a:lnTo>
                  <a:lnTo>
                    <a:pt x="395" y="94"/>
                  </a:lnTo>
                  <a:lnTo>
                    <a:pt x="402" y="101"/>
                  </a:lnTo>
                  <a:lnTo>
                    <a:pt x="409" y="109"/>
                  </a:lnTo>
                  <a:lnTo>
                    <a:pt x="416" y="117"/>
                  </a:lnTo>
                  <a:lnTo>
                    <a:pt x="424" y="123"/>
                  </a:lnTo>
                  <a:lnTo>
                    <a:pt x="432" y="130"/>
                  </a:lnTo>
                  <a:lnTo>
                    <a:pt x="441" y="137"/>
                  </a:lnTo>
                  <a:lnTo>
                    <a:pt x="450" y="143"/>
                  </a:lnTo>
                  <a:lnTo>
                    <a:pt x="459" y="149"/>
                  </a:lnTo>
                  <a:lnTo>
                    <a:pt x="469" y="154"/>
                  </a:lnTo>
                  <a:lnTo>
                    <a:pt x="480" y="159"/>
                  </a:lnTo>
                  <a:lnTo>
                    <a:pt x="490" y="165"/>
                  </a:lnTo>
                  <a:lnTo>
                    <a:pt x="501" y="170"/>
                  </a:lnTo>
                  <a:lnTo>
                    <a:pt x="512" y="174"/>
                  </a:lnTo>
                  <a:lnTo>
                    <a:pt x="447" y="287"/>
                  </a:lnTo>
                  <a:lnTo>
                    <a:pt x="431" y="287"/>
                  </a:lnTo>
                  <a:lnTo>
                    <a:pt x="328" y="211"/>
                  </a:lnTo>
                  <a:lnTo>
                    <a:pt x="322" y="216"/>
                  </a:lnTo>
                  <a:lnTo>
                    <a:pt x="316" y="222"/>
                  </a:lnTo>
                  <a:lnTo>
                    <a:pt x="311" y="227"/>
                  </a:lnTo>
                  <a:lnTo>
                    <a:pt x="305" y="234"/>
                  </a:lnTo>
                  <a:lnTo>
                    <a:pt x="299" y="240"/>
                  </a:lnTo>
                  <a:lnTo>
                    <a:pt x="293" y="247"/>
                  </a:lnTo>
                  <a:lnTo>
                    <a:pt x="288" y="253"/>
                  </a:lnTo>
                  <a:lnTo>
                    <a:pt x="283" y="261"/>
                  </a:lnTo>
                  <a:lnTo>
                    <a:pt x="279" y="268"/>
                  </a:lnTo>
                  <a:lnTo>
                    <a:pt x="275" y="276"/>
                  </a:lnTo>
                  <a:lnTo>
                    <a:pt x="271" y="284"/>
                  </a:lnTo>
                  <a:lnTo>
                    <a:pt x="267" y="292"/>
                  </a:lnTo>
                  <a:lnTo>
                    <a:pt x="265" y="300"/>
                  </a:lnTo>
                  <a:lnTo>
                    <a:pt x="262" y="308"/>
                  </a:lnTo>
                  <a:lnTo>
                    <a:pt x="261" y="316"/>
                  </a:lnTo>
                  <a:lnTo>
                    <a:pt x="259" y="324"/>
                  </a:lnTo>
                  <a:lnTo>
                    <a:pt x="265" y="334"/>
                  </a:lnTo>
                  <a:lnTo>
                    <a:pt x="272" y="342"/>
                  </a:lnTo>
                  <a:lnTo>
                    <a:pt x="281" y="347"/>
                  </a:lnTo>
                  <a:lnTo>
                    <a:pt x="290" y="351"/>
                  </a:lnTo>
                  <a:lnTo>
                    <a:pt x="302" y="353"/>
                  </a:lnTo>
                  <a:lnTo>
                    <a:pt x="313" y="355"/>
                  </a:lnTo>
                  <a:lnTo>
                    <a:pt x="325" y="356"/>
                  </a:lnTo>
                  <a:lnTo>
                    <a:pt x="337" y="357"/>
                  </a:lnTo>
                  <a:lnTo>
                    <a:pt x="348" y="357"/>
                  </a:lnTo>
                  <a:lnTo>
                    <a:pt x="360" y="359"/>
                  </a:lnTo>
                  <a:lnTo>
                    <a:pt x="370" y="361"/>
                  </a:lnTo>
                  <a:lnTo>
                    <a:pt x="380" y="365"/>
                  </a:lnTo>
                  <a:lnTo>
                    <a:pt x="388" y="370"/>
                  </a:lnTo>
                  <a:lnTo>
                    <a:pt x="394" y="378"/>
                  </a:lnTo>
                  <a:lnTo>
                    <a:pt x="399" y="387"/>
                  </a:lnTo>
                  <a:lnTo>
                    <a:pt x="400" y="401"/>
                  </a:lnTo>
                  <a:lnTo>
                    <a:pt x="347" y="480"/>
                  </a:lnTo>
                  <a:lnTo>
                    <a:pt x="225" y="398"/>
                  </a:lnTo>
                  <a:lnTo>
                    <a:pt x="202" y="404"/>
                  </a:lnTo>
                  <a:lnTo>
                    <a:pt x="168" y="477"/>
                  </a:lnTo>
                  <a:lnTo>
                    <a:pt x="165" y="478"/>
                  </a:lnTo>
                  <a:lnTo>
                    <a:pt x="162" y="479"/>
                  </a:lnTo>
                  <a:lnTo>
                    <a:pt x="158" y="481"/>
                  </a:lnTo>
                  <a:lnTo>
                    <a:pt x="154" y="483"/>
                  </a:lnTo>
                  <a:lnTo>
                    <a:pt x="150" y="484"/>
                  </a:lnTo>
                  <a:lnTo>
                    <a:pt x="146" y="487"/>
                  </a:lnTo>
                  <a:lnTo>
                    <a:pt x="142" y="489"/>
                  </a:lnTo>
                  <a:lnTo>
                    <a:pt x="138" y="492"/>
                  </a:lnTo>
                  <a:lnTo>
                    <a:pt x="130" y="49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grayWhite">
            <a:xfrm>
              <a:off x="380" y="3463"/>
              <a:ext cx="512" cy="509"/>
            </a:xfrm>
            <a:custGeom>
              <a:avLst/>
              <a:gdLst>
                <a:gd name="T0" fmla="*/ 67 w 512"/>
                <a:gd name="T1" fmla="*/ 492 h 509"/>
                <a:gd name="T2" fmla="*/ 45 w 512"/>
                <a:gd name="T3" fmla="*/ 451 h 509"/>
                <a:gd name="T4" fmla="*/ 68 w 512"/>
                <a:gd name="T5" fmla="*/ 418 h 509"/>
                <a:gd name="T6" fmla="*/ 106 w 512"/>
                <a:gd name="T7" fmla="*/ 391 h 509"/>
                <a:gd name="T8" fmla="*/ 105 w 512"/>
                <a:gd name="T9" fmla="*/ 352 h 509"/>
                <a:gd name="T10" fmla="*/ 79 w 512"/>
                <a:gd name="T11" fmla="*/ 324 h 509"/>
                <a:gd name="T12" fmla="*/ 44 w 512"/>
                <a:gd name="T13" fmla="*/ 302 h 509"/>
                <a:gd name="T14" fmla="*/ 7 w 512"/>
                <a:gd name="T15" fmla="*/ 280 h 509"/>
                <a:gd name="T16" fmla="*/ 2 w 512"/>
                <a:gd name="T17" fmla="*/ 258 h 509"/>
                <a:gd name="T18" fmla="*/ 13 w 512"/>
                <a:gd name="T19" fmla="*/ 239 h 509"/>
                <a:gd name="T20" fmla="*/ 29 w 512"/>
                <a:gd name="T21" fmla="*/ 220 h 509"/>
                <a:gd name="T22" fmla="*/ 43 w 512"/>
                <a:gd name="T23" fmla="*/ 201 h 509"/>
                <a:gd name="T24" fmla="*/ 65 w 512"/>
                <a:gd name="T25" fmla="*/ 184 h 509"/>
                <a:gd name="T26" fmla="*/ 100 w 512"/>
                <a:gd name="T27" fmla="*/ 191 h 509"/>
                <a:gd name="T28" fmla="*/ 124 w 512"/>
                <a:gd name="T29" fmla="*/ 210 h 509"/>
                <a:gd name="T30" fmla="*/ 150 w 512"/>
                <a:gd name="T31" fmla="*/ 233 h 509"/>
                <a:gd name="T32" fmla="*/ 179 w 512"/>
                <a:gd name="T33" fmla="*/ 232 h 509"/>
                <a:gd name="T34" fmla="*/ 207 w 512"/>
                <a:gd name="T35" fmla="*/ 223 h 509"/>
                <a:gd name="T36" fmla="*/ 230 w 512"/>
                <a:gd name="T37" fmla="*/ 198 h 509"/>
                <a:gd name="T38" fmla="*/ 242 w 512"/>
                <a:gd name="T39" fmla="*/ 165 h 509"/>
                <a:gd name="T40" fmla="*/ 226 w 512"/>
                <a:gd name="T41" fmla="*/ 143 h 509"/>
                <a:gd name="T42" fmla="*/ 203 w 512"/>
                <a:gd name="T43" fmla="*/ 132 h 509"/>
                <a:gd name="T44" fmla="*/ 176 w 512"/>
                <a:gd name="T45" fmla="*/ 122 h 509"/>
                <a:gd name="T46" fmla="*/ 153 w 512"/>
                <a:gd name="T47" fmla="*/ 111 h 509"/>
                <a:gd name="T48" fmla="*/ 142 w 512"/>
                <a:gd name="T49" fmla="*/ 80 h 509"/>
                <a:gd name="T50" fmla="*/ 163 w 512"/>
                <a:gd name="T51" fmla="*/ 50 h 509"/>
                <a:gd name="T52" fmla="*/ 187 w 512"/>
                <a:gd name="T53" fmla="*/ 36 h 509"/>
                <a:gd name="T54" fmla="*/ 211 w 512"/>
                <a:gd name="T55" fmla="*/ 18 h 509"/>
                <a:gd name="T56" fmla="*/ 243 w 512"/>
                <a:gd name="T57" fmla="*/ 28 h 509"/>
                <a:gd name="T58" fmla="*/ 277 w 512"/>
                <a:gd name="T59" fmla="*/ 54 h 509"/>
                <a:gd name="T60" fmla="*/ 314 w 512"/>
                <a:gd name="T61" fmla="*/ 72 h 509"/>
                <a:gd name="T62" fmla="*/ 355 w 512"/>
                <a:gd name="T63" fmla="*/ 68 h 509"/>
                <a:gd name="T64" fmla="*/ 382 w 512"/>
                <a:gd name="T65" fmla="*/ 36 h 509"/>
                <a:gd name="T66" fmla="*/ 411 w 512"/>
                <a:gd name="T67" fmla="*/ 3 h 509"/>
                <a:gd name="T68" fmla="*/ 453 w 512"/>
                <a:gd name="T69" fmla="*/ 10 h 509"/>
                <a:gd name="T70" fmla="*/ 486 w 512"/>
                <a:gd name="T71" fmla="*/ 36 h 509"/>
                <a:gd name="T72" fmla="*/ 489 w 512"/>
                <a:gd name="T73" fmla="*/ 68 h 509"/>
                <a:gd name="T74" fmla="*/ 466 w 512"/>
                <a:gd name="T75" fmla="*/ 88 h 509"/>
                <a:gd name="T76" fmla="*/ 437 w 512"/>
                <a:gd name="T77" fmla="*/ 107 h 509"/>
                <a:gd name="T78" fmla="*/ 422 w 512"/>
                <a:gd name="T79" fmla="*/ 133 h 509"/>
                <a:gd name="T80" fmla="*/ 419 w 512"/>
                <a:gd name="T81" fmla="*/ 317 h 509"/>
                <a:gd name="T82" fmla="*/ 388 w 512"/>
                <a:gd name="T83" fmla="*/ 302 h 509"/>
                <a:gd name="T84" fmla="*/ 364 w 512"/>
                <a:gd name="T85" fmla="*/ 273 h 509"/>
                <a:gd name="T86" fmla="*/ 336 w 512"/>
                <a:gd name="T87" fmla="*/ 250 h 509"/>
                <a:gd name="T88" fmla="*/ 299 w 512"/>
                <a:gd name="T89" fmla="*/ 252 h 509"/>
                <a:gd name="T90" fmla="*/ 275 w 512"/>
                <a:gd name="T91" fmla="*/ 270 h 509"/>
                <a:gd name="T92" fmla="*/ 255 w 512"/>
                <a:gd name="T93" fmla="*/ 294 h 509"/>
                <a:gd name="T94" fmla="*/ 242 w 512"/>
                <a:gd name="T95" fmla="*/ 323 h 509"/>
                <a:gd name="T96" fmla="*/ 241 w 512"/>
                <a:gd name="T97" fmla="*/ 353 h 509"/>
                <a:gd name="T98" fmla="*/ 257 w 512"/>
                <a:gd name="T99" fmla="*/ 364 h 509"/>
                <a:gd name="T100" fmla="*/ 279 w 512"/>
                <a:gd name="T101" fmla="*/ 368 h 509"/>
                <a:gd name="T102" fmla="*/ 304 w 512"/>
                <a:gd name="T103" fmla="*/ 370 h 509"/>
                <a:gd name="T104" fmla="*/ 330 w 512"/>
                <a:gd name="T105" fmla="*/ 376 h 509"/>
                <a:gd name="T106" fmla="*/ 353 w 512"/>
                <a:gd name="T107" fmla="*/ 407 h 509"/>
                <a:gd name="T108" fmla="*/ 352 w 512"/>
                <a:gd name="T109" fmla="*/ 443 h 509"/>
                <a:gd name="T110" fmla="*/ 334 w 512"/>
                <a:gd name="T111" fmla="*/ 462 h 509"/>
                <a:gd name="T112" fmla="*/ 311 w 512"/>
                <a:gd name="T113" fmla="*/ 479 h 509"/>
                <a:gd name="T114" fmla="*/ 278 w 512"/>
                <a:gd name="T115" fmla="*/ 465 h 509"/>
                <a:gd name="T116" fmla="*/ 241 w 512"/>
                <a:gd name="T117" fmla="*/ 445 h 509"/>
                <a:gd name="T118" fmla="*/ 202 w 512"/>
                <a:gd name="T119" fmla="*/ 432 h 509"/>
                <a:gd name="T120" fmla="*/ 98 w 512"/>
                <a:gd name="T121" fmla="*/ 508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2" h="509">
                  <a:moveTo>
                    <a:pt x="98" y="508"/>
                  </a:moveTo>
                  <a:lnTo>
                    <a:pt x="86" y="504"/>
                  </a:lnTo>
                  <a:lnTo>
                    <a:pt x="76" y="498"/>
                  </a:lnTo>
                  <a:lnTo>
                    <a:pt x="67" y="492"/>
                  </a:lnTo>
                  <a:lnTo>
                    <a:pt x="60" y="483"/>
                  </a:lnTo>
                  <a:lnTo>
                    <a:pt x="53" y="474"/>
                  </a:lnTo>
                  <a:lnTo>
                    <a:pt x="49" y="463"/>
                  </a:lnTo>
                  <a:lnTo>
                    <a:pt x="45" y="451"/>
                  </a:lnTo>
                  <a:lnTo>
                    <a:pt x="43" y="439"/>
                  </a:lnTo>
                  <a:lnTo>
                    <a:pt x="49" y="432"/>
                  </a:lnTo>
                  <a:lnTo>
                    <a:pt x="58" y="425"/>
                  </a:lnTo>
                  <a:lnTo>
                    <a:pt x="68" y="418"/>
                  </a:lnTo>
                  <a:lnTo>
                    <a:pt x="78" y="413"/>
                  </a:lnTo>
                  <a:lnTo>
                    <a:pt x="88" y="407"/>
                  </a:lnTo>
                  <a:lnTo>
                    <a:pt x="98" y="399"/>
                  </a:lnTo>
                  <a:lnTo>
                    <a:pt x="106" y="391"/>
                  </a:lnTo>
                  <a:lnTo>
                    <a:pt x="113" y="380"/>
                  </a:lnTo>
                  <a:lnTo>
                    <a:pt x="112" y="370"/>
                  </a:lnTo>
                  <a:lnTo>
                    <a:pt x="109" y="360"/>
                  </a:lnTo>
                  <a:lnTo>
                    <a:pt x="105" y="352"/>
                  </a:lnTo>
                  <a:lnTo>
                    <a:pt x="100" y="344"/>
                  </a:lnTo>
                  <a:lnTo>
                    <a:pt x="93" y="337"/>
                  </a:lnTo>
                  <a:lnTo>
                    <a:pt x="87" y="330"/>
                  </a:lnTo>
                  <a:lnTo>
                    <a:pt x="79" y="324"/>
                  </a:lnTo>
                  <a:lnTo>
                    <a:pt x="71" y="318"/>
                  </a:lnTo>
                  <a:lnTo>
                    <a:pt x="62" y="313"/>
                  </a:lnTo>
                  <a:lnTo>
                    <a:pt x="53" y="308"/>
                  </a:lnTo>
                  <a:lnTo>
                    <a:pt x="44" y="302"/>
                  </a:lnTo>
                  <a:lnTo>
                    <a:pt x="35" y="297"/>
                  </a:lnTo>
                  <a:lnTo>
                    <a:pt x="25" y="291"/>
                  </a:lnTo>
                  <a:lnTo>
                    <a:pt x="17" y="286"/>
                  </a:lnTo>
                  <a:lnTo>
                    <a:pt x="7" y="280"/>
                  </a:lnTo>
                  <a:lnTo>
                    <a:pt x="0" y="273"/>
                  </a:lnTo>
                  <a:lnTo>
                    <a:pt x="0" y="268"/>
                  </a:lnTo>
                  <a:lnTo>
                    <a:pt x="0" y="263"/>
                  </a:lnTo>
                  <a:lnTo>
                    <a:pt x="2" y="258"/>
                  </a:lnTo>
                  <a:lnTo>
                    <a:pt x="4" y="253"/>
                  </a:lnTo>
                  <a:lnTo>
                    <a:pt x="7" y="248"/>
                  </a:lnTo>
                  <a:lnTo>
                    <a:pt x="10" y="244"/>
                  </a:lnTo>
                  <a:lnTo>
                    <a:pt x="13" y="239"/>
                  </a:lnTo>
                  <a:lnTo>
                    <a:pt x="17" y="234"/>
                  </a:lnTo>
                  <a:lnTo>
                    <a:pt x="20" y="230"/>
                  </a:lnTo>
                  <a:lnTo>
                    <a:pt x="24" y="225"/>
                  </a:lnTo>
                  <a:lnTo>
                    <a:pt x="29" y="220"/>
                  </a:lnTo>
                  <a:lnTo>
                    <a:pt x="32" y="216"/>
                  </a:lnTo>
                  <a:lnTo>
                    <a:pt x="37" y="210"/>
                  </a:lnTo>
                  <a:lnTo>
                    <a:pt x="40" y="205"/>
                  </a:lnTo>
                  <a:lnTo>
                    <a:pt x="43" y="201"/>
                  </a:lnTo>
                  <a:lnTo>
                    <a:pt x="46" y="195"/>
                  </a:lnTo>
                  <a:lnTo>
                    <a:pt x="51" y="190"/>
                  </a:lnTo>
                  <a:lnTo>
                    <a:pt x="58" y="186"/>
                  </a:lnTo>
                  <a:lnTo>
                    <a:pt x="65" y="184"/>
                  </a:lnTo>
                  <a:lnTo>
                    <a:pt x="73" y="184"/>
                  </a:lnTo>
                  <a:lnTo>
                    <a:pt x="82" y="186"/>
                  </a:lnTo>
                  <a:lnTo>
                    <a:pt x="91" y="187"/>
                  </a:lnTo>
                  <a:lnTo>
                    <a:pt x="100" y="191"/>
                  </a:lnTo>
                  <a:lnTo>
                    <a:pt x="109" y="195"/>
                  </a:lnTo>
                  <a:lnTo>
                    <a:pt x="114" y="199"/>
                  </a:lnTo>
                  <a:lnTo>
                    <a:pt x="120" y="205"/>
                  </a:lnTo>
                  <a:lnTo>
                    <a:pt x="124" y="210"/>
                  </a:lnTo>
                  <a:lnTo>
                    <a:pt x="130" y="216"/>
                  </a:lnTo>
                  <a:lnTo>
                    <a:pt x="136" y="222"/>
                  </a:lnTo>
                  <a:lnTo>
                    <a:pt x="143" y="228"/>
                  </a:lnTo>
                  <a:lnTo>
                    <a:pt x="150" y="233"/>
                  </a:lnTo>
                  <a:lnTo>
                    <a:pt x="160" y="237"/>
                  </a:lnTo>
                  <a:lnTo>
                    <a:pt x="166" y="236"/>
                  </a:lnTo>
                  <a:lnTo>
                    <a:pt x="173" y="234"/>
                  </a:lnTo>
                  <a:lnTo>
                    <a:pt x="179" y="232"/>
                  </a:lnTo>
                  <a:lnTo>
                    <a:pt x="186" y="230"/>
                  </a:lnTo>
                  <a:lnTo>
                    <a:pt x="193" y="228"/>
                  </a:lnTo>
                  <a:lnTo>
                    <a:pt x="200" y="225"/>
                  </a:lnTo>
                  <a:lnTo>
                    <a:pt x="207" y="223"/>
                  </a:lnTo>
                  <a:lnTo>
                    <a:pt x="215" y="220"/>
                  </a:lnTo>
                  <a:lnTo>
                    <a:pt x="218" y="213"/>
                  </a:lnTo>
                  <a:lnTo>
                    <a:pt x="224" y="205"/>
                  </a:lnTo>
                  <a:lnTo>
                    <a:pt x="230" y="198"/>
                  </a:lnTo>
                  <a:lnTo>
                    <a:pt x="235" y="190"/>
                  </a:lnTo>
                  <a:lnTo>
                    <a:pt x="239" y="182"/>
                  </a:lnTo>
                  <a:lnTo>
                    <a:pt x="242" y="174"/>
                  </a:lnTo>
                  <a:lnTo>
                    <a:pt x="242" y="165"/>
                  </a:lnTo>
                  <a:lnTo>
                    <a:pt x="238" y="156"/>
                  </a:lnTo>
                  <a:lnTo>
                    <a:pt x="235" y="151"/>
                  </a:lnTo>
                  <a:lnTo>
                    <a:pt x="230" y="147"/>
                  </a:lnTo>
                  <a:lnTo>
                    <a:pt x="226" y="143"/>
                  </a:lnTo>
                  <a:lnTo>
                    <a:pt x="220" y="140"/>
                  </a:lnTo>
                  <a:lnTo>
                    <a:pt x="215" y="136"/>
                  </a:lnTo>
                  <a:lnTo>
                    <a:pt x="209" y="134"/>
                  </a:lnTo>
                  <a:lnTo>
                    <a:pt x="203" y="132"/>
                  </a:lnTo>
                  <a:lnTo>
                    <a:pt x="196" y="129"/>
                  </a:lnTo>
                  <a:lnTo>
                    <a:pt x="189" y="127"/>
                  </a:lnTo>
                  <a:lnTo>
                    <a:pt x="183" y="125"/>
                  </a:lnTo>
                  <a:lnTo>
                    <a:pt x="176" y="122"/>
                  </a:lnTo>
                  <a:lnTo>
                    <a:pt x="170" y="121"/>
                  </a:lnTo>
                  <a:lnTo>
                    <a:pt x="164" y="117"/>
                  </a:lnTo>
                  <a:lnTo>
                    <a:pt x="158" y="114"/>
                  </a:lnTo>
                  <a:lnTo>
                    <a:pt x="153" y="111"/>
                  </a:lnTo>
                  <a:lnTo>
                    <a:pt x="148" y="106"/>
                  </a:lnTo>
                  <a:lnTo>
                    <a:pt x="143" y="98"/>
                  </a:lnTo>
                  <a:lnTo>
                    <a:pt x="142" y="90"/>
                  </a:lnTo>
                  <a:lnTo>
                    <a:pt x="142" y="80"/>
                  </a:lnTo>
                  <a:lnTo>
                    <a:pt x="145" y="72"/>
                  </a:lnTo>
                  <a:lnTo>
                    <a:pt x="149" y="64"/>
                  </a:lnTo>
                  <a:lnTo>
                    <a:pt x="156" y="57"/>
                  </a:lnTo>
                  <a:lnTo>
                    <a:pt x="163" y="50"/>
                  </a:lnTo>
                  <a:lnTo>
                    <a:pt x="172" y="46"/>
                  </a:lnTo>
                  <a:lnTo>
                    <a:pt x="177" y="43"/>
                  </a:lnTo>
                  <a:lnTo>
                    <a:pt x="183" y="39"/>
                  </a:lnTo>
                  <a:lnTo>
                    <a:pt x="187" y="36"/>
                  </a:lnTo>
                  <a:lnTo>
                    <a:pt x="193" y="31"/>
                  </a:lnTo>
                  <a:lnTo>
                    <a:pt x="199" y="27"/>
                  </a:lnTo>
                  <a:lnTo>
                    <a:pt x="205" y="23"/>
                  </a:lnTo>
                  <a:lnTo>
                    <a:pt x="211" y="18"/>
                  </a:lnTo>
                  <a:lnTo>
                    <a:pt x="218" y="14"/>
                  </a:lnTo>
                  <a:lnTo>
                    <a:pt x="226" y="18"/>
                  </a:lnTo>
                  <a:lnTo>
                    <a:pt x="235" y="22"/>
                  </a:lnTo>
                  <a:lnTo>
                    <a:pt x="243" y="28"/>
                  </a:lnTo>
                  <a:lnTo>
                    <a:pt x="251" y="34"/>
                  </a:lnTo>
                  <a:lnTo>
                    <a:pt x="259" y="40"/>
                  </a:lnTo>
                  <a:lnTo>
                    <a:pt x="267" y="47"/>
                  </a:lnTo>
                  <a:lnTo>
                    <a:pt x="277" y="54"/>
                  </a:lnTo>
                  <a:lnTo>
                    <a:pt x="286" y="60"/>
                  </a:lnTo>
                  <a:lnTo>
                    <a:pt x="294" y="65"/>
                  </a:lnTo>
                  <a:lnTo>
                    <a:pt x="304" y="69"/>
                  </a:lnTo>
                  <a:lnTo>
                    <a:pt x="314" y="72"/>
                  </a:lnTo>
                  <a:lnTo>
                    <a:pt x="324" y="75"/>
                  </a:lnTo>
                  <a:lnTo>
                    <a:pt x="334" y="74"/>
                  </a:lnTo>
                  <a:lnTo>
                    <a:pt x="344" y="72"/>
                  </a:lnTo>
                  <a:lnTo>
                    <a:pt x="355" y="68"/>
                  </a:lnTo>
                  <a:lnTo>
                    <a:pt x="367" y="60"/>
                  </a:lnTo>
                  <a:lnTo>
                    <a:pt x="373" y="54"/>
                  </a:lnTo>
                  <a:lnTo>
                    <a:pt x="378" y="46"/>
                  </a:lnTo>
                  <a:lnTo>
                    <a:pt x="382" y="36"/>
                  </a:lnTo>
                  <a:lnTo>
                    <a:pt x="387" y="27"/>
                  </a:lnTo>
                  <a:lnTo>
                    <a:pt x="393" y="18"/>
                  </a:lnTo>
                  <a:lnTo>
                    <a:pt x="401" y="10"/>
                  </a:lnTo>
                  <a:lnTo>
                    <a:pt x="411" y="3"/>
                  </a:lnTo>
                  <a:lnTo>
                    <a:pt x="422" y="0"/>
                  </a:lnTo>
                  <a:lnTo>
                    <a:pt x="432" y="3"/>
                  </a:lnTo>
                  <a:lnTo>
                    <a:pt x="442" y="6"/>
                  </a:lnTo>
                  <a:lnTo>
                    <a:pt x="453" y="10"/>
                  </a:lnTo>
                  <a:lnTo>
                    <a:pt x="463" y="15"/>
                  </a:lnTo>
                  <a:lnTo>
                    <a:pt x="472" y="21"/>
                  </a:lnTo>
                  <a:lnTo>
                    <a:pt x="479" y="28"/>
                  </a:lnTo>
                  <a:lnTo>
                    <a:pt x="486" y="36"/>
                  </a:lnTo>
                  <a:lnTo>
                    <a:pt x="492" y="46"/>
                  </a:lnTo>
                  <a:lnTo>
                    <a:pt x="493" y="54"/>
                  </a:lnTo>
                  <a:lnTo>
                    <a:pt x="492" y="61"/>
                  </a:lnTo>
                  <a:lnTo>
                    <a:pt x="489" y="68"/>
                  </a:lnTo>
                  <a:lnTo>
                    <a:pt x="485" y="73"/>
                  </a:lnTo>
                  <a:lnTo>
                    <a:pt x="479" y="79"/>
                  </a:lnTo>
                  <a:lnTo>
                    <a:pt x="473" y="83"/>
                  </a:lnTo>
                  <a:lnTo>
                    <a:pt x="466" y="88"/>
                  </a:lnTo>
                  <a:lnTo>
                    <a:pt x="458" y="93"/>
                  </a:lnTo>
                  <a:lnTo>
                    <a:pt x="451" y="97"/>
                  </a:lnTo>
                  <a:lnTo>
                    <a:pt x="443" y="101"/>
                  </a:lnTo>
                  <a:lnTo>
                    <a:pt x="437" y="107"/>
                  </a:lnTo>
                  <a:lnTo>
                    <a:pt x="431" y="112"/>
                  </a:lnTo>
                  <a:lnTo>
                    <a:pt x="427" y="118"/>
                  </a:lnTo>
                  <a:lnTo>
                    <a:pt x="423" y="125"/>
                  </a:lnTo>
                  <a:lnTo>
                    <a:pt x="422" y="133"/>
                  </a:lnTo>
                  <a:lnTo>
                    <a:pt x="422" y="142"/>
                  </a:lnTo>
                  <a:lnTo>
                    <a:pt x="511" y="227"/>
                  </a:lnTo>
                  <a:lnTo>
                    <a:pt x="429" y="316"/>
                  </a:lnTo>
                  <a:lnTo>
                    <a:pt x="419" y="317"/>
                  </a:lnTo>
                  <a:lnTo>
                    <a:pt x="411" y="315"/>
                  </a:lnTo>
                  <a:lnTo>
                    <a:pt x="402" y="312"/>
                  </a:lnTo>
                  <a:lnTo>
                    <a:pt x="395" y="308"/>
                  </a:lnTo>
                  <a:lnTo>
                    <a:pt x="388" y="302"/>
                  </a:lnTo>
                  <a:lnTo>
                    <a:pt x="382" y="295"/>
                  </a:lnTo>
                  <a:lnTo>
                    <a:pt x="376" y="288"/>
                  </a:lnTo>
                  <a:lnTo>
                    <a:pt x="370" y="281"/>
                  </a:lnTo>
                  <a:lnTo>
                    <a:pt x="364" y="273"/>
                  </a:lnTo>
                  <a:lnTo>
                    <a:pt x="358" y="266"/>
                  </a:lnTo>
                  <a:lnTo>
                    <a:pt x="351" y="260"/>
                  </a:lnTo>
                  <a:lnTo>
                    <a:pt x="344" y="255"/>
                  </a:lnTo>
                  <a:lnTo>
                    <a:pt x="336" y="250"/>
                  </a:lnTo>
                  <a:lnTo>
                    <a:pt x="327" y="248"/>
                  </a:lnTo>
                  <a:lnTo>
                    <a:pt x="317" y="247"/>
                  </a:lnTo>
                  <a:lnTo>
                    <a:pt x="305" y="248"/>
                  </a:lnTo>
                  <a:lnTo>
                    <a:pt x="299" y="252"/>
                  </a:lnTo>
                  <a:lnTo>
                    <a:pt x="293" y="255"/>
                  </a:lnTo>
                  <a:lnTo>
                    <a:pt x="287" y="260"/>
                  </a:lnTo>
                  <a:lnTo>
                    <a:pt x="281" y="265"/>
                  </a:lnTo>
                  <a:lnTo>
                    <a:pt x="275" y="270"/>
                  </a:lnTo>
                  <a:lnTo>
                    <a:pt x="270" y="275"/>
                  </a:lnTo>
                  <a:lnTo>
                    <a:pt x="265" y="281"/>
                  </a:lnTo>
                  <a:lnTo>
                    <a:pt x="260" y="288"/>
                  </a:lnTo>
                  <a:lnTo>
                    <a:pt x="255" y="294"/>
                  </a:lnTo>
                  <a:lnTo>
                    <a:pt x="251" y="300"/>
                  </a:lnTo>
                  <a:lnTo>
                    <a:pt x="247" y="308"/>
                  </a:lnTo>
                  <a:lnTo>
                    <a:pt x="244" y="315"/>
                  </a:lnTo>
                  <a:lnTo>
                    <a:pt x="242" y="323"/>
                  </a:lnTo>
                  <a:lnTo>
                    <a:pt x="239" y="331"/>
                  </a:lnTo>
                  <a:lnTo>
                    <a:pt x="238" y="339"/>
                  </a:lnTo>
                  <a:lnTo>
                    <a:pt x="238" y="348"/>
                  </a:lnTo>
                  <a:lnTo>
                    <a:pt x="241" y="353"/>
                  </a:lnTo>
                  <a:lnTo>
                    <a:pt x="244" y="356"/>
                  </a:lnTo>
                  <a:lnTo>
                    <a:pt x="248" y="360"/>
                  </a:lnTo>
                  <a:lnTo>
                    <a:pt x="252" y="362"/>
                  </a:lnTo>
                  <a:lnTo>
                    <a:pt x="257" y="364"/>
                  </a:lnTo>
                  <a:lnTo>
                    <a:pt x="262" y="366"/>
                  </a:lnTo>
                  <a:lnTo>
                    <a:pt x="267" y="367"/>
                  </a:lnTo>
                  <a:lnTo>
                    <a:pt x="274" y="368"/>
                  </a:lnTo>
                  <a:lnTo>
                    <a:pt x="279" y="368"/>
                  </a:lnTo>
                  <a:lnTo>
                    <a:pt x="285" y="369"/>
                  </a:lnTo>
                  <a:lnTo>
                    <a:pt x="292" y="370"/>
                  </a:lnTo>
                  <a:lnTo>
                    <a:pt x="298" y="370"/>
                  </a:lnTo>
                  <a:lnTo>
                    <a:pt x="304" y="370"/>
                  </a:lnTo>
                  <a:lnTo>
                    <a:pt x="309" y="371"/>
                  </a:lnTo>
                  <a:lnTo>
                    <a:pt x="315" y="371"/>
                  </a:lnTo>
                  <a:lnTo>
                    <a:pt x="320" y="373"/>
                  </a:lnTo>
                  <a:lnTo>
                    <a:pt x="330" y="376"/>
                  </a:lnTo>
                  <a:lnTo>
                    <a:pt x="337" y="382"/>
                  </a:lnTo>
                  <a:lnTo>
                    <a:pt x="344" y="389"/>
                  </a:lnTo>
                  <a:lnTo>
                    <a:pt x="349" y="398"/>
                  </a:lnTo>
                  <a:lnTo>
                    <a:pt x="353" y="407"/>
                  </a:lnTo>
                  <a:lnTo>
                    <a:pt x="355" y="417"/>
                  </a:lnTo>
                  <a:lnTo>
                    <a:pt x="356" y="427"/>
                  </a:lnTo>
                  <a:lnTo>
                    <a:pt x="355" y="436"/>
                  </a:lnTo>
                  <a:lnTo>
                    <a:pt x="352" y="443"/>
                  </a:lnTo>
                  <a:lnTo>
                    <a:pt x="348" y="448"/>
                  </a:lnTo>
                  <a:lnTo>
                    <a:pt x="343" y="453"/>
                  </a:lnTo>
                  <a:lnTo>
                    <a:pt x="339" y="458"/>
                  </a:lnTo>
                  <a:lnTo>
                    <a:pt x="334" y="462"/>
                  </a:lnTo>
                  <a:lnTo>
                    <a:pt x="330" y="468"/>
                  </a:lnTo>
                  <a:lnTo>
                    <a:pt x="324" y="473"/>
                  </a:lnTo>
                  <a:lnTo>
                    <a:pt x="320" y="479"/>
                  </a:lnTo>
                  <a:lnTo>
                    <a:pt x="311" y="479"/>
                  </a:lnTo>
                  <a:lnTo>
                    <a:pt x="304" y="477"/>
                  </a:lnTo>
                  <a:lnTo>
                    <a:pt x="295" y="474"/>
                  </a:lnTo>
                  <a:lnTo>
                    <a:pt x="286" y="470"/>
                  </a:lnTo>
                  <a:lnTo>
                    <a:pt x="278" y="465"/>
                  </a:lnTo>
                  <a:lnTo>
                    <a:pt x="268" y="461"/>
                  </a:lnTo>
                  <a:lnTo>
                    <a:pt x="259" y="455"/>
                  </a:lnTo>
                  <a:lnTo>
                    <a:pt x="250" y="450"/>
                  </a:lnTo>
                  <a:lnTo>
                    <a:pt x="241" y="445"/>
                  </a:lnTo>
                  <a:lnTo>
                    <a:pt x="231" y="441"/>
                  </a:lnTo>
                  <a:lnTo>
                    <a:pt x="222" y="437"/>
                  </a:lnTo>
                  <a:lnTo>
                    <a:pt x="211" y="435"/>
                  </a:lnTo>
                  <a:lnTo>
                    <a:pt x="202" y="432"/>
                  </a:lnTo>
                  <a:lnTo>
                    <a:pt x="193" y="432"/>
                  </a:lnTo>
                  <a:lnTo>
                    <a:pt x="182" y="433"/>
                  </a:lnTo>
                  <a:lnTo>
                    <a:pt x="172" y="436"/>
                  </a:lnTo>
                  <a:lnTo>
                    <a:pt x="98" y="50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grayWhite">
            <a:xfrm>
              <a:off x="705" y="3827"/>
              <a:ext cx="513" cy="493"/>
            </a:xfrm>
            <a:custGeom>
              <a:avLst/>
              <a:gdLst>
                <a:gd name="T0" fmla="*/ 111 w 513"/>
                <a:gd name="T1" fmla="*/ 481 h 493"/>
                <a:gd name="T2" fmla="*/ 85 w 513"/>
                <a:gd name="T3" fmla="*/ 463 h 493"/>
                <a:gd name="T4" fmla="*/ 64 w 513"/>
                <a:gd name="T5" fmla="*/ 433 h 493"/>
                <a:gd name="T6" fmla="*/ 0 w 513"/>
                <a:gd name="T7" fmla="*/ 275 h 493"/>
                <a:gd name="T8" fmla="*/ 3 w 513"/>
                <a:gd name="T9" fmla="*/ 259 h 493"/>
                <a:gd name="T10" fmla="*/ 10 w 513"/>
                <a:gd name="T11" fmla="*/ 240 h 493"/>
                <a:gd name="T12" fmla="*/ 21 w 513"/>
                <a:gd name="T13" fmla="*/ 222 h 493"/>
                <a:gd name="T14" fmla="*/ 35 w 513"/>
                <a:gd name="T15" fmla="*/ 205 h 493"/>
                <a:gd name="T16" fmla="*/ 49 w 513"/>
                <a:gd name="T17" fmla="*/ 193 h 493"/>
                <a:gd name="T18" fmla="*/ 81 w 513"/>
                <a:gd name="T19" fmla="*/ 193 h 493"/>
                <a:gd name="T20" fmla="*/ 112 w 513"/>
                <a:gd name="T21" fmla="*/ 205 h 493"/>
                <a:gd name="T22" fmla="*/ 142 w 513"/>
                <a:gd name="T23" fmla="*/ 220 h 493"/>
                <a:gd name="T24" fmla="*/ 169 w 513"/>
                <a:gd name="T25" fmla="*/ 226 h 493"/>
                <a:gd name="T26" fmla="*/ 194 w 513"/>
                <a:gd name="T27" fmla="*/ 211 h 493"/>
                <a:gd name="T28" fmla="*/ 212 w 513"/>
                <a:gd name="T29" fmla="*/ 183 h 493"/>
                <a:gd name="T30" fmla="*/ 222 w 513"/>
                <a:gd name="T31" fmla="*/ 156 h 493"/>
                <a:gd name="T32" fmla="*/ 213 w 513"/>
                <a:gd name="T33" fmla="*/ 128 h 493"/>
                <a:gd name="T34" fmla="*/ 198 w 513"/>
                <a:gd name="T35" fmla="*/ 115 h 493"/>
                <a:gd name="T36" fmla="*/ 178 w 513"/>
                <a:gd name="T37" fmla="*/ 105 h 493"/>
                <a:gd name="T38" fmla="*/ 158 w 513"/>
                <a:gd name="T39" fmla="*/ 95 h 493"/>
                <a:gd name="T40" fmla="*/ 142 w 513"/>
                <a:gd name="T41" fmla="*/ 81 h 493"/>
                <a:gd name="T42" fmla="*/ 137 w 513"/>
                <a:gd name="T43" fmla="*/ 60 h 493"/>
                <a:gd name="T44" fmla="*/ 146 w 513"/>
                <a:gd name="T45" fmla="*/ 38 h 493"/>
                <a:gd name="T46" fmla="*/ 160 w 513"/>
                <a:gd name="T47" fmla="*/ 20 h 493"/>
                <a:gd name="T48" fmla="*/ 176 w 513"/>
                <a:gd name="T49" fmla="*/ 0 h 493"/>
                <a:gd name="T50" fmla="*/ 198 w 513"/>
                <a:gd name="T51" fmla="*/ 15 h 493"/>
                <a:gd name="T52" fmla="*/ 224 w 513"/>
                <a:gd name="T53" fmla="*/ 26 h 493"/>
                <a:gd name="T54" fmla="*/ 251 w 513"/>
                <a:gd name="T55" fmla="*/ 34 h 493"/>
                <a:gd name="T56" fmla="*/ 279 w 513"/>
                <a:gd name="T57" fmla="*/ 38 h 493"/>
                <a:gd name="T58" fmla="*/ 307 w 513"/>
                <a:gd name="T59" fmla="*/ 37 h 493"/>
                <a:gd name="T60" fmla="*/ 285 w 513"/>
                <a:gd name="T61" fmla="*/ 123 h 493"/>
                <a:gd name="T62" fmla="*/ 295 w 513"/>
                <a:gd name="T63" fmla="*/ 131 h 493"/>
                <a:gd name="T64" fmla="*/ 308 w 513"/>
                <a:gd name="T65" fmla="*/ 140 h 493"/>
                <a:gd name="T66" fmla="*/ 337 w 513"/>
                <a:gd name="T67" fmla="*/ 134 h 493"/>
                <a:gd name="T68" fmla="*/ 357 w 513"/>
                <a:gd name="T69" fmla="*/ 101 h 493"/>
                <a:gd name="T70" fmla="*/ 382 w 513"/>
                <a:gd name="T71" fmla="*/ 69 h 493"/>
                <a:gd name="T72" fmla="*/ 395 w 513"/>
                <a:gd name="T73" fmla="*/ 94 h 493"/>
                <a:gd name="T74" fmla="*/ 416 w 513"/>
                <a:gd name="T75" fmla="*/ 117 h 493"/>
                <a:gd name="T76" fmla="*/ 441 w 513"/>
                <a:gd name="T77" fmla="*/ 137 h 493"/>
                <a:gd name="T78" fmla="*/ 469 w 513"/>
                <a:gd name="T79" fmla="*/ 154 h 493"/>
                <a:gd name="T80" fmla="*/ 501 w 513"/>
                <a:gd name="T81" fmla="*/ 170 h 493"/>
                <a:gd name="T82" fmla="*/ 431 w 513"/>
                <a:gd name="T83" fmla="*/ 287 h 493"/>
                <a:gd name="T84" fmla="*/ 316 w 513"/>
                <a:gd name="T85" fmla="*/ 222 h 493"/>
                <a:gd name="T86" fmla="*/ 299 w 513"/>
                <a:gd name="T87" fmla="*/ 240 h 493"/>
                <a:gd name="T88" fmla="*/ 283 w 513"/>
                <a:gd name="T89" fmla="*/ 261 h 493"/>
                <a:gd name="T90" fmla="*/ 271 w 513"/>
                <a:gd name="T91" fmla="*/ 284 h 493"/>
                <a:gd name="T92" fmla="*/ 262 w 513"/>
                <a:gd name="T93" fmla="*/ 308 h 493"/>
                <a:gd name="T94" fmla="*/ 265 w 513"/>
                <a:gd name="T95" fmla="*/ 334 h 493"/>
                <a:gd name="T96" fmla="*/ 290 w 513"/>
                <a:gd name="T97" fmla="*/ 351 h 493"/>
                <a:gd name="T98" fmla="*/ 325 w 513"/>
                <a:gd name="T99" fmla="*/ 356 h 493"/>
                <a:gd name="T100" fmla="*/ 360 w 513"/>
                <a:gd name="T101" fmla="*/ 359 h 493"/>
                <a:gd name="T102" fmla="*/ 388 w 513"/>
                <a:gd name="T103" fmla="*/ 370 h 493"/>
                <a:gd name="T104" fmla="*/ 400 w 513"/>
                <a:gd name="T105" fmla="*/ 401 h 493"/>
                <a:gd name="T106" fmla="*/ 202 w 513"/>
                <a:gd name="T107" fmla="*/ 404 h 493"/>
                <a:gd name="T108" fmla="*/ 162 w 513"/>
                <a:gd name="T109" fmla="*/ 479 h 493"/>
                <a:gd name="T110" fmla="*/ 150 w 513"/>
                <a:gd name="T111" fmla="*/ 484 h 493"/>
                <a:gd name="T112" fmla="*/ 138 w 513"/>
                <a:gd name="T113" fmla="*/ 492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13" h="493">
                  <a:moveTo>
                    <a:pt x="130" y="492"/>
                  </a:moveTo>
                  <a:lnTo>
                    <a:pt x="120" y="486"/>
                  </a:lnTo>
                  <a:lnTo>
                    <a:pt x="111" y="481"/>
                  </a:lnTo>
                  <a:lnTo>
                    <a:pt x="101" y="475"/>
                  </a:lnTo>
                  <a:lnTo>
                    <a:pt x="93" y="469"/>
                  </a:lnTo>
                  <a:lnTo>
                    <a:pt x="85" y="463"/>
                  </a:lnTo>
                  <a:lnTo>
                    <a:pt x="78" y="454"/>
                  </a:lnTo>
                  <a:lnTo>
                    <a:pt x="71" y="444"/>
                  </a:lnTo>
                  <a:lnTo>
                    <a:pt x="64" y="433"/>
                  </a:lnTo>
                  <a:lnTo>
                    <a:pt x="111" y="353"/>
                  </a:lnTo>
                  <a:lnTo>
                    <a:pt x="0" y="280"/>
                  </a:lnTo>
                  <a:lnTo>
                    <a:pt x="0" y="275"/>
                  </a:lnTo>
                  <a:lnTo>
                    <a:pt x="0" y="270"/>
                  </a:lnTo>
                  <a:lnTo>
                    <a:pt x="1" y="264"/>
                  </a:lnTo>
                  <a:lnTo>
                    <a:pt x="3" y="259"/>
                  </a:lnTo>
                  <a:lnTo>
                    <a:pt x="5" y="252"/>
                  </a:lnTo>
                  <a:lnTo>
                    <a:pt x="7" y="246"/>
                  </a:lnTo>
                  <a:lnTo>
                    <a:pt x="10" y="240"/>
                  </a:lnTo>
                  <a:lnTo>
                    <a:pt x="13" y="234"/>
                  </a:lnTo>
                  <a:lnTo>
                    <a:pt x="17" y="227"/>
                  </a:lnTo>
                  <a:lnTo>
                    <a:pt x="21" y="222"/>
                  </a:lnTo>
                  <a:lnTo>
                    <a:pt x="26" y="216"/>
                  </a:lnTo>
                  <a:lnTo>
                    <a:pt x="30" y="211"/>
                  </a:lnTo>
                  <a:lnTo>
                    <a:pt x="35" y="205"/>
                  </a:lnTo>
                  <a:lnTo>
                    <a:pt x="40" y="201"/>
                  </a:lnTo>
                  <a:lnTo>
                    <a:pt x="44" y="196"/>
                  </a:lnTo>
                  <a:lnTo>
                    <a:pt x="49" y="193"/>
                  </a:lnTo>
                  <a:lnTo>
                    <a:pt x="60" y="191"/>
                  </a:lnTo>
                  <a:lnTo>
                    <a:pt x="70" y="191"/>
                  </a:lnTo>
                  <a:lnTo>
                    <a:pt x="81" y="193"/>
                  </a:lnTo>
                  <a:lnTo>
                    <a:pt x="92" y="196"/>
                  </a:lnTo>
                  <a:lnTo>
                    <a:pt x="102" y="201"/>
                  </a:lnTo>
                  <a:lnTo>
                    <a:pt x="112" y="205"/>
                  </a:lnTo>
                  <a:lnTo>
                    <a:pt x="122" y="211"/>
                  </a:lnTo>
                  <a:lnTo>
                    <a:pt x="132" y="216"/>
                  </a:lnTo>
                  <a:lnTo>
                    <a:pt x="142" y="220"/>
                  </a:lnTo>
                  <a:lnTo>
                    <a:pt x="150" y="223"/>
                  </a:lnTo>
                  <a:lnTo>
                    <a:pt x="160" y="226"/>
                  </a:lnTo>
                  <a:lnTo>
                    <a:pt x="169" y="226"/>
                  </a:lnTo>
                  <a:lnTo>
                    <a:pt x="178" y="223"/>
                  </a:lnTo>
                  <a:lnTo>
                    <a:pt x="186" y="219"/>
                  </a:lnTo>
                  <a:lnTo>
                    <a:pt x="194" y="211"/>
                  </a:lnTo>
                  <a:lnTo>
                    <a:pt x="202" y="200"/>
                  </a:lnTo>
                  <a:lnTo>
                    <a:pt x="207" y="192"/>
                  </a:lnTo>
                  <a:lnTo>
                    <a:pt x="212" y="183"/>
                  </a:lnTo>
                  <a:lnTo>
                    <a:pt x="216" y="174"/>
                  </a:lnTo>
                  <a:lnTo>
                    <a:pt x="219" y="165"/>
                  </a:lnTo>
                  <a:lnTo>
                    <a:pt x="222" y="156"/>
                  </a:lnTo>
                  <a:lnTo>
                    <a:pt x="222" y="146"/>
                  </a:lnTo>
                  <a:lnTo>
                    <a:pt x="219" y="138"/>
                  </a:lnTo>
                  <a:lnTo>
                    <a:pt x="213" y="128"/>
                  </a:lnTo>
                  <a:lnTo>
                    <a:pt x="210" y="123"/>
                  </a:lnTo>
                  <a:lnTo>
                    <a:pt x="204" y="119"/>
                  </a:lnTo>
                  <a:lnTo>
                    <a:pt x="198" y="115"/>
                  </a:lnTo>
                  <a:lnTo>
                    <a:pt x="192" y="112"/>
                  </a:lnTo>
                  <a:lnTo>
                    <a:pt x="186" y="109"/>
                  </a:lnTo>
                  <a:lnTo>
                    <a:pt x="178" y="105"/>
                  </a:lnTo>
                  <a:lnTo>
                    <a:pt x="171" y="102"/>
                  </a:lnTo>
                  <a:lnTo>
                    <a:pt x="165" y="98"/>
                  </a:lnTo>
                  <a:lnTo>
                    <a:pt x="158" y="95"/>
                  </a:lnTo>
                  <a:lnTo>
                    <a:pt x="152" y="91"/>
                  </a:lnTo>
                  <a:lnTo>
                    <a:pt x="146" y="86"/>
                  </a:lnTo>
                  <a:lnTo>
                    <a:pt x="142" y="81"/>
                  </a:lnTo>
                  <a:lnTo>
                    <a:pt x="139" y="74"/>
                  </a:lnTo>
                  <a:lnTo>
                    <a:pt x="137" y="68"/>
                  </a:lnTo>
                  <a:lnTo>
                    <a:pt x="137" y="60"/>
                  </a:lnTo>
                  <a:lnTo>
                    <a:pt x="138" y="51"/>
                  </a:lnTo>
                  <a:lnTo>
                    <a:pt x="142" y="44"/>
                  </a:lnTo>
                  <a:lnTo>
                    <a:pt x="146" y="38"/>
                  </a:lnTo>
                  <a:lnTo>
                    <a:pt x="150" y="32"/>
                  </a:lnTo>
                  <a:lnTo>
                    <a:pt x="155" y="26"/>
                  </a:lnTo>
                  <a:lnTo>
                    <a:pt x="160" y="20"/>
                  </a:lnTo>
                  <a:lnTo>
                    <a:pt x="165" y="14"/>
                  </a:lnTo>
                  <a:lnTo>
                    <a:pt x="170" y="8"/>
                  </a:lnTo>
                  <a:lnTo>
                    <a:pt x="176" y="0"/>
                  </a:lnTo>
                  <a:lnTo>
                    <a:pt x="183" y="5"/>
                  </a:lnTo>
                  <a:lnTo>
                    <a:pt x="191" y="10"/>
                  </a:lnTo>
                  <a:lnTo>
                    <a:pt x="198" y="15"/>
                  </a:lnTo>
                  <a:lnTo>
                    <a:pt x="207" y="19"/>
                  </a:lnTo>
                  <a:lnTo>
                    <a:pt x="215" y="23"/>
                  </a:lnTo>
                  <a:lnTo>
                    <a:pt x="224" y="26"/>
                  </a:lnTo>
                  <a:lnTo>
                    <a:pt x="233" y="29"/>
                  </a:lnTo>
                  <a:lnTo>
                    <a:pt x="242" y="32"/>
                  </a:lnTo>
                  <a:lnTo>
                    <a:pt x="251" y="34"/>
                  </a:lnTo>
                  <a:lnTo>
                    <a:pt x="261" y="36"/>
                  </a:lnTo>
                  <a:lnTo>
                    <a:pt x="270" y="37"/>
                  </a:lnTo>
                  <a:lnTo>
                    <a:pt x="279" y="38"/>
                  </a:lnTo>
                  <a:lnTo>
                    <a:pt x="288" y="38"/>
                  </a:lnTo>
                  <a:lnTo>
                    <a:pt x="298" y="38"/>
                  </a:lnTo>
                  <a:lnTo>
                    <a:pt x="307" y="37"/>
                  </a:lnTo>
                  <a:lnTo>
                    <a:pt x="316" y="36"/>
                  </a:lnTo>
                  <a:lnTo>
                    <a:pt x="282" y="120"/>
                  </a:lnTo>
                  <a:lnTo>
                    <a:pt x="285" y="123"/>
                  </a:lnTo>
                  <a:lnTo>
                    <a:pt x="288" y="126"/>
                  </a:lnTo>
                  <a:lnTo>
                    <a:pt x="291" y="129"/>
                  </a:lnTo>
                  <a:lnTo>
                    <a:pt x="295" y="131"/>
                  </a:lnTo>
                  <a:lnTo>
                    <a:pt x="298" y="134"/>
                  </a:lnTo>
                  <a:lnTo>
                    <a:pt x="303" y="137"/>
                  </a:lnTo>
                  <a:lnTo>
                    <a:pt x="308" y="140"/>
                  </a:lnTo>
                  <a:lnTo>
                    <a:pt x="313" y="142"/>
                  </a:lnTo>
                  <a:lnTo>
                    <a:pt x="327" y="140"/>
                  </a:lnTo>
                  <a:lnTo>
                    <a:pt x="337" y="134"/>
                  </a:lnTo>
                  <a:lnTo>
                    <a:pt x="345" y="125"/>
                  </a:lnTo>
                  <a:lnTo>
                    <a:pt x="352" y="113"/>
                  </a:lnTo>
                  <a:lnTo>
                    <a:pt x="357" y="101"/>
                  </a:lnTo>
                  <a:lnTo>
                    <a:pt x="363" y="89"/>
                  </a:lnTo>
                  <a:lnTo>
                    <a:pt x="372" y="78"/>
                  </a:lnTo>
                  <a:lnTo>
                    <a:pt x="382" y="69"/>
                  </a:lnTo>
                  <a:lnTo>
                    <a:pt x="385" y="77"/>
                  </a:lnTo>
                  <a:lnTo>
                    <a:pt x="390" y="86"/>
                  </a:lnTo>
                  <a:lnTo>
                    <a:pt x="395" y="94"/>
                  </a:lnTo>
                  <a:lnTo>
                    <a:pt x="402" y="101"/>
                  </a:lnTo>
                  <a:lnTo>
                    <a:pt x="409" y="109"/>
                  </a:lnTo>
                  <a:lnTo>
                    <a:pt x="416" y="117"/>
                  </a:lnTo>
                  <a:lnTo>
                    <a:pt x="424" y="123"/>
                  </a:lnTo>
                  <a:lnTo>
                    <a:pt x="432" y="130"/>
                  </a:lnTo>
                  <a:lnTo>
                    <a:pt x="441" y="137"/>
                  </a:lnTo>
                  <a:lnTo>
                    <a:pt x="450" y="143"/>
                  </a:lnTo>
                  <a:lnTo>
                    <a:pt x="459" y="149"/>
                  </a:lnTo>
                  <a:lnTo>
                    <a:pt x="469" y="154"/>
                  </a:lnTo>
                  <a:lnTo>
                    <a:pt x="480" y="159"/>
                  </a:lnTo>
                  <a:lnTo>
                    <a:pt x="490" y="165"/>
                  </a:lnTo>
                  <a:lnTo>
                    <a:pt x="501" y="170"/>
                  </a:lnTo>
                  <a:lnTo>
                    <a:pt x="512" y="174"/>
                  </a:lnTo>
                  <a:lnTo>
                    <a:pt x="447" y="287"/>
                  </a:lnTo>
                  <a:lnTo>
                    <a:pt x="431" y="287"/>
                  </a:lnTo>
                  <a:lnTo>
                    <a:pt x="328" y="211"/>
                  </a:lnTo>
                  <a:lnTo>
                    <a:pt x="322" y="216"/>
                  </a:lnTo>
                  <a:lnTo>
                    <a:pt x="316" y="222"/>
                  </a:lnTo>
                  <a:lnTo>
                    <a:pt x="311" y="227"/>
                  </a:lnTo>
                  <a:lnTo>
                    <a:pt x="305" y="234"/>
                  </a:lnTo>
                  <a:lnTo>
                    <a:pt x="299" y="240"/>
                  </a:lnTo>
                  <a:lnTo>
                    <a:pt x="293" y="247"/>
                  </a:lnTo>
                  <a:lnTo>
                    <a:pt x="288" y="253"/>
                  </a:lnTo>
                  <a:lnTo>
                    <a:pt x="283" y="261"/>
                  </a:lnTo>
                  <a:lnTo>
                    <a:pt x="279" y="268"/>
                  </a:lnTo>
                  <a:lnTo>
                    <a:pt x="275" y="276"/>
                  </a:lnTo>
                  <a:lnTo>
                    <a:pt x="271" y="284"/>
                  </a:lnTo>
                  <a:lnTo>
                    <a:pt x="267" y="292"/>
                  </a:lnTo>
                  <a:lnTo>
                    <a:pt x="265" y="300"/>
                  </a:lnTo>
                  <a:lnTo>
                    <a:pt x="262" y="308"/>
                  </a:lnTo>
                  <a:lnTo>
                    <a:pt x="261" y="316"/>
                  </a:lnTo>
                  <a:lnTo>
                    <a:pt x="259" y="324"/>
                  </a:lnTo>
                  <a:lnTo>
                    <a:pt x="265" y="334"/>
                  </a:lnTo>
                  <a:lnTo>
                    <a:pt x="272" y="342"/>
                  </a:lnTo>
                  <a:lnTo>
                    <a:pt x="281" y="347"/>
                  </a:lnTo>
                  <a:lnTo>
                    <a:pt x="290" y="351"/>
                  </a:lnTo>
                  <a:lnTo>
                    <a:pt x="302" y="353"/>
                  </a:lnTo>
                  <a:lnTo>
                    <a:pt x="313" y="355"/>
                  </a:lnTo>
                  <a:lnTo>
                    <a:pt x="325" y="356"/>
                  </a:lnTo>
                  <a:lnTo>
                    <a:pt x="337" y="357"/>
                  </a:lnTo>
                  <a:lnTo>
                    <a:pt x="348" y="357"/>
                  </a:lnTo>
                  <a:lnTo>
                    <a:pt x="360" y="359"/>
                  </a:lnTo>
                  <a:lnTo>
                    <a:pt x="370" y="361"/>
                  </a:lnTo>
                  <a:lnTo>
                    <a:pt x="380" y="365"/>
                  </a:lnTo>
                  <a:lnTo>
                    <a:pt x="388" y="370"/>
                  </a:lnTo>
                  <a:lnTo>
                    <a:pt x="394" y="378"/>
                  </a:lnTo>
                  <a:lnTo>
                    <a:pt x="399" y="387"/>
                  </a:lnTo>
                  <a:lnTo>
                    <a:pt x="400" y="401"/>
                  </a:lnTo>
                  <a:lnTo>
                    <a:pt x="347" y="480"/>
                  </a:lnTo>
                  <a:lnTo>
                    <a:pt x="225" y="398"/>
                  </a:lnTo>
                  <a:lnTo>
                    <a:pt x="202" y="404"/>
                  </a:lnTo>
                  <a:lnTo>
                    <a:pt x="168" y="477"/>
                  </a:lnTo>
                  <a:lnTo>
                    <a:pt x="165" y="478"/>
                  </a:lnTo>
                  <a:lnTo>
                    <a:pt x="162" y="479"/>
                  </a:lnTo>
                  <a:lnTo>
                    <a:pt x="158" y="481"/>
                  </a:lnTo>
                  <a:lnTo>
                    <a:pt x="154" y="483"/>
                  </a:lnTo>
                  <a:lnTo>
                    <a:pt x="150" y="484"/>
                  </a:lnTo>
                  <a:lnTo>
                    <a:pt x="146" y="487"/>
                  </a:lnTo>
                  <a:lnTo>
                    <a:pt x="142" y="489"/>
                  </a:lnTo>
                  <a:lnTo>
                    <a:pt x="138" y="492"/>
                  </a:lnTo>
                  <a:lnTo>
                    <a:pt x="130" y="49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grayWhite">
            <a:xfrm>
              <a:off x="-3" y="3739"/>
              <a:ext cx="337" cy="355"/>
            </a:xfrm>
            <a:custGeom>
              <a:avLst/>
              <a:gdLst>
                <a:gd name="T0" fmla="*/ 315 w 337"/>
                <a:gd name="T1" fmla="*/ 160 h 355"/>
                <a:gd name="T2" fmla="*/ 280 w 337"/>
                <a:gd name="T3" fmla="*/ 168 h 355"/>
                <a:gd name="T4" fmla="*/ 247 w 337"/>
                <a:gd name="T5" fmla="*/ 179 h 355"/>
                <a:gd name="T6" fmla="*/ 232 w 337"/>
                <a:gd name="T7" fmla="*/ 209 h 355"/>
                <a:gd name="T8" fmla="*/ 240 w 337"/>
                <a:gd name="T9" fmla="*/ 243 h 355"/>
                <a:gd name="T10" fmla="*/ 243 w 337"/>
                <a:gd name="T11" fmla="*/ 275 h 355"/>
                <a:gd name="T12" fmla="*/ 227 w 337"/>
                <a:gd name="T13" fmla="*/ 291 h 355"/>
                <a:gd name="T14" fmla="*/ 202 w 337"/>
                <a:gd name="T15" fmla="*/ 300 h 355"/>
                <a:gd name="T16" fmla="*/ 175 w 337"/>
                <a:gd name="T17" fmla="*/ 303 h 355"/>
                <a:gd name="T18" fmla="*/ 149 w 337"/>
                <a:gd name="T19" fmla="*/ 303 h 355"/>
                <a:gd name="T20" fmla="*/ 142 w 337"/>
                <a:gd name="T21" fmla="*/ 276 h 355"/>
                <a:gd name="T22" fmla="*/ 149 w 337"/>
                <a:gd name="T23" fmla="*/ 243 h 355"/>
                <a:gd name="T24" fmla="*/ 139 w 337"/>
                <a:gd name="T25" fmla="*/ 220 h 355"/>
                <a:gd name="T26" fmla="*/ 121 w 337"/>
                <a:gd name="T27" fmla="*/ 210 h 355"/>
                <a:gd name="T28" fmla="*/ 99 w 337"/>
                <a:gd name="T29" fmla="*/ 206 h 355"/>
                <a:gd name="T30" fmla="*/ 75 w 337"/>
                <a:gd name="T31" fmla="*/ 207 h 355"/>
                <a:gd name="T32" fmla="*/ 51 w 337"/>
                <a:gd name="T33" fmla="*/ 216 h 355"/>
                <a:gd name="T34" fmla="*/ 34 w 337"/>
                <a:gd name="T35" fmla="*/ 234 h 355"/>
                <a:gd name="T36" fmla="*/ 32 w 337"/>
                <a:gd name="T37" fmla="*/ 260 h 355"/>
                <a:gd name="T38" fmla="*/ 43 w 337"/>
                <a:gd name="T39" fmla="*/ 284 h 355"/>
                <a:gd name="T40" fmla="*/ 50 w 337"/>
                <a:gd name="T41" fmla="*/ 309 h 355"/>
                <a:gd name="T42" fmla="*/ 41 w 337"/>
                <a:gd name="T43" fmla="*/ 333 h 355"/>
                <a:gd name="T44" fmla="*/ 25 w 337"/>
                <a:gd name="T45" fmla="*/ 345 h 355"/>
                <a:gd name="T46" fmla="*/ 7 w 337"/>
                <a:gd name="T47" fmla="*/ 353 h 355"/>
                <a:gd name="T48" fmla="*/ 14 w 337"/>
                <a:gd name="T49" fmla="*/ 34 h 355"/>
                <a:gd name="T50" fmla="*/ 16 w 337"/>
                <a:gd name="T51" fmla="*/ 51 h 355"/>
                <a:gd name="T52" fmla="*/ 13 w 337"/>
                <a:gd name="T53" fmla="*/ 68 h 355"/>
                <a:gd name="T54" fmla="*/ 9 w 337"/>
                <a:gd name="T55" fmla="*/ 87 h 355"/>
                <a:gd name="T56" fmla="*/ 12 w 337"/>
                <a:gd name="T57" fmla="*/ 107 h 355"/>
                <a:gd name="T58" fmla="*/ 33 w 337"/>
                <a:gd name="T59" fmla="*/ 126 h 355"/>
                <a:gd name="T60" fmla="*/ 61 w 337"/>
                <a:gd name="T61" fmla="*/ 127 h 355"/>
                <a:gd name="T62" fmla="*/ 81 w 337"/>
                <a:gd name="T63" fmla="*/ 124 h 355"/>
                <a:gd name="T64" fmla="*/ 103 w 337"/>
                <a:gd name="T65" fmla="*/ 121 h 355"/>
                <a:gd name="T66" fmla="*/ 122 w 337"/>
                <a:gd name="T67" fmla="*/ 110 h 355"/>
                <a:gd name="T68" fmla="*/ 135 w 337"/>
                <a:gd name="T69" fmla="*/ 91 h 355"/>
                <a:gd name="T70" fmla="*/ 134 w 337"/>
                <a:gd name="T71" fmla="*/ 71 h 355"/>
                <a:gd name="T72" fmla="*/ 126 w 337"/>
                <a:gd name="T73" fmla="*/ 52 h 355"/>
                <a:gd name="T74" fmla="*/ 118 w 337"/>
                <a:gd name="T75" fmla="*/ 33 h 355"/>
                <a:gd name="T76" fmla="*/ 122 w 337"/>
                <a:gd name="T77" fmla="*/ 13 h 355"/>
                <a:gd name="T78" fmla="*/ 140 w 337"/>
                <a:gd name="T79" fmla="*/ 6 h 355"/>
                <a:gd name="T80" fmla="*/ 163 w 337"/>
                <a:gd name="T81" fmla="*/ 1 h 355"/>
                <a:gd name="T82" fmla="*/ 186 w 337"/>
                <a:gd name="T83" fmla="*/ 1 h 355"/>
                <a:gd name="T84" fmla="*/ 202 w 337"/>
                <a:gd name="T85" fmla="*/ 8 h 355"/>
                <a:gd name="T86" fmla="*/ 207 w 337"/>
                <a:gd name="T87" fmla="*/ 41 h 355"/>
                <a:gd name="T88" fmla="*/ 219 w 337"/>
                <a:gd name="T89" fmla="*/ 68 h 355"/>
                <a:gd name="T90" fmla="*/ 241 w 337"/>
                <a:gd name="T91" fmla="*/ 82 h 355"/>
                <a:gd name="T92" fmla="*/ 267 w 337"/>
                <a:gd name="T93" fmla="*/ 78 h 355"/>
                <a:gd name="T94" fmla="*/ 292 w 337"/>
                <a:gd name="T95" fmla="*/ 64 h 355"/>
                <a:gd name="T96" fmla="*/ 316 w 337"/>
                <a:gd name="T97" fmla="*/ 67 h 355"/>
                <a:gd name="T98" fmla="*/ 323 w 337"/>
                <a:gd name="T99" fmla="*/ 85 h 355"/>
                <a:gd name="T100" fmla="*/ 329 w 337"/>
                <a:gd name="T101" fmla="*/ 105 h 355"/>
                <a:gd name="T102" fmla="*/ 334 w 337"/>
                <a:gd name="T103" fmla="*/ 126 h 355"/>
                <a:gd name="T104" fmla="*/ 335 w 337"/>
                <a:gd name="T105" fmla="*/ 14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37" h="355">
                  <a:moveTo>
                    <a:pt x="335" y="147"/>
                  </a:moveTo>
                  <a:lnTo>
                    <a:pt x="329" y="153"/>
                  </a:lnTo>
                  <a:lnTo>
                    <a:pt x="323" y="158"/>
                  </a:lnTo>
                  <a:lnTo>
                    <a:pt x="315" y="160"/>
                  </a:lnTo>
                  <a:lnTo>
                    <a:pt x="306" y="163"/>
                  </a:lnTo>
                  <a:lnTo>
                    <a:pt x="297" y="165"/>
                  </a:lnTo>
                  <a:lnTo>
                    <a:pt x="288" y="167"/>
                  </a:lnTo>
                  <a:lnTo>
                    <a:pt x="280" y="168"/>
                  </a:lnTo>
                  <a:lnTo>
                    <a:pt x="270" y="170"/>
                  </a:lnTo>
                  <a:lnTo>
                    <a:pt x="261" y="172"/>
                  </a:lnTo>
                  <a:lnTo>
                    <a:pt x="254" y="175"/>
                  </a:lnTo>
                  <a:lnTo>
                    <a:pt x="247" y="179"/>
                  </a:lnTo>
                  <a:lnTo>
                    <a:pt x="242" y="183"/>
                  </a:lnTo>
                  <a:lnTo>
                    <a:pt x="237" y="191"/>
                  </a:lnTo>
                  <a:lnTo>
                    <a:pt x="233" y="199"/>
                  </a:lnTo>
                  <a:lnTo>
                    <a:pt x="232" y="209"/>
                  </a:lnTo>
                  <a:lnTo>
                    <a:pt x="233" y="222"/>
                  </a:lnTo>
                  <a:lnTo>
                    <a:pt x="236" y="229"/>
                  </a:lnTo>
                  <a:lnTo>
                    <a:pt x="239" y="237"/>
                  </a:lnTo>
                  <a:lnTo>
                    <a:pt x="240" y="243"/>
                  </a:lnTo>
                  <a:lnTo>
                    <a:pt x="242" y="252"/>
                  </a:lnTo>
                  <a:lnTo>
                    <a:pt x="242" y="259"/>
                  </a:lnTo>
                  <a:lnTo>
                    <a:pt x="243" y="266"/>
                  </a:lnTo>
                  <a:lnTo>
                    <a:pt x="243" y="275"/>
                  </a:lnTo>
                  <a:lnTo>
                    <a:pt x="243" y="283"/>
                  </a:lnTo>
                  <a:lnTo>
                    <a:pt x="237" y="286"/>
                  </a:lnTo>
                  <a:lnTo>
                    <a:pt x="232" y="289"/>
                  </a:lnTo>
                  <a:lnTo>
                    <a:pt x="227" y="291"/>
                  </a:lnTo>
                  <a:lnTo>
                    <a:pt x="221" y="293"/>
                  </a:lnTo>
                  <a:lnTo>
                    <a:pt x="216" y="294"/>
                  </a:lnTo>
                  <a:lnTo>
                    <a:pt x="209" y="297"/>
                  </a:lnTo>
                  <a:lnTo>
                    <a:pt x="202" y="300"/>
                  </a:lnTo>
                  <a:lnTo>
                    <a:pt x="195" y="300"/>
                  </a:lnTo>
                  <a:lnTo>
                    <a:pt x="189" y="302"/>
                  </a:lnTo>
                  <a:lnTo>
                    <a:pt x="182" y="303"/>
                  </a:lnTo>
                  <a:lnTo>
                    <a:pt x="175" y="303"/>
                  </a:lnTo>
                  <a:lnTo>
                    <a:pt x="169" y="303"/>
                  </a:lnTo>
                  <a:lnTo>
                    <a:pt x="162" y="303"/>
                  </a:lnTo>
                  <a:lnTo>
                    <a:pt x="155" y="303"/>
                  </a:lnTo>
                  <a:lnTo>
                    <a:pt x="149" y="303"/>
                  </a:lnTo>
                  <a:lnTo>
                    <a:pt x="143" y="299"/>
                  </a:lnTo>
                  <a:lnTo>
                    <a:pt x="140" y="293"/>
                  </a:lnTo>
                  <a:lnTo>
                    <a:pt x="140" y="285"/>
                  </a:lnTo>
                  <a:lnTo>
                    <a:pt x="142" y="276"/>
                  </a:lnTo>
                  <a:lnTo>
                    <a:pt x="144" y="268"/>
                  </a:lnTo>
                  <a:lnTo>
                    <a:pt x="147" y="260"/>
                  </a:lnTo>
                  <a:lnTo>
                    <a:pt x="149" y="252"/>
                  </a:lnTo>
                  <a:lnTo>
                    <a:pt x="149" y="243"/>
                  </a:lnTo>
                  <a:lnTo>
                    <a:pt x="149" y="235"/>
                  </a:lnTo>
                  <a:lnTo>
                    <a:pt x="146" y="229"/>
                  </a:lnTo>
                  <a:lnTo>
                    <a:pt x="143" y="224"/>
                  </a:lnTo>
                  <a:lnTo>
                    <a:pt x="139" y="220"/>
                  </a:lnTo>
                  <a:lnTo>
                    <a:pt x="136" y="217"/>
                  </a:lnTo>
                  <a:lnTo>
                    <a:pt x="130" y="214"/>
                  </a:lnTo>
                  <a:lnTo>
                    <a:pt x="126" y="211"/>
                  </a:lnTo>
                  <a:lnTo>
                    <a:pt x="121" y="210"/>
                  </a:lnTo>
                  <a:lnTo>
                    <a:pt x="116" y="209"/>
                  </a:lnTo>
                  <a:lnTo>
                    <a:pt x="110" y="208"/>
                  </a:lnTo>
                  <a:lnTo>
                    <a:pt x="105" y="208"/>
                  </a:lnTo>
                  <a:lnTo>
                    <a:pt x="99" y="206"/>
                  </a:lnTo>
                  <a:lnTo>
                    <a:pt x="93" y="206"/>
                  </a:lnTo>
                  <a:lnTo>
                    <a:pt x="87" y="207"/>
                  </a:lnTo>
                  <a:lnTo>
                    <a:pt x="81" y="206"/>
                  </a:lnTo>
                  <a:lnTo>
                    <a:pt x="75" y="207"/>
                  </a:lnTo>
                  <a:lnTo>
                    <a:pt x="70" y="207"/>
                  </a:lnTo>
                  <a:lnTo>
                    <a:pt x="62" y="209"/>
                  </a:lnTo>
                  <a:lnTo>
                    <a:pt x="56" y="212"/>
                  </a:lnTo>
                  <a:lnTo>
                    <a:pt x="51" y="216"/>
                  </a:lnTo>
                  <a:lnTo>
                    <a:pt x="46" y="219"/>
                  </a:lnTo>
                  <a:lnTo>
                    <a:pt x="41" y="224"/>
                  </a:lnTo>
                  <a:lnTo>
                    <a:pt x="37" y="229"/>
                  </a:lnTo>
                  <a:lnTo>
                    <a:pt x="34" y="234"/>
                  </a:lnTo>
                  <a:lnTo>
                    <a:pt x="29" y="241"/>
                  </a:lnTo>
                  <a:lnTo>
                    <a:pt x="30" y="248"/>
                  </a:lnTo>
                  <a:lnTo>
                    <a:pt x="31" y="253"/>
                  </a:lnTo>
                  <a:lnTo>
                    <a:pt x="32" y="260"/>
                  </a:lnTo>
                  <a:lnTo>
                    <a:pt x="35" y="266"/>
                  </a:lnTo>
                  <a:lnTo>
                    <a:pt x="37" y="272"/>
                  </a:lnTo>
                  <a:lnTo>
                    <a:pt x="42" y="279"/>
                  </a:lnTo>
                  <a:lnTo>
                    <a:pt x="43" y="284"/>
                  </a:lnTo>
                  <a:lnTo>
                    <a:pt x="45" y="289"/>
                  </a:lnTo>
                  <a:lnTo>
                    <a:pt x="49" y="296"/>
                  </a:lnTo>
                  <a:lnTo>
                    <a:pt x="50" y="303"/>
                  </a:lnTo>
                  <a:lnTo>
                    <a:pt x="50" y="309"/>
                  </a:lnTo>
                  <a:lnTo>
                    <a:pt x="50" y="316"/>
                  </a:lnTo>
                  <a:lnTo>
                    <a:pt x="49" y="321"/>
                  </a:lnTo>
                  <a:lnTo>
                    <a:pt x="47" y="326"/>
                  </a:lnTo>
                  <a:lnTo>
                    <a:pt x="41" y="333"/>
                  </a:lnTo>
                  <a:lnTo>
                    <a:pt x="35" y="339"/>
                  </a:lnTo>
                  <a:lnTo>
                    <a:pt x="32" y="341"/>
                  </a:lnTo>
                  <a:lnTo>
                    <a:pt x="30" y="343"/>
                  </a:lnTo>
                  <a:lnTo>
                    <a:pt x="25" y="345"/>
                  </a:lnTo>
                  <a:lnTo>
                    <a:pt x="21" y="348"/>
                  </a:lnTo>
                  <a:lnTo>
                    <a:pt x="17" y="349"/>
                  </a:lnTo>
                  <a:lnTo>
                    <a:pt x="12" y="350"/>
                  </a:lnTo>
                  <a:lnTo>
                    <a:pt x="7" y="353"/>
                  </a:lnTo>
                  <a:lnTo>
                    <a:pt x="0" y="354"/>
                  </a:lnTo>
                  <a:lnTo>
                    <a:pt x="0" y="19"/>
                  </a:lnTo>
                  <a:lnTo>
                    <a:pt x="12" y="31"/>
                  </a:lnTo>
                  <a:lnTo>
                    <a:pt x="14" y="34"/>
                  </a:lnTo>
                  <a:lnTo>
                    <a:pt x="16" y="39"/>
                  </a:lnTo>
                  <a:lnTo>
                    <a:pt x="18" y="43"/>
                  </a:lnTo>
                  <a:lnTo>
                    <a:pt x="17" y="47"/>
                  </a:lnTo>
                  <a:lnTo>
                    <a:pt x="16" y="51"/>
                  </a:lnTo>
                  <a:lnTo>
                    <a:pt x="16" y="56"/>
                  </a:lnTo>
                  <a:lnTo>
                    <a:pt x="16" y="60"/>
                  </a:lnTo>
                  <a:lnTo>
                    <a:pt x="14" y="64"/>
                  </a:lnTo>
                  <a:lnTo>
                    <a:pt x="13" y="68"/>
                  </a:lnTo>
                  <a:lnTo>
                    <a:pt x="12" y="73"/>
                  </a:lnTo>
                  <a:lnTo>
                    <a:pt x="11" y="78"/>
                  </a:lnTo>
                  <a:lnTo>
                    <a:pt x="10" y="82"/>
                  </a:lnTo>
                  <a:lnTo>
                    <a:pt x="9" y="87"/>
                  </a:lnTo>
                  <a:lnTo>
                    <a:pt x="9" y="92"/>
                  </a:lnTo>
                  <a:lnTo>
                    <a:pt x="8" y="97"/>
                  </a:lnTo>
                  <a:lnTo>
                    <a:pt x="9" y="102"/>
                  </a:lnTo>
                  <a:lnTo>
                    <a:pt x="12" y="107"/>
                  </a:lnTo>
                  <a:lnTo>
                    <a:pt x="16" y="112"/>
                  </a:lnTo>
                  <a:lnTo>
                    <a:pt x="19" y="118"/>
                  </a:lnTo>
                  <a:lnTo>
                    <a:pt x="27" y="122"/>
                  </a:lnTo>
                  <a:lnTo>
                    <a:pt x="33" y="126"/>
                  </a:lnTo>
                  <a:lnTo>
                    <a:pt x="40" y="128"/>
                  </a:lnTo>
                  <a:lnTo>
                    <a:pt x="48" y="128"/>
                  </a:lnTo>
                  <a:lnTo>
                    <a:pt x="56" y="129"/>
                  </a:lnTo>
                  <a:lnTo>
                    <a:pt x="61" y="127"/>
                  </a:lnTo>
                  <a:lnTo>
                    <a:pt x="65" y="127"/>
                  </a:lnTo>
                  <a:lnTo>
                    <a:pt x="70" y="126"/>
                  </a:lnTo>
                  <a:lnTo>
                    <a:pt x="76" y="126"/>
                  </a:lnTo>
                  <a:lnTo>
                    <a:pt x="81" y="124"/>
                  </a:lnTo>
                  <a:lnTo>
                    <a:pt x="87" y="124"/>
                  </a:lnTo>
                  <a:lnTo>
                    <a:pt x="92" y="123"/>
                  </a:lnTo>
                  <a:lnTo>
                    <a:pt x="98" y="121"/>
                  </a:lnTo>
                  <a:lnTo>
                    <a:pt x="103" y="121"/>
                  </a:lnTo>
                  <a:lnTo>
                    <a:pt x="107" y="119"/>
                  </a:lnTo>
                  <a:lnTo>
                    <a:pt x="112" y="116"/>
                  </a:lnTo>
                  <a:lnTo>
                    <a:pt x="117" y="114"/>
                  </a:lnTo>
                  <a:lnTo>
                    <a:pt x="122" y="110"/>
                  </a:lnTo>
                  <a:lnTo>
                    <a:pt x="125" y="106"/>
                  </a:lnTo>
                  <a:lnTo>
                    <a:pt x="128" y="101"/>
                  </a:lnTo>
                  <a:lnTo>
                    <a:pt x="131" y="96"/>
                  </a:lnTo>
                  <a:lnTo>
                    <a:pt x="135" y="91"/>
                  </a:lnTo>
                  <a:lnTo>
                    <a:pt x="136" y="85"/>
                  </a:lnTo>
                  <a:lnTo>
                    <a:pt x="136" y="81"/>
                  </a:lnTo>
                  <a:lnTo>
                    <a:pt x="136" y="76"/>
                  </a:lnTo>
                  <a:lnTo>
                    <a:pt x="134" y="71"/>
                  </a:lnTo>
                  <a:lnTo>
                    <a:pt x="133" y="67"/>
                  </a:lnTo>
                  <a:lnTo>
                    <a:pt x="131" y="62"/>
                  </a:lnTo>
                  <a:lnTo>
                    <a:pt x="128" y="56"/>
                  </a:lnTo>
                  <a:lnTo>
                    <a:pt x="126" y="52"/>
                  </a:lnTo>
                  <a:lnTo>
                    <a:pt x="124" y="47"/>
                  </a:lnTo>
                  <a:lnTo>
                    <a:pt x="122" y="43"/>
                  </a:lnTo>
                  <a:lnTo>
                    <a:pt x="119" y="38"/>
                  </a:lnTo>
                  <a:lnTo>
                    <a:pt x="118" y="33"/>
                  </a:lnTo>
                  <a:lnTo>
                    <a:pt x="118" y="28"/>
                  </a:lnTo>
                  <a:lnTo>
                    <a:pt x="118" y="22"/>
                  </a:lnTo>
                  <a:lnTo>
                    <a:pt x="118" y="18"/>
                  </a:lnTo>
                  <a:lnTo>
                    <a:pt x="122" y="13"/>
                  </a:lnTo>
                  <a:lnTo>
                    <a:pt x="127" y="11"/>
                  </a:lnTo>
                  <a:lnTo>
                    <a:pt x="130" y="9"/>
                  </a:lnTo>
                  <a:lnTo>
                    <a:pt x="136" y="8"/>
                  </a:lnTo>
                  <a:lnTo>
                    <a:pt x="140" y="6"/>
                  </a:lnTo>
                  <a:lnTo>
                    <a:pt x="145" y="4"/>
                  </a:lnTo>
                  <a:lnTo>
                    <a:pt x="151" y="3"/>
                  </a:lnTo>
                  <a:lnTo>
                    <a:pt x="156" y="4"/>
                  </a:lnTo>
                  <a:lnTo>
                    <a:pt x="163" y="1"/>
                  </a:lnTo>
                  <a:lnTo>
                    <a:pt x="169" y="2"/>
                  </a:lnTo>
                  <a:lnTo>
                    <a:pt x="174" y="1"/>
                  </a:lnTo>
                  <a:lnTo>
                    <a:pt x="180" y="2"/>
                  </a:lnTo>
                  <a:lnTo>
                    <a:pt x="186" y="1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2" y="8"/>
                  </a:lnTo>
                  <a:lnTo>
                    <a:pt x="203" y="15"/>
                  </a:lnTo>
                  <a:lnTo>
                    <a:pt x="204" y="24"/>
                  </a:lnTo>
                  <a:lnTo>
                    <a:pt x="205" y="33"/>
                  </a:lnTo>
                  <a:lnTo>
                    <a:pt x="207" y="41"/>
                  </a:lnTo>
                  <a:lnTo>
                    <a:pt x="211" y="49"/>
                  </a:lnTo>
                  <a:lnTo>
                    <a:pt x="212" y="57"/>
                  </a:lnTo>
                  <a:lnTo>
                    <a:pt x="217" y="65"/>
                  </a:lnTo>
                  <a:lnTo>
                    <a:pt x="219" y="68"/>
                  </a:lnTo>
                  <a:lnTo>
                    <a:pt x="224" y="72"/>
                  </a:lnTo>
                  <a:lnTo>
                    <a:pt x="228" y="76"/>
                  </a:lnTo>
                  <a:lnTo>
                    <a:pt x="234" y="79"/>
                  </a:lnTo>
                  <a:lnTo>
                    <a:pt x="241" y="82"/>
                  </a:lnTo>
                  <a:lnTo>
                    <a:pt x="248" y="82"/>
                  </a:lnTo>
                  <a:lnTo>
                    <a:pt x="254" y="83"/>
                  </a:lnTo>
                  <a:lnTo>
                    <a:pt x="261" y="80"/>
                  </a:lnTo>
                  <a:lnTo>
                    <a:pt x="267" y="78"/>
                  </a:lnTo>
                  <a:lnTo>
                    <a:pt x="273" y="74"/>
                  </a:lnTo>
                  <a:lnTo>
                    <a:pt x="280" y="71"/>
                  </a:lnTo>
                  <a:lnTo>
                    <a:pt x="286" y="67"/>
                  </a:lnTo>
                  <a:lnTo>
                    <a:pt x="292" y="64"/>
                  </a:lnTo>
                  <a:lnTo>
                    <a:pt x="298" y="61"/>
                  </a:lnTo>
                  <a:lnTo>
                    <a:pt x="305" y="62"/>
                  </a:lnTo>
                  <a:lnTo>
                    <a:pt x="313" y="63"/>
                  </a:lnTo>
                  <a:lnTo>
                    <a:pt x="316" y="67"/>
                  </a:lnTo>
                  <a:lnTo>
                    <a:pt x="318" y="71"/>
                  </a:lnTo>
                  <a:lnTo>
                    <a:pt x="320" y="74"/>
                  </a:lnTo>
                  <a:lnTo>
                    <a:pt x="322" y="80"/>
                  </a:lnTo>
                  <a:lnTo>
                    <a:pt x="323" y="85"/>
                  </a:lnTo>
                  <a:lnTo>
                    <a:pt x="326" y="90"/>
                  </a:lnTo>
                  <a:lnTo>
                    <a:pt x="329" y="94"/>
                  </a:lnTo>
                  <a:lnTo>
                    <a:pt x="328" y="100"/>
                  </a:lnTo>
                  <a:lnTo>
                    <a:pt x="329" y="105"/>
                  </a:lnTo>
                  <a:lnTo>
                    <a:pt x="331" y="110"/>
                  </a:lnTo>
                  <a:lnTo>
                    <a:pt x="332" y="115"/>
                  </a:lnTo>
                  <a:lnTo>
                    <a:pt x="333" y="121"/>
                  </a:lnTo>
                  <a:lnTo>
                    <a:pt x="334" y="126"/>
                  </a:lnTo>
                  <a:lnTo>
                    <a:pt x="334" y="131"/>
                  </a:lnTo>
                  <a:lnTo>
                    <a:pt x="335" y="137"/>
                  </a:lnTo>
                  <a:lnTo>
                    <a:pt x="336" y="142"/>
                  </a:lnTo>
                  <a:lnTo>
                    <a:pt x="335" y="14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grayWhite">
            <a:xfrm>
              <a:off x="165" y="3976"/>
              <a:ext cx="426" cy="341"/>
            </a:xfrm>
            <a:custGeom>
              <a:avLst/>
              <a:gdLst>
                <a:gd name="T0" fmla="*/ 131 w 426"/>
                <a:gd name="T1" fmla="*/ 340 h 341"/>
                <a:gd name="T2" fmla="*/ 132 w 426"/>
                <a:gd name="T3" fmla="*/ 311 h 341"/>
                <a:gd name="T4" fmla="*/ 128 w 426"/>
                <a:gd name="T5" fmla="*/ 290 h 341"/>
                <a:gd name="T6" fmla="*/ 100 w 426"/>
                <a:gd name="T7" fmla="*/ 265 h 341"/>
                <a:gd name="T8" fmla="*/ 37 w 426"/>
                <a:gd name="T9" fmla="*/ 249 h 341"/>
                <a:gd name="T10" fmla="*/ 2 w 426"/>
                <a:gd name="T11" fmla="*/ 210 h 341"/>
                <a:gd name="T12" fmla="*/ 0 w 426"/>
                <a:gd name="T13" fmla="*/ 174 h 341"/>
                <a:gd name="T14" fmla="*/ 10 w 426"/>
                <a:gd name="T15" fmla="*/ 150 h 341"/>
                <a:gd name="T16" fmla="*/ 32 w 426"/>
                <a:gd name="T17" fmla="*/ 135 h 341"/>
                <a:gd name="T18" fmla="*/ 48 w 426"/>
                <a:gd name="T19" fmla="*/ 136 h 341"/>
                <a:gd name="T20" fmla="*/ 82 w 426"/>
                <a:gd name="T21" fmla="*/ 142 h 341"/>
                <a:gd name="T22" fmla="*/ 98 w 426"/>
                <a:gd name="T23" fmla="*/ 145 h 341"/>
                <a:gd name="T24" fmla="*/ 123 w 426"/>
                <a:gd name="T25" fmla="*/ 146 h 341"/>
                <a:gd name="T26" fmla="*/ 154 w 426"/>
                <a:gd name="T27" fmla="*/ 136 h 341"/>
                <a:gd name="T28" fmla="*/ 172 w 426"/>
                <a:gd name="T29" fmla="*/ 117 h 341"/>
                <a:gd name="T30" fmla="*/ 181 w 426"/>
                <a:gd name="T31" fmla="*/ 103 h 341"/>
                <a:gd name="T32" fmla="*/ 185 w 426"/>
                <a:gd name="T33" fmla="*/ 91 h 341"/>
                <a:gd name="T34" fmla="*/ 181 w 426"/>
                <a:gd name="T35" fmla="*/ 75 h 341"/>
                <a:gd name="T36" fmla="*/ 178 w 426"/>
                <a:gd name="T37" fmla="*/ 57 h 341"/>
                <a:gd name="T38" fmla="*/ 175 w 426"/>
                <a:gd name="T39" fmla="*/ 41 h 341"/>
                <a:gd name="T40" fmla="*/ 177 w 426"/>
                <a:gd name="T41" fmla="*/ 23 h 341"/>
                <a:gd name="T42" fmla="*/ 185 w 426"/>
                <a:gd name="T43" fmla="*/ 4 h 341"/>
                <a:gd name="T44" fmla="*/ 201 w 426"/>
                <a:gd name="T45" fmla="*/ 0 h 341"/>
                <a:gd name="T46" fmla="*/ 220 w 426"/>
                <a:gd name="T47" fmla="*/ 0 h 341"/>
                <a:gd name="T48" fmla="*/ 240 w 426"/>
                <a:gd name="T49" fmla="*/ 4 h 341"/>
                <a:gd name="T50" fmla="*/ 246 w 426"/>
                <a:gd name="T51" fmla="*/ 7 h 341"/>
                <a:gd name="T52" fmla="*/ 265 w 426"/>
                <a:gd name="T53" fmla="*/ 16 h 341"/>
                <a:gd name="T54" fmla="*/ 275 w 426"/>
                <a:gd name="T55" fmla="*/ 25 h 341"/>
                <a:gd name="T56" fmla="*/ 284 w 426"/>
                <a:gd name="T57" fmla="*/ 37 h 341"/>
                <a:gd name="T58" fmla="*/ 287 w 426"/>
                <a:gd name="T59" fmla="*/ 58 h 341"/>
                <a:gd name="T60" fmla="*/ 280 w 426"/>
                <a:gd name="T61" fmla="*/ 80 h 341"/>
                <a:gd name="T62" fmla="*/ 269 w 426"/>
                <a:gd name="T63" fmla="*/ 101 h 341"/>
                <a:gd name="T64" fmla="*/ 261 w 426"/>
                <a:gd name="T65" fmla="*/ 132 h 341"/>
                <a:gd name="T66" fmla="*/ 271 w 426"/>
                <a:gd name="T67" fmla="*/ 157 h 341"/>
                <a:gd name="T68" fmla="*/ 286 w 426"/>
                <a:gd name="T69" fmla="*/ 171 h 341"/>
                <a:gd name="T70" fmla="*/ 305 w 426"/>
                <a:gd name="T71" fmla="*/ 181 h 341"/>
                <a:gd name="T72" fmla="*/ 326 w 426"/>
                <a:gd name="T73" fmla="*/ 185 h 341"/>
                <a:gd name="T74" fmla="*/ 337 w 426"/>
                <a:gd name="T75" fmla="*/ 186 h 341"/>
                <a:gd name="T76" fmla="*/ 360 w 426"/>
                <a:gd name="T77" fmla="*/ 188 h 341"/>
                <a:gd name="T78" fmla="*/ 395 w 426"/>
                <a:gd name="T79" fmla="*/ 190 h 341"/>
                <a:gd name="T80" fmla="*/ 417 w 426"/>
                <a:gd name="T81" fmla="*/ 208 h 341"/>
                <a:gd name="T82" fmla="*/ 425 w 426"/>
                <a:gd name="T83" fmla="*/ 246 h 341"/>
                <a:gd name="T84" fmla="*/ 412 w 426"/>
                <a:gd name="T85" fmla="*/ 300 h 341"/>
                <a:gd name="T86" fmla="*/ 400 w 426"/>
                <a:gd name="T87" fmla="*/ 329 h 341"/>
                <a:gd name="T88" fmla="*/ 393 w 426"/>
                <a:gd name="T89" fmla="*/ 334 h 341"/>
                <a:gd name="T90" fmla="*/ 377 w 426"/>
                <a:gd name="T91" fmla="*/ 339 h 341"/>
                <a:gd name="T92" fmla="*/ 362 w 426"/>
                <a:gd name="T93" fmla="*/ 338 h 341"/>
                <a:gd name="T94" fmla="*/ 338 w 426"/>
                <a:gd name="T95" fmla="*/ 331 h 341"/>
                <a:gd name="T96" fmla="*/ 329 w 426"/>
                <a:gd name="T97" fmla="*/ 327 h 341"/>
                <a:gd name="T98" fmla="*/ 313 w 426"/>
                <a:gd name="T99" fmla="*/ 322 h 341"/>
                <a:gd name="T100" fmla="*/ 297 w 426"/>
                <a:gd name="T101" fmla="*/ 317 h 341"/>
                <a:gd name="T102" fmla="*/ 280 w 426"/>
                <a:gd name="T103" fmla="*/ 315 h 341"/>
                <a:gd name="T104" fmla="*/ 260 w 426"/>
                <a:gd name="T105" fmla="*/ 324 h 341"/>
                <a:gd name="T106" fmla="*/ 246 w 426"/>
                <a:gd name="T107" fmla="*/ 340 h 341"/>
                <a:gd name="T108" fmla="*/ 131 w 426"/>
                <a:gd name="T109" fmla="*/ 34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26" h="341">
                  <a:moveTo>
                    <a:pt x="131" y="340"/>
                  </a:moveTo>
                  <a:lnTo>
                    <a:pt x="132" y="311"/>
                  </a:lnTo>
                  <a:lnTo>
                    <a:pt x="128" y="290"/>
                  </a:lnTo>
                  <a:lnTo>
                    <a:pt x="100" y="265"/>
                  </a:lnTo>
                  <a:lnTo>
                    <a:pt x="37" y="249"/>
                  </a:lnTo>
                  <a:lnTo>
                    <a:pt x="2" y="210"/>
                  </a:lnTo>
                  <a:lnTo>
                    <a:pt x="0" y="174"/>
                  </a:lnTo>
                  <a:lnTo>
                    <a:pt x="10" y="150"/>
                  </a:lnTo>
                  <a:lnTo>
                    <a:pt x="32" y="135"/>
                  </a:lnTo>
                  <a:lnTo>
                    <a:pt x="48" y="136"/>
                  </a:lnTo>
                  <a:lnTo>
                    <a:pt x="82" y="142"/>
                  </a:lnTo>
                  <a:lnTo>
                    <a:pt x="98" y="145"/>
                  </a:lnTo>
                  <a:lnTo>
                    <a:pt x="123" y="146"/>
                  </a:lnTo>
                  <a:lnTo>
                    <a:pt x="154" y="136"/>
                  </a:lnTo>
                  <a:lnTo>
                    <a:pt x="172" y="117"/>
                  </a:lnTo>
                  <a:lnTo>
                    <a:pt x="181" y="103"/>
                  </a:lnTo>
                  <a:lnTo>
                    <a:pt x="185" y="91"/>
                  </a:lnTo>
                  <a:lnTo>
                    <a:pt x="181" y="75"/>
                  </a:lnTo>
                  <a:lnTo>
                    <a:pt x="178" y="57"/>
                  </a:lnTo>
                  <a:lnTo>
                    <a:pt x="175" y="41"/>
                  </a:lnTo>
                  <a:lnTo>
                    <a:pt x="177" y="23"/>
                  </a:lnTo>
                  <a:lnTo>
                    <a:pt x="185" y="4"/>
                  </a:lnTo>
                  <a:lnTo>
                    <a:pt x="201" y="0"/>
                  </a:lnTo>
                  <a:lnTo>
                    <a:pt x="220" y="0"/>
                  </a:lnTo>
                  <a:lnTo>
                    <a:pt x="240" y="4"/>
                  </a:lnTo>
                  <a:lnTo>
                    <a:pt x="246" y="7"/>
                  </a:lnTo>
                  <a:lnTo>
                    <a:pt x="265" y="16"/>
                  </a:lnTo>
                  <a:lnTo>
                    <a:pt x="275" y="25"/>
                  </a:lnTo>
                  <a:lnTo>
                    <a:pt x="284" y="37"/>
                  </a:lnTo>
                  <a:lnTo>
                    <a:pt x="287" y="58"/>
                  </a:lnTo>
                  <a:lnTo>
                    <a:pt x="280" y="80"/>
                  </a:lnTo>
                  <a:lnTo>
                    <a:pt x="269" y="101"/>
                  </a:lnTo>
                  <a:lnTo>
                    <a:pt x="261" y="132"/>
                  </a:lnTo>
                  <a:lnTo>
                    <a:pt x="271" y="157"/>
                  </a:lnTo>
                  <a:lnTo>
                    <a:pt x="286" y="171"/>
                  </a:lnTo>
                  <a:lnTo>
                    <a:pt x="305" y="181"/>
                  </a:lnTo>
                  <a:lnTo>
                    <a:pt x="326" y="185"/>
                  </a:lnTo>
                  <a:lnTo>
                    <a:pt x="337" y="186"/>
                  </a:lnTo>
                  <a:lnTo>
                    <a:pt x="360" y="188"/>
                  </a:lnTo>
                  <a:lnTo>
                    <a:pt x="395" y="190"/>
                  </a:lnTo>
                  <a:lnTo>
                    <a:pt x="417" y="208"/>
                  </a:lnTo>
                  <a:lnTo>
                    <a:pt x="425" y="246"/>
                  </a:lnTo>
                  <a:lnTo>
                    <a:pt x="412" y="300"/>
                  </a:lnTo>
                  <a:lnTo>
                    <a:pt x="400" y="329"/>
                  </a:lnTo>
                  <a:lnTo>
                    <a:pt x="393" y="334"/>
                  </a:lnTo>
                  <a:lnTo>
                    <a:pt x="377" y="339"/>
                  </a:lnTo>
                  <a:lnTo>
                    <a:pt x="362" y="338"/>
                  </a:lnTo>
                  <a:lnTo>
                    <a:pt x="338" y="331"/>
                  </a:lnTo>
                  <a:lnTo>
                    <a:pt x="329" y="327"/>
                  </a:lnTo>
                  <a:lnTo>
                    <a:pt x="313" y="322"/>
                  </a:lnTo>
                  <a:lnTo>
                    <a:pt x="297" y="317"/>
                  </a:lnTo>
                  <a:lnTo>
                    <a:pt x="280" y="315"/>
                  </a:lnTo>
                  <a:lnTo>
                    <a:pt x="260" y="324"/>
                  </a:lnTo>
                  <a:lnTo>
                    <a:pt x="246" y="340"/>
                  </a:lnTo>
                  <a:lnTo>
                    <a:pt x="131" y="34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091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12954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92" name="Rectangle 2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38100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 b="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ftr" sz="quarter" idx="11"/>
          </p:nvPr>
        </p:nvSpPr>
        <p:spPr>
          <a:xfrm>
            <a:off x="2971800" y="6400800"/>
            <a:ext cx="2819400" cy="457200"/>
          </a:xfrm>
        </p:spPr>
        <p:txBody>
          <a:bodyPr/>
          <a:lstStyle>
            <a:lvl1pPr algn="ctr"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©2006 A.R. Osborn</a:t>
            </a:r>
            <a:endParaRPr 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23" name="Rectangle 2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1905000" cy="228600"/>
          </a:xfrm>
        </p:spPr>
        <p:txBody>
          <a:bodyPr wrap="square" lIns="91440" tIns="45720" rIns="91440" bIns="45720" anchor="t"/>
          <a:lstStyle>
            <a:lvl1pPr eaLnBrk="1" hangingPunct="1">
              <a:defRPr b="1"/>
            </a:lvl1pPr>
          </a:lstStyle>
          <a:p>
            <a:pPr>
              <a:defRPr/>
            </a:pPr>
            <a:fld id="{D33CF0BB-AAB7-44A4-9C41-81B8CF9CE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3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©2006 A.R. Osborn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AB12C-1B2A-4DE2-8F65-844D3944F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01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72325" y="0"/>
            <a:ext cx="1971675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4125" y="0"/>
            <a:ext cx="5765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©2006 A.R. Osborn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0AD74-7502-44FE-9DC6-6C3B83AA9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39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772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254125" y="1143000"/>
            <a:ext cx="7772400" cy="4953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©2006 A.R. Osborn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F2DB1-3163-4472-ABEF-EAE14C5B6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10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©2006 A.R. Osborn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12F6A-8976-466C-B2A1-86FAE6F2F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17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©2006 A.R. Osborn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66F2-3FB0-4E38-A96D-542B84335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55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4125" y="11430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6525" y="11430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©2006 A.R. Osborn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169D2-87E9-4504-A5A7-65AD38E1C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60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©2006 A.R. Osborn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98182-5920-4CBF-ABCB-0A647727D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19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©2006 A.R. Osborn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9A143-6BA4-4179-AC6B-FB9845411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84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©2006 A.R. Osborn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310ED-D5E6-433E-B4EC-A63B42AED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3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©2006 A.R. Osborn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D188D-0019-418E-A5C5-0190EADB4F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2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©2006 A.R. Osborn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3721E-18AE-45B8-95CB-29B209E23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41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4"/>
          <p:cNvGrpSpPr>
            <a:grpSpLocks/>
          </p:cNvGrpSpPr>
          <p:nvPr/>
        </p:nvGrpSpPr>
        <p:grpSpPr bwMode="auto">
          <a:xfrm>
            <a:off x="-17463" y="-20638"/>
            <a:ext cx="9159876" cy="6878638"/>
            <a:chOff x="-11" y="-13"/>
            <a:chExt cx="5770" cy="4333"/>
          </a:xfrm>
        </p:grpSpPr>
        <p:sp>
          <p:nvSpPr>
            <p:cNvPr id="1032" name="Rectangle 25"/>
            <p:cNvSpPr>
              <a:spLocks noChangeArrowheads="1"/>
            </p:cNvSpPr>
            <p:nvPr/>
          </p:nvSpPr>
          <p:spPr bwMode="hidden">
            <a:xfrm>
              <a:off x="1008" y="0"/>
              <a:ext cx="4751" cy="4319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033" name="Rectangle 26"/>
            <p:cNvSpPr>
              <a:spLocks noChangeArrowheads="1"/>
            </p:cNvSpPr>
            <p:nvPr/>
          </p:nvSpPr>
          <p:spPr bwMode="hidden">
            <a:xfrm>
              <a:off x="0" y="0"/>
              <a:ext cx="912" cy="398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grayWhite">
            <a:xfrm>
              <a:off x="77" y="83"/>
              <a:ext cx="447" cy="520"/>
            </a:xfrm>
            <a:custGeom>
              <a:avLst/>
              <a:gdLst>
                <a:gd name="T0" fmla="*/ 254 w 447"/>
                <a:gd name="T1" fmla="*/ 495 h 520"/>
                <a:gd name="T2" fmla="*/ 245 w 447"/>
                <a:gd name="T3" fmla="*/ 454 h 520"/>
                <a:gd name="T4" fmla="*/ 230 w 447"/>
                <a:gd name="T5" fmla="*/ 417 h 520"/>
                <a:gd name="T6" fmla="*/ 193 w 447"/>
                <a:gd name="T7" fmla="*/ 402 h 520"/>
                <a:gd name="T8" fmla="*/ 150 w 447"/>
                <a:gd name="T9" fmla="*/ 412 h 520"/>
                <a:gd name="T10" fmla="*/ 112 w 447"/>
                <a:gd name="T11" fmla="*/ 417 h 520"/>
                <a:gd name="T12" fmla="*/ 93 w 447"/>
                <a:gd name="T13" fmla="*/ 399 h 520"/>
                <a:gd name="T14" fmla="*/ 81 w 447"/>
                <a:gd name="T15" fmla="*/ 370 h 520"/>
                <a:gd name="T16" fmla="*/ 75 w 447"/>
                <a:gd name="T17" fmla="*/ 339 h 520"/>
                <a:gd name="T18" fmla="*/ 76 w 447"/>
                <a:gd name="T19" fmla="*/ 309 h 520"/>
                <a:gd name="T20" fmla="*/ 106 w 447"/>
                <a:gd name="T21" fmla="*/ 300 h 520"/>
                <a:gd name="T22" fmla="*/ 146 w 447"/>
                <a:gd name="T23" fmla="*/ 307 h 520"/>
                <a:gd name="T24" fmla="*/ 175 w 447"/>
                <a:gd name="T25" fmla="*/ 294 h 520"/>
                <a:gd name="T26" fmla="*/ 186 w 447"/>
                <a:gd name="T27" fmla="*/ 273 h 520"/>
                <a:gd name="T28" fmla="*/ 189 w 447"/>
                <a:gd name="T29" fmla="*/ 246 h 520"/>
                <a:gd name="T30" fmla="*/ 188 w 447"/>
                <a:gd name="T31" fmla="*/ 219 h 520"/>
                <a:gd name="T32" fmla="*/ 178 w 447"/>
                <a:gd name="T33" fmla="*/ 191 h 520"/>
                <a:gd name="T34" fmla="*/ 153 w 447"/>
                <a:gd name="T35" fmla="*/ 171 h 520"/>
                <a:gd name="T36" fmla="*/ 123 w 447"/>
                <a:gd name="T37" fmla="*/ 172 h 520"/>
                <a:gd name="T38" fmla="*/ 93 w 447"/>
                <a:gd name="T39" fmla="*/ 185 h 520"/>
                <a:gd name="T40" fmla="*/ 64 w 447"/>
                <a:gd name="T41" fmla="*/ 194 h 520"/>
                <a:gd name="T42" fmla="*/ 34 w 447"/>
                <a:gd name="T43" fmla="*/ 185 h 520"/>
                <a:gd name="T44" fmla="*/ 19 w 447"/>
                <a:gd name="T45" fmla="*/ 166 h 520"/>
                <a:gd name="T46" fmla="*/ 9 w 447"/>
                <a:gd name="T47" fmla="*/ 146 h 520"/>
                <a:gd name="T48" fmla="*/ 2 w 447"/>
                <a:gd name="T49" fmla="*/ 122 h 520"/>
                <a:gd name="T50" fmla="*/ 0 w 447"/>
                <a:gd name="T51" fmla="*/ 98 h 520"/>
                <a:gd name="T52" fmla="*/ 387 w 447"/>
                <a:gd name="T53" fmla="*/ 12 h 520"/>
                <a:gd name="T54" fmla="*/ 399 w 447"/>
                <a:gd name="T55" fmla="*/ 41 h 520"/>
                <a:gd name="T56" fmla="*/ 406 w 447"/>
                <a:gd name="T57" fmla="*/ 74 h 520"/>
                <a:gd name="T58" fmla="*/ 411 w 447"/>
                <a:gd name="T59" fmla="*/ 107 h 520"/>
                <a:gd name="T60" fmla="*/ 396 w 447"/>
                <a:gd name="T61" fmla="*/ 141 h 520"/>
                <a:gd name="T62" fmla="*/ 375 w 447"/>
                <a:gd name="T63" fmla="*/ 144 h 520"/>
                <a:gd name="T64" fmla="*/ 354 w 447"/>
                <a:gd name="T65" fmla="*/ 141 h 520"/>
                <a:gd name="T66" fmla="*/ 332 w 447"/>
                <a:gd name="T67" fmla="*/ 137 h 520"/>
                <a:gd name="T68" fmla="*/ 307 w 447"/>
                <a:gd name="T69" fmla="*/ 141 h 520"/>
                <a:gd name="T70" fmla="*/ 286 w 447"/>
                <a:gd name="T71" fmla="*/ 166 h 520"/>
                <a:gd name="T72" fmla="*/ 285 w 447"/>
                <a:gd name="T73" fmla="*/ 199 h 520"/>
                <a:gd name="T74" fmla="*/ 289 w 447"/>
                <a:gd name="T75" fmla="*/ 222 h 520"/>
                <a:gd name="T76" fmla="*/ 295 w 447"/>
                <a:gd name="T77" fmla="*/ 247 h 520"/>
                <a:gd name="T78" fmla="*/ 308 w 447"/>
                <a:gd name="T79" fmla="*/ 268 h 520"/>
                <a:gd name="T80" fmla="*/ 332 w 447"/>
                <a:gd name="T81" fmla="*/ 282 h 520"/>
                <a:gd name="T82" fmla="*/ 357 w 447"/>
                <a:gd name="T83" fmla="*/ 282 h 520"/>
                <a:gd name="T84" fmla="*/ 379 w 447"/>
                <a:gd name="T85" fmla="*/ 272 h 520"/>
                <a:gd name="T86" fmla="*/ 402 w 447"/>
                <a:gd name="T87" fmla="*/ 262 h 520"/>
                <a:gd name="T88" fmla="*/ 426 w 447"/>
                <a:gd name="T89" fmla="*/ 265 h 520"/>
                <a:gd name="T90" fmla="*/ 436 w 447"/>
                <a:gd name="T91" fmla="*/ 287 h 520"/>
                <a:gd name="T92" fmla="*/ 442 w 447"/>
                <a:gd name="T93" fmla="*/ 312 h 520"/>
                <a:gd name="T94" fmla="*/ 444 w 447"/>
                <a:gd name="T95" fmla="*/ 338 h 520"/>
                <a:gd name="T96" fmla="*/ 436 w 447"/>
                <a:gd name="T97" fmla="*/ 358 h 520"/>
                <a:gd name="T98" fmla="*/ 397 w 447"/>
                <a:gd name="T99" fmla="*/ 366 h 520"/>
                <a:gd name="T100" fmla="*/ 363 w 447"/>
                <a:gd name="T101" fmla="*/ 380 h 520"/>
                <a:gd name="T102" fmla="*/ 347 w 447"/>
                <a:gd name="T103" fmla="*/ 406 h 520"/>
                <a:gd name="T104" fmla="*/ 353 w 447"/>
                <a:gd name="T105" fmla="*/ 437 h 520"/>
                <a:gd name="T106" fmla="*/ 372 w 447"/>
                <a:gd name="T107" fmla="*/ 464 h 520"/>
                <a:gd name="T108" fmla="*/ 369 w 447"/>
                <a:gd name="T109" fmla="*/ 492 h 520"/>
                <a:gd name="T110" fmla="*/ 347 w 447"/>
                <a:gd name="T111" fmla="*/ 503 h 520"/>
                <a:gd name="T112" fmla="*/ 323 w 447"/>
                <a:gd name="T113" fmla="*/ 511 h 520"/>
                <a:gd name="T114" fmla="*/ 298 w 447"/>
                <a:gd name="T115" fmla="*/ 516 h 520"/>
                <a:gd name="T116" fmla="*/ 272 w 447"/>
                <a:gd name="T117" fmla="*/ 519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47" h="520">
                  <a:moveTo>
                    <a:pt x="272" y="519"/>
                  </a:moveTo>
                  <a:lnTo>
                    <a:pt x="265" y="512"/>
                  </a:lnTo>
                  <a:lnTo>
                    <a:pt x="259" y="505"/>
                  </a:lnTo>
                  <a:lnTo>
                    <a:pt x="254" y="495"/>
                  </a:lnTo>
                  <a:lnTo>
                    <a:pt x="252" y="486"/>
                  </a:lnTo>
                  <a:lnTo>
                    <a:pt x="248" y="475"/>
                  </a:lnTo>
                  <a:lnTo>
                    <a:pt x="246" y="465"/>
                  </a:lnTo>
                  <a:lnTo>
                    <a:pt x="245" y="454"/>
                  </a:lnTo>
                  <a:lnTo>
                    <a:pt x="242" y="444"/>
                  </a:lnTo>
                  <a:lnTo>
                    <a:pt x="239" y="434"/>
                  </a:lnTo>
                  <a:lnTo>
                    <a:pt x="235" y="425"/>
                  </a:lnTo>
                  <a:lnTo>
                    <a:pt x="230" y="417"/>
                  </a:lnTo>
                  <a:lnTo>
                    <a:pt x="223" y="411"/>
                  </a:lnTo>
                  <a:lnTo>
                    <a:pt x="215" y="406"/>
                  </a:lnTo>
                  <a:lnTo>
                    <a:pt x="205" y="403"/>
                  </a:lnTo>
                  <a:lnTo>
                    <a:pt x="193" y="402"/>
                  </a:lnTo>
                  <a:lnTo>
                    <a:pt x="177" y="403"/>
                  </a:lnTo>
                  <a:lnTo>
                    <a:pt x="168" y="407"/>
                  </a:lnTo>
                  <a:lnTo>
                    <a:pt x="159" y="410"/>
                  </a:lnTo>
                  <a:lnTo>
                    <a:pt x="150" y="412"/>
                  </a:lnTo>
                  <a:lnTo>
                    <a:pt x="140" y="415"/>
                  </a:lnTo>
                  <a:lnTo>
                    <a:pt x="131" y="416"/>
                  </a:lnTo>
                  <a:lnTo>
                    <a:pt x="122" y="417"/>
                  </a:lnTo>
                  <a:lnTo>
                    <a:pt x="112" y="417"/>
                  </a:lnTo>
                  <a:lnTo>
                    <a:pt x="102" y="417"/>
                  </a:lnTo>
                  <a:lnTo>
                    <a:pt x="99" y="412"/>
                  </a:lnTo>
                  <a:lnTo>
                    <a:pt x="96" y="406"/>
                  </a:lnTo>
                  <a:lnTo>
                    <a:pt x="93" y="399"/>
                  </a:lnTo>
                  <a:lnTo>
                    <a:pt x="90" y="393"/>
                  </a:lnTo>
                  <a:lnTo>
                    <a:pt x="87" y="385"/>
                  </a:lnTo>
                  <a:lnTo>
                    <a:pt x="84" y="378"/>
                  </a:lnTo>
                  <a:lnTo>
                    <a:pt x="81" y="370"/>
                  </a:lnTo>
                  <a:lnTo>
                    <a:pt x="79" y="362"/>
                  </a:lnTo>
                  <a:lnTo>
                    <a:pt x="78" y="355"/>
                  </a:lnTo>
                  <a:lnTo>
                    <a:pt x="76" y="347"/>
                  </a:lnTo>
                  <a:lnTo>
                    <a:pt x="75" y="339"/>
                  </a:lnTo>
                  <a:lnTo>
                    <a:pt x="74" y="332"/>
                  </a:lnTo>
                  <a:lnTo>
                    <a:pt x="74" y="324"/>
                  </a:lnTo>
                  <a:lnTo>
                    <a:pt x="75" y="316"/>
                  </a:lnTo>
                  <a:lnTo>
                    <a:pt x="76" y="309"/>
                  </a:lnTo>
                  <a:lnTo>
                    <a:pt x="78" y="302"/>
                  </a:lnTo>
                  <a:lnTo>
                    <a:pt x="87" y="299"/>
                  </a:lnTo>
                  <a:lnTo>
                    <a:pt x="97" y="298"/>
                  </a:lnTo>
                  <a:lnTo>
                    <a:pt x="106" y="300"/>
                  </a:lnTo>
                  <a:lnTo>
                    <a:pt x="116" y="302"/>
                  </a:lnTo>
                  <a:lnTo>
                    <a:pt x="126" y="305"/>
                  </a:lnTo>
                  <a:lnTo>
                    <a:pt x="136" y="306"/>
                  </a:lnTo>
                  <a:lnTo>
                    <a:pt x="146" y="307"/>
                  </a:lnTo>
                  <a:lnTo>
                    <a:pt x="157" y="305"/>
                  </a:lnTo>
                  <a:lnTo>
                    <a:pt x="165" y="302"/>
                  </a:lnTo>
                  <a:lnTo>
                    <a:pt x="170" y="298"/>
                  </a:lnTo>
                  <a:lnTo>
                    <a:pt x="175" y="294"/>
                  </a:lnTo>
                  <a:lnTo>
                    <a:pt x="179" y="290"/>
                  </a:lnTo>
                  <a:lnTo>
                    <a:pt x="182" y="284"/>
                  </a:lnTo>
                  <a:lnTo>
                    <a:pt x="185" y="278"/>
                  </a:lnTo>
                  <a:lnTo>
                    <a:pt x="186" y="273"/>
                  </a:lnTo>
                  <a:lnTo>
                    <a:pt x="187" y="266"/>
                  </a:lnTo>
                  <a:lnTo>
                    <a:pt x="188" y="259"/>
                  </a:lnTo>
                  <a:lnTo>
                    <a:pt x="189" y="253"/>
                  </a:lnTo>
                  <a:lnTo>
                    <a:pt x="189" y="246"/>
                  </a:lnTo>
                  <a:lnTo>
                    <a:pt x="189" y="239"/>
                  </a:lnTo>
                  <a:lnTo>
                    <a:pt x="189" y="232"/>
                  </a:lnTo>
                  <a:lnTo>
                    <a:pt x="189" y="226"/>
                  </a:lnTo>
                  <a:lnTo>
                    <a:pt x="188" y="219"/>
                  </a:lnTo>
                  <a:lnTo>
                    <a:pt x="188" y="213"/>
                  </a:lnTo>
                  <a:lnTo>
                    <a:pt x="186" y="204"/>
                  </a:lnTo>
                  <a:lnTo>
                    <a:pt x="182" y="198"/>
                  </a:lnTo>
                  <a:lnTo>
                    <a:pt x="178" y="191"/>
                  </a:lnTo>
                  <a:lnTo>
                    <a:pt x="173" y="185"/>
                  </a:lnTo>
                  <a:lnTo>
                    <a:pt x="167" y="180"/>
                  </a:lnTo>
                  <a:lnTo>
                    <a:pt x="161" y="176"/>
                  </a:lnTo>
                  <a:lnTo>
                    <a:pt x="153" y="171"/>
                  </a:lnTo>
                  <a:lnTo>
                    <a:pt x="146" y="167"/>
                  </a:lnTo>
                  <a:lnTo>
                    <a:pt x="138" y="167"/>
                  </a:lnTo>
                  <a:lnTo>
                    <a:pt x="130" y="170"/>
                  </a:lnTo>
                  <a:lnTo>
                    <a:pt x="123" y="172"/>
                  </a:lnTo>
                  <a:lnTo>
                    <a:pt x="116" y="175"/>
                  </a:lnTo>
                  <a:lnTo>
                    <a:pt x="108" y="178"/>
                  </a:lnTo>
                  <a:lnTo>
                    <a:pt x="100" y="182"/>
                  </a:lnTo>
                  <a:lnTo>
                    <a:pt x="93" y="185"/>
                  </a:lnTo>
                  <a:lnTo>
                    <a:pt x="86" y="189"/>
                  </a:lnTo>
                  <a:lnTo>
                    <a:pt x="79" y="191"/>
                  </a:lnTo>
                  <a:lnTo>
                    <a:pt x="71" y="194"/>
                  </a:lnTo>
                  <a:lnTo>
                    <a:pt x="64" y="194"/>
                  </a:lnTo>
                  <a:lnTo>
                    <a:pt x="56" y="194"/>
                  </a:lnTo>
                  <a:lnTo>
                    <a:pt x="48" y="193"/>
                  </a:lnTo>
                  <a:lnTo>
                    <a:pt x="41" y="190"/>
                  </a:lnTo>
                  <a:lnTo>
                    <a:pt x="34" y="185"/>
                  </a:lnTo>
                  <a:lnTo>
                    <a:pt x="26" y="179"/>
                  </a:lnTo>
                  <a:lnTo>
                    <a:pt x="24" y="175"/>
                  </a:lnTo>
                  <a:lnTo>
                    <a:pt x="21" y="171"/>
                  </a:lnTo>
                  <a:lnTo>
                    <a:pt x="19" y="166"/>
                  </a:lnTo>
                  <a:lnTo>
                    <a:pt x="15" y="162"/>
                  </a:lnTo>
                  <a:lnTo>
                    <a:pt x="13" y="157"/>
                  </a:lnTo>
                  <a:lnTo>
                    <a:pt x="11" y="151"/>
                  </a:lnTo>
                  <a:lnTo>
                    <a:pt x="9" y="146"/>
                  </a:lnTo>
                  <a:lnTo>
                    <a:pt x="7" y="139"/>
                  </a:lnTo>
                  <a:lnTo>
                    <a:pt x="6" y="134"/>
                  </a:lnTo>
                  <a:lnTo>
                    <a:pt x="4" y="129"/>
                  </a:lnTo>
                  <a:lnTo>
                    <a:pt x="2" y="122"/>
                  </a:lnTo>
                  <a:lnTo>
                    <a:pt x="1" y="116"/>
                  </a:lnTo>
                  <a:lnTo>
                    <a:pt x="0" y="111"/>
                  </a:lnTo>
                  <a:lnTo>
                    <a:pt x="0" y="104"/>
                  </a:lnTo>
                  <a:lnTo>
                    <a:pt x="0" y="98"/>
                  </a:lnTo>
                  <a:lnTo>
                    <a:pt x="0" y="92"/>
                  </a:lnTo>
                  <a:lnTo>
                    <a:pt x="378" y="0"/>
                  </a:lnTo>
                  <a:lnTo>
                    <a:pt x="383" y="5"/>
                  </a:lnTo>
                  <a:lnTo>
                    <a:pt x="387" y="12"/>
                  </a:lnTo>
                  <a:lnTo>
                    <a:pt x="391" y="18"/>
                  </a:lnTo>
                  <a:lnTo>
                    <a:pt x="394" y="26"/>
                  </a:lnTo>
                  <a:lnTo>
                    <a:pt x="397" y="33"/>
                  </a:lnTo>
                  <a:lnTo>
                    <a:pt x="399" y="41"/>
                  </a:lnTo>
                  <a:lnTo>
                    <a:pt x="401" y="49"/>
                  </a:lnTo>
                  <a:lnTo>
                    <a:pt x="403" y="57"/>
                  </a:lnTo>
                  <a:lnTo>
                    <a:pt x="405" y="65"/>
                  </a:lnTo>
                  <a:lnTo>
                    <a:pt x="406" y="74"/>
                  </a:lnTo>
                  <a:lnTo>
                    <a:pt x="407" y="82"/>
                  </a:lnTo>
                  <a:lnTo>
                    <a:pt x="408" y="91"/>
                  </a:lnTo>
                  <a:lnTo>
                    <a:pt x="410" y="99"/>
                  </a:lnTo>
                  <a:lnTo>
                    <a:pt x="411" y="107"/>
                  </a:lnTo>
                  <a:lnTo>
                    <a:pt x="412" y="115"/>
                  </a:lnTo>
                  <a:lnTo>
                    <a:pt x="413" y="123"/>
                  </a:lnTo>
                  <a:lnTo>
                    <a:pt x="401" y="138"/>
                  </a:lnTo>
                  <a:lnTo>
                    <a:pt x="396" y="141"/>
                  </a:lnTo>
                  <a:lnTo>
                    <a:pt x="391" y="143"/>
                  </a:lnTo>
                  <a:lnTo>
                    <a:pt x="386" y="144"/>
                  </a:lnTo>
                  <a:lnTo>
                    <a:pt x="380" y="144"/>
                  </a:lnTo>
                  <a:lnTo>
                    <a:pt x="375" y="144"/>
                  </a:lnTo>
                  <a:lnTo>
                    <a:pt x="370" y="144"/>
                  </a:lnTo>
                  <a:lnTo>
                    <a:pt x="365" y="143"/>
                  </a:lnTo>
                  <a:lnTo>
                    <a:pt x="359" y="142"/>
                  </a:lnTo>
                  <a:lnTo>
                    <a:pt x="354" y="141"/>
                  </a:lnTo>
                  <a:lnTo>
                    <a:pt x="348" y="139"/>
                  </a:lnTo>
                  <a:lnTo>
                    <a:pt x="343" y="139"/>
                  </a:lnTo>
                  <a:lnTo>
                    <a:pt x="338" y="138"/>
                  </a:lnTo>
                  <a:lnTo>
                    <a:pt x="332" y="137"/>
                  </a:lnTo>
                  <a:lnTo>
                    <a:pt x="326" y="136"/>
                  </a:lnTo>
                  <a:lnTo>
                    <a:pt x="320" y="137"/>
                  </a:lnTo>
                  <a:lnTo>
                    <a:pt x="314" y="138"/>
                  </a:lnTo>
                  <a:lnTo>
                    <a:pt x="307" y="141"/>
                  </a:lnTo>
                  <a:lnTo>
                    <a:pt x="301" y="146"/>
                  </a:lnTo>
                  <a:lnTo>
                    <a:pt x="295" y="152"/>
                  </a:lnTo>
                  <a:lnTo>
                    <a:pt x="290" y="159"/>
                  </a:lnTo>
                  <a:lnTo>
                    <a:pt x="286" y="166"/>
                  </a:lnTo>
                  <a:lnTo>
                    <a:pt x="284" y="175"/>
                  </a:lnTo>
                  <a:lnTo>
                    <a:pt x="282" y="184"/>
                  </a:lnTo>
                  <a:lnTo>
                    <a:pt x="283" y="194"/>
                  </a:lnTo>
                  <a:lnTo>
                    <a:pt x="285" y="199"/>
                  </a:lnTo>
                  <a:lnTo>
                    <a:pt x="286" y="204"/>
                  </a:lnTo>
                  <a:lnTo>
                    <a:pt x="286" y="210"/>
                  </a:lnTo>
                  <a:lnTo>
                    <a:pt x="287" y="217"/>
                  </a:lnTo>
                  <a:lnTo>
                    <a:pt x="289" y="222"/>
                  </a:lnTo>
                  <a:lnTo>
                    <a:pt x="290" y="229"/>
                  </a:lnTo>
                  <a:lnTo>
                    <a:pt x="292" y="235"/>
                  </a:lnTo>
                  <a:lnTo>
                    <a:pt x="293" y="241"/>
                  </a:lnTo>
                  <a:lnTo>
                    <a:pt x="295" y="247"/>
                  </a:lnTo>
                  <a:lnTo>
                    <a:pt x="298" y="253"/>
                  </a:lnTo>
                  <a:lnTo>
                    <a:pt x="300" y="259"/>
                  </a:lnTo>
                  <a:lnTo>
                    <a:pt x="304" y="264"/>
                  </a:lnTo>
                  <a:lnTo>
                    <a:pt x="308" y="268"/>
                  </a:lnTo>
                  <a:lnTo>
                    <a:pt x="313" y="273"/>
                  </a:lnTo>
                  <a:lnTo>
                    <a:pt x="319" y="276"/>
                  </a:lnTo>
                  <a:lnTo>
                    <a:pt x="326" y="279"/>
                  </a:lnTo>
                  <a:lnTo>
                    <a:pt x="332" y="282"/>
                  </a:lnTo>
                  <a:lnTo>
                    <a:pt x="339" y="284"/>
                  </a:lnTo>
                  <a:lnTo>
                    <a:pt x="345" y="284"/>
                  </a:lnTo>
                  <a:lnTo>
                    <a:pt x="351" y="284"/>
                  </a:lnTo>
                  <a:lnTo>
                    <a:pt x="357" y="282"/>
                  </a:lnTo>
                  <a:lnTo>
                    <a:pt x="362" y="280"/>
                  </a:lnTo>
                  <a:lnTo>
                    <a:pt x="367" y="278"/>
                  </a:lnTo>
                  <a:lnTo>
                    <a:pt x="373" y="274"/>
                  </a:lnTo>
                  <a:lnTo>
                    <a:pt x="379" y="272"/>
                  </a:lnTo>
                  <a:lnTo>
                    <a:pt x="385" y="268"/>
                  </a:lnTo>
                  <a:lnTo>
                    <a:pt x="390" y="266"/>
                  </a:lnTo>
                  <a:lnTo>
                    <a:pt x="396" y="264"/>
                  </a:lnTo>
                  <a:lnTo>
                    <a:pt x="402" y="262"/>
                  </a:lnTo>
                  <a:lnTo>
                    <a:pt x="407" y="260"/>
                  </a:lnTo>
                  <a:lnTo>
                    <a:pt x="414" y="260"/>
                  </a:lnTo>
                  <a:lnTo>
                    <a:pt x="420" y="261"/>
                  </a:lnTo>
                  <a:lnTo>
                    <a:pt x="426" y="265"/>
                  </a:lnTo>
                  <a:lnTo>
                    <a:pt x="429" y="270"/>
                  </a:lnTo>
                  <a:lnTo>
                    <a:pt x="432" y="275"/>
                  </a:lnTo>
                  <a:lnTo>
                    <a:pt x="434" y="281"/>
                  </a:lnTo>
                  <a:lnTo>
                    <a:pt x="436" y="287"/>
                  </a:lnTo>
                  <a:lnTo>
                    <a:pt x="439" y="292"/>
                  </a:lnTo>
                  <a:lnTo>
                    <a:pt x="439" y="299"/>
                  </a:lnTo>
                  <a:lnTo>
                    <a:pt x="440" y="305"/>
                  </a:lnTo>
                  <a:lnTo>
                    <a:pt x="442" y="312"/>
                  </a:lnTo>
                  <a:lnTo>
                    <a:pt x="442" y="319"/>
                  </a:lnTo>
                  <a:lnTo>
                    <a:pt x="443" y="325"/>
                  </a:lnTo>
                  <a:lnTo>
                    <a:pt x="443" y="332"/>
                  </a:lnTo>
                  <a:lnTo>
                    <a:pt x="444" y="338"/>
                  </a:lnTo>
                  <a:lnTo>
                    <a:pt x="445" y="345"/>
                  </a:lnTo>
                  <a:lnTo>
                    <a:pt x="445" y="352"/>
                  </a:lnTo>
                  <a:lnTo>
                    <a:pt x="446" y="358"/>
                  </a:lnTo>
                  <a:lnTo>
                    <a:pt x="436" y="358"/>
                  </a:lnTo>
                  <a:lnTo>
                    <a:pt x="426" y="359"/>
                  </a:lnTo>
                  <a:lnTo>
                    <a:pt x="417" y="361"/>
                  </a:lnTo>
                  <a:lnTo>
                    <a:pt x="406" y="363"/>
                  </a:lnTo>
                  <a:lnTo>
                    <a:pt x="397" y="366"/>
                  </a:lnTo>
                  <a:lnTo>
                    <a:pt x="386" y="369"/>
                  </a:lnTo>
                  <a:lnTo>
                    <a:pt x="377" y="372"/>
                  </a:lnTo>
                  <a:lnTo>
                    <a:pt x="366" y="377"/>
                  </a:lnTo>
                  <a:lnTo>
                    <a:pt x="363" y="380"/>
                  </a:lnTo>
                  <a:lnTo>
                    <a:pt x="359" y="385"/>
                  </a:lnTo>
                  <a:lnTo>
                    <a:pt x="354" y="391"/>
                  </a:lnTo>
                  <a:lnTo>
                    <a:pt x="351" y="398"/>
                  </a:lnTo>
                  <a:lnTo>
                    <a:pt x="347" y="406"/>
                  </a:lnTo>
                  <a:lnTo>
                    <a:pt x="346" y="414"/>
                  </a:lnTo>
                  <a:lnTo>
                    <a:pt x="347" y="421"/>
                  </a:lnTo>
                  <a:lnTo>
                    <a:pt x="350" y="429"/>
                  </a:lnTo>
                  <a:lnTo>
                    <a:pt x="353" y="437"/>
                  </a:lnTo>
                  <a:lnTo>
                    <a:pt x="358" y="444"/>
                  </a:lnTo>
                  <a:lnTo>
                    <a:pt x="363" y="450"/>
                  </a:lnTo>
                  <a:lnTo>
                    <a:pt x="368" y="458"/>
                  </a:lnTo>
                  <a:lnTo>
                    <a:pt x="372" y="464"/>
                  </a:lnTo>
                  <a:lnTo>
                    <a:pt x="374" y="472"/>
                  </a:lnTo>
                  <a:lnTo>
                    <a:pt x="375" y="480"/>
                  </a:lnTo>
                  <a:lnTo>
                    <a:pt x="373" y="489"/>
                  </a:lnTo>
                  <a:lnTo>
                    <a:pt x="369" y="492"/>
                  </a:lnTo>
                  <a:lnTo>
                    <a:pt x="364" y="495"/>
                  </a:lnTo>
                  <a:lnTo>
                    <a:pt x="359" y="498"/>
                  </a:lnTo>
                  <a:lnTo>
                    <a:pt x="353" y="500"/>
                  </a:lnTo>
                  <a:lnTo>
                    <a:pt x="347" y="503"/>
                  </a:lnTo>
                  <a:lnTo>
                    <a:pt x="341" y="505"/>
                  </a:lnTo>
                  <a:lnTo>
                    <a:pt x="336" y="508"/>
                  </a:lnTo>
                  <a:lnTo>
                    <a:pt x="330" y="509"/>
                  </a:lnTo>
                  <a:lnTo>
                    <a:pt x="323" y="511"/>
                  </a:lnTo>
                  <a:lnTo>
                    <a:pt x="317" y="512"/>
                  </a:lnTo>
                  <a:lnTo>
                    <a:pt x="311" y="514"/>
                  </a:lnTo>
                  <a:lnTo>
                    <a:pt x="304" y="515"/>
                  </a:lnTo>
                  <a:lnTo>
                    <a:pt x="298" y="516"/>
                  </a:lnTo>
                  <a:lnTo>
                    <a:pt x="292" y="517"/>
                  </a:lnTo>
                  <a:lnTo>
                    <a:pt x="285" y="518"/>
                  </a:lnTo>
                  <a:lnTo>
                    <a:pt x="279" y="519"/>
                  </a:lnTo>
                  <a:lnTo>
                    <a:pt x="272" y="51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grayWhite">
            <a:xfrm>
              <a:off x="19" y="1775"/>
              <a:ext cx="462" cy="618"/>
            </a:xfrm>
            <a:custGeom>
              <a:avLst/>
              <a:gdLst>
                <a:gd name="T0" fmla="*/ 224 w 462"/>
                <a:gd name="T1" fmla="*/ 439 h 618"/>
                <a:gd name="T2" fmla="*/ 193 w 462"/>
                <a:gd name="T3" fmla="*/ 434 h 618"/>
                <a:gd name="T4" fmla="*/ 165 w 462"/>
                <a:gd name="T5" fmla="*/ 436 h 618"/>
                <a:gd name="T6" fmla="*/ 156 w 462"/>
                <a:gd name="T7" fmla="*/ 444 h 618"/>
                <a:gd name="T8" fmla="*/ 147 w 462"/>
                <a:gd name="T9" fmla="*/ 461 h 618"/>
                <a:gd name="T10" fmla="*/ 147 w 462"/>
                <a:gd name="T11" fmla="*/ 487 h 618"/>
                <a:gd name="T12" fmla="*/ 143 w 462"/>
                <a:gd name="T13" fmla="*/ 513 h 618"/>
                <a:gd name="T14" fmla="*/ 136 w 462"/>
                <a:gd name="T15" fmla="*/ 537 h 618"/>
                <a:gd name="T16" fmla="*/ 7 w 462"/>
                <a:gd name="T17" fmla="*/ 549 h 618"/>
                <a:gd name="T18" fmla="*/ 5 w 462"/>
                <a:gd name="T19" fmla="*/ 510 h 618"/>
                <a:gd name="T20" fmla="*/ 1 w 462"/>
                <a:gd name="T21" fmla="*/ 472 h 618"/>
                <a:gd name="T22" fmla="*/ 1 w 462"/>
                <a:gd name="T23" fmla="*/ 433 h 618"/>
                <a:gd name="T24" fmla="*/ 12 w 462"/>
                <a:gd name="T25" fmla="*/ 392 h 618"/>
                <a:gd name="T26" fmla="*/ 37 w 462"/>
                <a:gd name="T27" fmla="*/ 383 h 618"/>
                <a:gd name="T28" fmla="*/ 66 w 462"/>
                <a:gd name="T29" fmla="*/ 389 h 618"/>
                <a:gd name="T30" fmla="*/ 94 w 462"/>
                <a:gd name="T31" fmla="*/ 403 h 618"/>
                <a:gd name="T32" fmla="*/ 120 w 462"/>
                <a:gd name="T33" fmla="*/ 417 h 618"/>
                <a:gd name="T34" fmla="*/ 156 w 462"/>
                <a:gd name="T35" fmla="*/ 399 h 618"/>
                <a:gd name="T36" fmla="*/ 166 w 462"/>
                <a:gd name="T37" fmla="*/ 363 h 618"/>
                <a:gd name="T38" fmla="*/ 164 w 462"/>
                <a:gd name="T39" fmla="*/ 321 h 618"/>
                <a:gd name="T40" fmla="*/ 158 w 462"/>
                <a:gd name="T41" fmla="*/ 280 h 618"/>
                <a:gd name="T42" fmla="*/ 71 w 462"/>
                <a:gd name="T43" fmla="*/ 135 h 618"/>
                <a:gd name="T44" fmla="*/ 104 w 462"/>
                <a:gd name="T45" fmla="*/ 141 h 618"/>
                <a:gd name="T46" fmla="*/ 137 w 462"/>
                <a:gd name="T47" fmla="*/ 147 h 618"/>
                <a:gd name="T48" fmla="*/ 170 w 462"/>
                <a:gd name="T49" fmla="*/ 144 h 618"/>
                <a:gd name="T50" fmla="*/ 195 w 462"/>
                <a:gd name="T51" fmla="*/ 128 h 618"/>
                <a:gd name="T52" fmla="*/ 206 w 462"/>
                <a:gd name="T53" fmla="*/ 114 h 618"/>
                <a:gd name="T54" fmla="*/ 216 w 462"/>
                <a:gd name="T55" fmla="*/ 92 h 618"/>
                <a:gd name="T56" fmla="*/ 211 w 462"/>
                <a:gd name="T57" fmla="*/ 69 h 618"/>
                <a:gd name="T58" fmla="*/ 207 w 462"/>
                <a:gd name="T59" fmla="*/ 47 h 618"/>
                <a:gd name="T60" fmla="*/ 208 w 462"/>
                <a:gd name="T61" fmla="*/ 24 h 618"/>
                <a:gd name="T62" fmla="*/ 221 w 462"/>
                <a:gd name="T63" fmla="*/ 2 h 618"/>
                <a:gd name="T64" fmla="*/ 245 w 462"/>
                <a:gd name="T65" fmla="*/ 0 h 618"/>
                <a:gd name="T66" fmla="*/ 272 w 462"/>
                <a:gd name="T67" fmla="*/ 5 h 618"/>
                <a:gd name="T68" fmla="*/ 296 w 462"/>
                <a:gd name="T69" fmla="*/ 17 h 618"/>
                <a:gd name="T70" fmla="*/ 316 w 462"/>
                <a:gd name="T71" fmla="*/ 38 h 618"/>
                <a:gd name="T72" fmla="*/ 317 w 462"/>
                <a:gd name="T73" fmla="*/ 66 h 618"/>
                <a:gd name="T74" fmla="*/ 304 w 462"/>
                <a:gd name="T75" fmla="*/ 94 h 618"/>
                <a:gd name="T76" fmla="*/ 294 w 462"/>
                <a:gd name="T77" fmla="*/ 125 h 618"/>
                <a:gd name="T78" fmla="*/ 302 w 462"/>
                <a:gd name="T79" fmla="*/ 158 h 618"/>
                <a:gd name="T80" fmla="*/ 337 w 462"/>
                <a:gd name="T81" fmla="*/ 181 h 618"/>
                <a:gd name="T82" fmla="*/ 380 w 462"/>
                <a:gd name="T83" fmla="*/ 188 h 618"/>
                <a:gd name="T84" fmla="*/ 427 w 462"/>
                <a:gd name="T85" fmla="*/ 190 h 618"/>
                <a:gd name="T86" fmla="*/ 431 w 462"/>
                <a:gd name="T87" fmla="*/ 329 h 618"/>
                <a:gd name="T88" fmla="*/ 401 w 462"/>
                <a:gd name="T89" fmla="*/ 338 h 618"/>
                <a:gd name="T90" fmla="*/ 370 w 462"/>
                <a:gd name="T91" fmla="*/ 331 h 618"/>
                <a:gd name="T92" fmla="*/ 337 w 462"/>
                <a:gd name="T93" fmla="*/ 319 h 618"/>
                <a:gd name="T94" fmla="*/ 303 w 462"/>
                <a:gd name="T95" fmla="*/ 316 h 618"/>
                <a:gd name="T96" fmla="*/ 281 w 462"/>
                <a:gd name="T97" fmla="*/ 333 h 618"/>
                <a:gd name="T98" fmla="*/ 268 w 462"/>
                <a:gd name="T99" fmla="*/ 361 h 618"/>
                <a:gd name="T100" fmla="*/ 263 w 462"/>
                <a:gd name="T101" fmla="*/ 393 h 618"/>
                <a:gd name="T102" fmla="*/ 264 w 462"/>
                <a:gd name="T103" fmla="*/ 427 h 618"/>
                <a:gd name="T104" fmla="*/ 286 w 462"/>
                <a:gd name="T105" fmla="*/ 457 h 618"/>
                <a:gd name="T106" fmla="*/ 317 w 462"/>
                <a:gd name="T107" fmla="*/ 464 h 618"/>
                <a:gd name="T108" fmla="*/ 354 w 462"/>
                <a:gd name="T109" fmla="*/ 463 h 618"/>
                <a:gd name="T110" fmla="*/ 392 w 462"/>
                <a:gd name="T111" fmla="*/ 473 h 618"/>
                <a:gd name="T112" fmla="*/ 401 w 462"/>
                <a:gd name="T113" fmla="*/ 509 h 618"/>
                <a:gd name="T114" fmla="*/ 403 w 462"/>
                <a:gd name="T115" fmla="*/ 547 h 618"/>
                <a:gd name="T116" fmla="*/ 398 w 462"/>
                <a:gd name="T117" fmla="*/ 583 h 618"/>
                <a:gd name="T118" fmla="*/ 388 w 462"/>
                <a:gd name="T119" fmla="*/ 617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2" h="618">
                  <a:moveTo>
                    <a:pt x="384" y="617"/>
                  </a:moveTo>
                  <a:lnTo>
                    <a:pt x="248" y="578"/>
                  </a:lnTo>
                  <a:lnTo>
                    <a:pt x="231" y="442"/>
                  </a:lnTo>
                  <a:lnTo>
                    <a:pt x="224" y="439"/>
                  </a:lnTo>
                  <a:lnTo>
                    <a:pt x="217" y="436"/>
                  </a:lnTo>
                  <a:lnTo>
                    <a:pt x="209" y="435"/>
                  </a:lnTo>
                  <a:lnTo>
                    <a:pt x="201" y="434"/>
                  </a:lnTo>
                  <a:lnTo>
                    <a:pt x="193" y="434"/>
                  </a:lnTo>
                  <a:lnTo>
                    <a:pt x="185" y="434"/>
                  </a:lnTo>
                  <a:lnTo>
                    <a:pt x="176" y="435"/>
                  </a:lnTo>
                  <a:lnTo>
                    <a:pt x="167" y="435"/>
                  </a:lnTo>
                  <a:lnTo>
                    <a:pt x="165" y="436"/>
                  </a:lnTo>
                  <a:lnTo>
                    <a:pt x="162" y="438"/>
                  </a:lnTo>
                  <a:lnTo>
                    <a:pt x="160" y="440"/>
                  </a:lnTo>
                  <a:lnTo>
                    <a:pt x="158" y="442"/>
                  </a:lnTo>
                  <a:lnTo>
                    <a:pt x="156" y="444"/>
                  </a:lnTo>
                  <a:lnTo>
                    <a:pt x="153" y="448"/>
                  </a:lnTo>
                  <a:lnTo>
                    <a:pt x="151" y="452"/>
                  </a:lnTo>
                  <a:lnTo>
                    <a:pt x="147" y="456"/>
                  </a:lnTo>
                  <a:lnTo>
                    <a:pt x="147" y="461"/>
                  </a:lnTo>
                  <a:lnTo>
                    <a:pt x="147" y="468"/>
                  </a:lnTo>
                  <a:lnTo>
                    <a:pt x="147" y="474"/>
                  </a:lnTo>
                  <a:lnTo>
                    <a:pt x="147" y="480"/>
                  </a:lnTo>
                  <a:lnTo>
                    <a:pt x="147" y="487"/>
                  </a:lnTo>
                  <a:lnTo>
                    <a:pt x="146" y="493"/>
                  </a:lnTo>
                  <a:lnTo>
                    <a:pt x="146" y="499"/>
                  </a:lnTo>
                  <a:lnTo>
                    <a:pt x="145" y="506"/>
                  </a:lnTo>
                  <a:lnTo>
                    <a:pt x="143" y="513"/>
                  </a:lnTo>
                  <a:lnTo>
                    <a:pt x="143" y="520"/>
                  </a:lnTo>
                  <a:lnTo>
                    <a:pt x="141" y="525"/>
                  </a:lnTo>
                  <a:lnTo>
                    <a:pt x="139" y="532"/>
                  </a:lnTo>
                  <a:lnTo>
                    <a:pt x="136" y="537"/>
                  </a:lnTo>
                  <a:lnTo>
                    <a:pt x="134" y="543"/>
                  </a:lnTo>
                  <a:lnTo>
                    <a:pt x="131" y="549"/>
                  </a:lnTo>
                  <a:lnTo>
                    <a:pt x="128" y="553"/>
                  </a:lnTo>
                  <a:lnTo>
                    <a:pt x="7" y="549"/>
                  </a:lnTo>
                  <a:lnTo>
                    <a:pt x="7" y="539"/>
                  </a:lnTo>
                  <a:lnTo>
                    <a:pt x="7" y="530"/>
                  </a:lnTo>
                  <a:lnTo>
                    <a:pt x="6" y="521"/>
                  </a:lnTo>
                  <a:lnTo>
                    <a:pt x="5" y="510"/>
                  </a:lnTo>
                  <a:lnTo>
                    <a:pt x="4" y="501"/>
                  </a:lnTo>
                  <a:lnTo>
                    <a:pt x="2" y="492"/>
                  </a:lnTo>
                  <a:lnTo>
                    <a:pt x="1" y="482"/>
                  </a:lnTo>
                  <a:lnTo>
                    <a:pt x="1" y="472"/>
                  </a:lnTo>
                  <a:lnTo>
                    <a:pt x="0" y="463"/>
                  </a:lnTo>
                  <a:lnTo>
                    <a:pt x="0" y="453"/>
                  </a:lnTo>
                  <a:lnTo>
                    <a:pt x="0" y="442"/>
                  </a:lnTo>
                  <a:lnTo>
                    <a:pt x="1" y="433"/>
                  </a:lnTo>
                  <a:lnTo>
                    <a:pt x="3" y="423"/>
                  </a:lnTo>
                  <a:lnTo>
                    <a:pt x="5" y="413"/>
                  </a:lnTo>
                  <a:lnTo>
                    <a:pt x="8" y="402"/>
                  </a:lnTo>
                  <a:lnTo>
                    <a:pt x="12" y="392"/>
                  </a:lnTo>
                  <a:lnTo>
                    <a:pt x="18" y="388"/>
                  </a:lnTo>
                  <a:lnTo>
                    <a:pt x="24" y="386"/>
                  </a:lnTo>
                  <a:lnTo>
                    <a:pt x="30" y="384"/>
                  </a:lnTo>
                  <a:lnTo>
                    <a:pt x="37" y="383"/>
                  </a:lnTo>
                  <a:lnTo>
                    <a:pt x="45" y="384"/>
                  </a:lnTo>
                  <a:lnTo>
                    <a:pt x="52" y="385"/>
                  </a:lnTo>
                  <a:lnTo>
                    <a:pt x="59" y="387"/>
                  </a:lnTo>
                  <a:lnTo>
                    <a:pt x="66" y="389"/>
                  </a:lnTo>
                  <a:lnTo>
                    <a:pt x="73" y="392"/>
                  </a:lnTo>
                  <a:lnTo>
                    <a:pt x="80" y="396"/>
                  </a:lnTo>
                  <a:lnTo>
                    <a:pt x="87" y="400"/>
                  </a:lnTo>
                  <a:lnTo>
                    <a:pt x="94" y="403"/>
                  </a:lnTo>
                  <a:lnTo>
                    <a:pt x="100" y="407"/>
                  </a:lnTo>
                  <a:lnTo>
                    <a:pt x="107" y="411"/>
                  </a:lnTo>
                  <a:lnTo>
                    <a:pt x="113" y="415"/>
                  </a:lnTo>
                  <a:lnTo>
                    <a:pt x="120" y="417"/>
                  </a:lnTo>
                  <a:lnTo>
                    <a:pt x="136" y="417"/>
                  </a:lnTo>
                  <a:lnTo>
                    <a:pt x="143" y="412"/>
                  </a:lnTo>
                  <a:lnTo>
                    <a:pt x="151" y="406"/>
                  </a:lnTo>
                  <a:lnTo>
                    <a:pt x="156" y="399"/>
                  </a:lnTo>
                  <a:lnTo>
                    <a:pt x="160" y="391"/>
                  </a:lnTo>
                  <a:lnTo>
                    <a:pt x="163" y="383"/>
                  </a:lnTo>
                  <a:lnTo>
                    <a:pt x="165" y="373"/>
                  </a:lnTo>
                  <a:lnTo>
                    <a:pt x="166" y="363"/>
                  </a:lnTo>
                  <a:lnTo>
                    <a:pt x="166" y="353"/>
                  </a:lnTo>
                  <a:lnTo>
                    <a:pt x="166" y="343"/>
                  </a:lnTo>
                  <a:lnTo>
                    <a:pt x="166" y="333"/>
                  </a:lnTo>
                  <a:lnTo>
                    <a:pt x="164" y="321"/>
                  </a:lnTo>
                  <a:lnTo>
                    <a:pt x="163" y="311"/>
                  </a:lnTo>
                  <a:lnTo>
                    <a:pt x="161" y="301"/>
                  </a:lnTo>
                  <a:lnTo>
                    <a:pt x="159" y="290"/>
                  </a:lnTo>
                  <a:lnTo>
                    <a:pt x="158" y="280"/>
                  </a:lnTo>
                  <a:lnTo>
                    <a:pt x="156" y="270"/>
                  </a:lnTo>
                  <a:lnTo>
                    <a:pt x="39" y="241"/>
                  </a:lnTo>
                  <a:lnTo>
                    <a:pt x="63" y="135"/>
                  </a:lnTo>
                  <a:lnTo>
                    <a:pt x="71" y="135"/>
                  </a:lnTo>
                  <a:lnTo>
                    <a:pt x="79" y="136"/>
                  </a:lnTo>
                  <a:lnTo>
                    <a:pt x="87" y="137"/>
                  </a:lnTo>
                  <a:lnTo>
                    <a:pt x="96" y="139"/>
                  </a:lnTo>
                  <a:lnTo>
                    <a:pt x="104" y="141"/>
                  </a:lnTo>
                  <a:lnTo>
                    <a:pt x="113" y="143"/>
                  </a:lnTo>
                  <a:lnTo>
                    <a:pt x="120" y="144"/>
                  </a:lnTo>
                  <a:lnTo>
                    <a:pt x="129" y="146"/>
                  </a:lnTo>
                  <a:lnTo>
                    <a:pt x="137" y="147"/>
                  </a:lnTo>
                  <a:lnTo>
                    <a:pt x="146" y="147"/>
                  </a:lnTo>
                  <a:lnTo>
                    <a:pt x="154" y="147"/>
                  </a:lnTo>
                  <a:lnTo>
                    <a:pt x="162" y="146"/>
                  </a:lnTo>
                  <a:lnTo>
                    <a:pt x="170" y="144"/>
                  </a:lnTo>
                  <a:lnTo>
                    <a:pt x="177" y="141"/>
                  </a:lnTo>
                  <a:lnTo>
                    <a:pt x="185" y="136"/>
                  </a:lnTo>
                  <a:lnTo>
                    <a:pt x="192" y="132"/>
                  </a:lnTo>
                  <a:lnTo>
                    <a:pt x="195" y="128"/>
                  </a:lnTo>
                  <a:lnTo>
                    <a:pt x="197" y="125"/>
                  </a:lnTo>
                  <a:lnTo>
                    <a:pt x="200" y="121"/>
                  </a:lnTo>
                  <a:lnTo>
                    <a:pt x="204" y="118"/>
                  </a:lnTo>
                  <a:lnTo>
                    <a:pt x="206" y="114"/>
                  </a:lnTo>
                  <a:lnTo>
                    <a:pt x="210" y="108"/>
                  </a:lnTo>
                  <a:lnTo>
                    <a:pt x="212" y="104"/>
                  </a:lnTo>
                  <a:lnTo>
                    <a:pt x="216" y="97"/>
                  </a:lnTo>
                  <a:lnTo>
                    <a:pt x="216" y="92"/>
                  </a:lnTo>
                  <a:lnTo>
                    <a:pt x="214" y="86"/>
                  </a:lnTo>
                  <a:lnTo>
                    <a:pt x="214" y="80"/>
                  </a:lnTo>
                  <a:lnTo>
                    <a:pt x="212" y="76"/>
                  </a:lnTo>
                  <a:lnTo>
                    <a:pt x="211" y="69"/>
                  </a:lnTo>
                  <a:lnTo>
                    <a:pt x="210" y="65"/>
                  </a:lnTo>
                  <a:lnTo>
                    <a:pt x="209" y="58"/>
                  </a:lnTo>
                  <a:lnTo>
                    <a:pt x="208" y="53"/>
                  </a:lnTo>
                  <a:lnTo>
                    <a:pt x="207" y="47"/>
                  </a:lnTo>
                  <a:lnTo>
                    <a:pt x="206" y="41"/>
                  </a:lnTo>
                  <a:lnTo>
                    <a:pt x="206" y="35"/>
                  </a:lnTo>
                  <a:lnTo>
                    <a:pt x="207" y="29"/>
                  </a:lnTo>
                  <a:lnTo>
                    <a:pt x="208" y="24"/>
                  </a:lnTo>
                  <a:lnTo>
                    <a:pt x="210" y="17"/>
                  </a:lnTo>
                  <a:lnTo>
                    <a:pt x="212" y="11"/>
                  </a:lnTo>
                  <a:lnTo>
                    <a:pt x="216" y="5"/>
                  </a:lnTo>
                  <a:lnTo>
                    <a:pt x="221" y="2"/>
                  </a:lnTo>
                  <a:lnTo>
                    <a:pt x="226" y="1"/>
                  </a:lnTo>
                  <a:lnTo>
                    <a:pt x="233" y="0"/>
                  </a:lnTo>
                  <a:lnTo>
                    <a:pt x="239" y="0"/>
                  </a:lnTo>
                  <a:lnTo>
                    <a:pt x="245" y="0"/>
                  </a:lnTo>
                  <a:lnTo>
                    <a:pt x="251" y="0"/>
                  </a:lnTo>
                  <a:lnTo>
                    <a:pt x="258" y="1"/>
                  </a:lnTo>
                  <a:lnTo>
                    <a:pt x="264" y="3"/>
                  </a:lnTo>
                  <a:lnTo>
                    <a:pt x="272" y="5"/>
                  </a:lnTo>
                  <a:lnTo>
                    <a:pt x="278" y="8"/>
                  </a:lnTo>
                  <a:lnTo>
                    <a:pt x="284" y="11"/>
                  </a:lnTo>
                  <a:lnTo>
                    <a:pt x="290" y="13"/>
                  </a:lnTo>
                  <a:lnTo>
                    <a:pt x="296" y="17"/>
                  </a:lnTo>
                  <a:lnTo>
                    <a:pt x="302" y="21"/>
                  </a:lnTo>
                  <a:lnTo>
                    <a:pt x="307" y="26"/>
                  </a:lnTo>
                  <a:lnTo>
                    <a:pt x="311" y="30"/>
                  </a:lnTo>
                  <a:lnTo>
                    <a:pt x="316" y="38"/>
                  </a:lnTo>
                  <a:lnTo>
                    <a:pt x="318" y="44"/>
                  </a:lnTo>
                  <a:lnTo>
                    <a:pt x="319" y="52"/>
                  </a:lnTo>
                  <a:lnTo>
                    <a:pt x="318" y="59"/>
                  </a:lnTo>
                  <a:lnTo>
                    <a:pt x="317" y="66"/>
                  </a:lnTo>
                  <a:lnTo>
                    <a:pt x="314" y="73"/>
                  </a:lnTo>
                  <a:lnTo>
                    <a:pt x="311" y="80"/>
                  </a:lnTo>
                  <a:lnTo>
                    <a:pt x="308" y="87"/>
                  </a:lnTo>
                  <a:lnTo>
                    <a:pt x="304" y="94"/>
                  </a:lnTo>
                  <a:lnTo>
                    <a:pt x="301" y="102"/>
                  </a:lnTo>
                  <a:lnTo>
                    <a:pt x="297" y="110"/>
                  </a:lnTo>
                  <a:lnTo>
                    <a:pt x="294" y="118"/>
                  </a:lnTo>
                  <a:lnTo>
                    <a:pt x="294" y="125"/>
                  </a:lnTo>
                  <a:lnTo>
                    <a:pt x="293" y="133"/>
                  </a:lnTo>
                  <a:lnTo>
                    <a:pt x="294" y="140"/>
                  </a:lnTo>
                  <a:lnTo>
                    <a:pt x="295" y="147"/>
                  </a:lnTo>
                  <a:lnTo>
                    <a:pt x="302" y="158"/>
                  </a:lnTo>
                  <a:lnTo>
                    <a:pt x="309" y="165"/>
                  </a:lnTo>
                  <a:lnTo>
                    <a:pt x="317" y="172"/>
                  </a:lnTo>
                  <a:lnTo>
                    <a:pt x="327" y="176"/>
                  </a:lnTo>
                  <a:lnTo>
                    <a:pt x="337" y="181"/>
                  </a:lnTo>
                  <a:lnTo>
                    <a:pt x="347" y="183"/>
                  </a:lnTo>
                  <a:lnTo>
                    <a:pt x="357" y="186"/>
                  </a:lnTo>
                  <a:lnTo>
                    <a:pt x="369" y="187"/>
                  </a:lnTo>
                  <a:lnTo>
                    <a:pt x="380" y="188"/>
                  </a:lnTo>
                  <a:lnTo>
                    <a:pt x="392" y="188"/>
                  </a:lnTo>
                  <a:lnTo>
                    <a:pt x="403" y="189"/>
                  </a:lnTo>
                  <a:lnTo>
                    <a:pt x="415" y="189"/>
                  </a:lnTo>
                  <a:lnTo>
                    <a:pt x="427" y="190"/>
                  </a:lnTo>
                  <a:lnTo>
                    <a:pt x="438" y="191"/>
                  </a:lnTo>
                  <a:lnTo>
                    <a:pt x="450" y="192"/>
                  </a:lnTo>
                  <a:lnTo>
                    <a:pt x="461" y="195"/>
                  </a:lnTo>
                  <a:lnTo>
                    <a:pt x="431" y="329"/>
                  </a:lnTo>
                  <a:lnTo>
                    <a:pt x="424" y="334"/>
                  </a:lnTo>
                  <a:lnTo>
                    <a:pt x="416" y="336"/>
                  </a:lnTo>
                  <a:lnTo>
                    <a:pt x="408" y="338"/>
                  </a:lnTo>
                  <a:lnTo>
                    <a:pt x="401" y="338"/>
                  </a:lnTo>
                  <a:lnTo>
                    <a:pt x="393" y="337"/>
                  </a:lnTo>
                  <a:lnTo>
                    <a:pt x="385" y="336"/>
                  </a:lnTo>
                  <a:lnTo>
                    <a:pt x="377" y="334"/>
                  </a:lnTo>
                  <a:lnTo>
                    <a:pt x="370" y="331"/>
                  </a:lnTo>
                  <a:lnTo>
                    <a:pt x="361" y="327"/>
                  </a:lnTo>
                  <a:lnTo>
                    <a:pt x="353" y="325"/>
                  </a:lnTo>
                  <a:lnTo>
                    <a:pt x="345" y="321"/>
                  </a:lnTo>
                  <a:lnTo>
                    <a:pt x="337" y="319"/>
                  </a:lnTo>
                  <a:lnTo>
                    <a:pt x="328" y="317"/>
                  </a:lnTo>
                  <a:lnTo>
                    <a:pt x="320" y="316"/>
                  </a:lnTo>
                  <a:lnTo>
                    <a:pt x="311" y="315"/>
                  </a:lnTo>
                  <a:lnTo>
                    <a:pt x="303" y="316"/>
                  </a:lnTo>
                  <a:lnTo>
                    <a:pt x="297" y="319"/>
                  </a:lnTo>
                  <a:lnTo>
                    <a:pt x="291" y="323"/>
                  </a:lnTo>
                  <a:lnTo>
                    <a:pt x="286" y="327"/>
                  </a:lnTo>
                  <a:lnTo>
                    <a:pt x="281" y="333"/>
                  </a:lnTo>
                  <a:lnTo>
                    <a:pt x="277" y="339"/>
                  </a:lnTo>
                  <a:lnTo>
                    <a:pt x="274" y="346"/>
                  </a:lnTo>
                  <a:lnTo>
                    <a:pt x="271" y="353"/>
                  </a:lnTo>
                  <a:lnTo>
                    <a:pt x="268" y="361"/>
                  </a:lnTo>
                  <a:lnTo>
                    <a:pt x="266" y="368"/>
                  </a:lnTo>
                  <a:lnTo>
                    <a:pt x="264" y="376"/>
                  </a:lnTo>
                  <a:lnTo>
                    <a:pt x="264" y="385"/>
                  </a:lnTo>
                  <a:lnTo>
                    <a:pt x="263" y="393"/>
                  </a:lnTo>
                  <a:lnTo>
                    <a:pt x="263" y="402"/>
                  </a:lnTo>
                  <a:lnTo>
                    <a:pt x="263" y="410"/>
                  </a:lnTo>
                  <a:lnTo>
                    <a:pt x="264" y="418"/>
                  </a:lnTo>
                  <a:lnTo>
                    <a:pt x="264" y="427"/>
                  </a:lnTo>
                  <a:lnTo>
                    <a:pt x="268" y="438"/>
                  </a:lnTo>
                  <a:lnTo>
                    <a:pt x="273" y="446"/>
                  </a:lnTo>
                  <a:lnTo>
                    <a:pt x="279" y="454"/>
                  </a:lnTo>
                  <a:lnTo>
                    <a:pt x="286" y="457"/>
                  </a:lnTo>
                  <a:lnTo>
                    <a:pt x="293" y="461"/>
                  </a:lnTo>
                  <a:lnTo>
                    <a:pt x="300" y="463"/>
                  </a:lnTo>
                  <a:lnTo>
                    <a:pt x="308" y="464"/>
                  </a:lnTo>
                  <a:lnTo>
                    <a:pt x="317" y="464"/>
                  </a:lnTo>
                  <a:lnTo>
                    <a:pt x="326" y="463"/>
                  </a:lnTo>
                  <a:lnTo>
                    <a:pt x="335" y="463"/>
                  </a:lnTo>
                  <a:lnTo>
                    <a:pt x="344" y="462"/>
                  </a:lnTo>
                  <a:lnTo>
                    <a:pt x="354" y="463"/>
                  </a:lnTo>
                  <a:lnTo>
                    <a:pt x="363" y="463"/>
                  </a:lnTo>
                  <a:lnTo>
                    <a:pt x="373" y="465"/>
                  </a:lnTo>
                  <a:lnTo>
                    <a:pt x="383" y="468"/>
                  </a:lnTo>
                  <a:lnTo>
                    <a:pt x="392" y="473"/>
                  </a:lnTo>
                  <a:lnTo>
                    <a:pt x="395" y="482"/>
                  </a:lnTo>
                  <a:lnTo>
                    <a:pt x="398" y="491"/>
                  </a:lnTo>
                  <a:lnTo>
                    <a:pt x="400" y="499"/>
                  </a:lnTo>
                  <a:lnTo>
                    <a:pt x="401" y="509"/>
                  </a:lnTo>
                  <a:lnTo>
                    <a:pt x="403" y="518"/>
                  </a:lnTo>
                  <a:lnTo>
                    <a:pt x="404" y="527"/>
                  </a:lnTo>
                  <a:lnTo>
                    <a:pt x="404" y="536"/>
                  </a:lnTo>
                  <a:lnTo>
                    <a:pt x="403" y="547"/>
                  </a:lnTo>
                  <a:lnTo>
                    <a:pt x="403" y="555"/>
                  </a:lnTo>
                  <a:lnTo>
                    <a:pt x="401" y="564"/>
                  </a:lnTo>
                  <a:lnTo>
                    <a:pt x="400" y="574"/>
                  </a:lnTo>
                  <a:lnTo>
                    <a:pt x="398" y="583"/>
                  </a:lnTo>
                  <a:lnTo>
                    <a:pt x="396" y="591"/>
                  </a:lnTo>
                  <a:lnTo>
                    <a:pt x="393" y="600"/>
                  </a:lnTo>
                  <a:lnTo>
                    <a:pt x="391" y="608"/>
                  </a:lnTo>
                  <a:lnTo>
                    <a:pt x="388" y="617"/>
                  </a:lnTo>
                  <a:lnTo>
                    <a:pt x="384" y="61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53" name="Freeform 29"/>
            <p:cNvSpPr>
              <a:spLocks/>
            </p:cNvSpPr>
            <p:nvPr/>
          </p:nvSpPr>
          <p:spPr bwMode="grayWhite">
            <a:xfrm>
              <a:off x="48" y="1306"/>
              <a:ext cx="624" cy="371"/>
            </a:xfrm>
            <a:custGeom>
              <a:avLst/>
              <a:gdLst>
                <a:gd name="T0" fmla="*/ 186 w 624"/>
                <a:gd name="T1" fmla="*/ 342 h 371"/>
                <a:gd name="T2" fmla="*/ 175 w 624"/>
                <a:gd name="T3" fmla="*/ 308 h 371"/>
                <a:gd name="T4" fmla="*/ 149 w 624"/>
                <a:gd name="T5" fmla="*/ 280 h 371"/>
                <a:gd name="T6" fmla="*/ 124 w 624"/>
                <a:gd name="T7" fmla="*/ 270 h 371"/>
                <a:gd name="T8" fmla="*/ 104 w 624"/>
                <a:gd name="T9" fmla="*/ 269 h 371"/>
                <a:gd name="T10" fmla="*/ 10 w 624"/>
                <a:gd name="T11" fmla="*/ 290 h 371"/>
                <a:gd name="T12" fmla="*/ 3 w 624"/>
                <a:gd name="T13" fmla="*/ 264 h 371"/>
                <a:gd name="T14" fmla="*/ 0 w 624"/>
                <a:gd name="T15" fmla="*/ 236 h 371"/>
                <a:gd name="T16" fmla="*/ 4 w 624"/>
                <a:gd name="T17" fmla="*/ 214 h 371"/>
                <a:gd name="T18" fmla="*/ 22 w 624"/>
                <a:gd name="T19" fmla="*/ 200 h 371"/>
                <a:gd name="T20" fmla="*/ 53 w 624"/>
                <a:gd name="T21" fmla="*/ 200 h 371"/>
                <a:gd name="T22" fmla="*/ 90 w 624"/>
                <a:gd name="T23" fmla="*/ 208 h 371"/>
                <a:gd name="T24" fmla="*/ 126 w 624"/>
                <a:gd name="T25" fmla="*/ 190 h 371"/>
                <a:gd name="T26" fmla="*/ 144 w 624"/>
                <a:gd name="T27" fmla="*/ 33 h 371"/>
                <a:gd name="T28" fmla="*/ 174 w 624"/>
                <a:gd name="T29" fmla="*/ 28 h 371"/>
                <a:gd name="T30" fmla="*/ 206 w 624"/>
                <a:gd name="T31" fmla="*/ 31 h 371"/>
                <a:gd name="T32" fmla="*/ 230 w 624"/>
                <a:gd name="T33" fmla="*/ 57 h 371"/>
                <a:gd name="T34" fmla="*/ 236 w 624"/>
                <a:gd name="T35" fmla="*/ 99 h 371"/>
                <a:gd name="T36" fmla="*/ 249 w 624"/>
                <a:gd name="T37" fmla="*/ 138 h 371"/>
                <a:gd name="T38" fmla="*/ 293 w 624"/>
                <a:gd name="T39" fmla="*/ 159 h 371"/>
                <a:gd name="T40" fmla="*/ 345 w 624"/>
                <a:gd name="T41" fmla="*/ 148 h 371"/>
                <a:gd name="T42" fmla="*/ 366 w 624"/>
                <a:gd name="T43" fmla="*/ 119 h 371"/>
                <a:gd name="T44" fmla="*/ 361 w 624"/>
                <a:gd name="T45" fmla="*/ 91 h 371"/>
                <a:gd name="T46" fmla="*/ 352 w 624"/>
                <a:gd name="T47" fmla="*/ 62 h 371"/>
                <a:gd name="T48" fmla="*/ 363 w 624"/>
                <a:gd name="T49" fmla="*/ 34 h 371"/>
                <a:gd name="T50" fmla="*/ 398 w 624"/>
                <a:gd name="T51" fmla="*/ 17 h 371"/>
                <a:gd name="T52" fmla="*/ 439 w 624"/>
                <a:gd name="T53" fmla="*/ 7 h 371"/>
                <a:gd name="T54" fmla="*/ 474 w 624"/>
                <a:gd name="T55" fmla="*/ 5 h 371"/>
                <a:gd name="T56" fmla="*/ 479 w 624"/>
                <a:gd name="T57" fmla="*/ 37 h 371"/>
                <a:gd name="T58" fmla="*/ 483 w 624"/>
                <a:gd name="T59" fmla="*/ 70 h 371"/>
                <a:gd name="T60" fmla="*/ 507 w 624"/>
                <a:gd name="T61" fmla="*/ 97 h 371"/>
                <a:gd name="T62" fmla="*/ 535 w 624"/>
                <a:gd name="T63" fmla="*/ 101 h 371"/>
                <a:gd name="T64" fmla="*/ 566 w 624"/>
                <a:gd name="T65" fmla="*/ 94 h 371"/>
                <a:gd name="T66" fmla="*/ 598 w 624"/>
                <a:gd name="T67" fmla="*/ 94 h 371"/>
                <a:gd name="T68" fmla="*/ 620 w 624"/>
                <a:gd name="T69" fmla="*/ 125 h 371"/>
                <a:gd name="T70" fmla="*/ 621 w 624"/>
                <a:gd name="T71" fmla="*/ 162 h 371"/>
                <a:gd name="T72" fmla="*/ 608 w 624"/>
                <a:gd name="T73" fmla="*/ 178 h 371"/>
                <a:gd name="T74" fmla="*/ 573 w 624"/>
                <a:gd name="T75" fmla="*/ 183 h 371"/>
                <a:gd name="T76" fmla="*/ 524 w 624"/>
                <a:gd name="T77" fmla="*/ 186 h 371"/>
                <a:gd name="T78" fmla="*/ 514 w 624"/>
                <a:gd name="T79" fmla="*/ 197 h 371"/>
                <a:gd name="T80" fmla="*/ 519 w 624"/>
                <a:gd name="T81" fmla="*/ 333 h 371"/>
                <a:gd name="T82" fmla="*/ 486 w 624"/>
                <a:gd name="T83" fmla="*/ 342 h 371"/>
                <a:gd name="T84" fmla="*/ 449 w 624"/>
                <a:gd name="T85" fmla="*/ 344 h 371"/>
                <a:gd name="T86" fmla="*/ 412 w 624"/>
                <a:gd name="T87" fmla="*/ 338 h 371"/>
                <a:gd name="T88" fmla="*/ 402 w 624"/>
                <a:gd name="T89" fmla="*/ 311 h 371"/>
                <a:gd name="T90" fmla="*/ 402 w 624"/>
                <a:gd name="T91" fmla="*/ 283 h 371"/>
                <a:gd name="T92" fmla="*/ 397 w 624"/>
                <a:gd name="T93" fmla="*/ 254 h 371"/>
                <a:gd name="T94" fmla="*/ 367 w 624"/>
                <a:gd name="T95" fmla="*/ 236 h 371"/>
                <a:gd name="T96" fmla="*/ 329 w 624"/>
                <a:gd name="T97" fmla="*/ 237 h 371"/>
                <a:gd name="T98" fmla="*/ 289 w 624"/>
                <a:gd name="T99" fmla="*/ 248 h 371"/>
                <a:gd name="T100" fmla="*/ 263 w 624"/>
                <a:gd name="T101" fmla="*/ 264 h 371"/>
                <a:gd name="T102" fmla="*/ 262 w 624"/>
                <a:gd name="T103" fmla="*/ 293 h 371"/>
                <a:gd name="T104" fmla="*/ 276 w 624"/>
                <a:gd name="T105" fmla="*/ 322 h 371"/>
                <a:gd name="T106" fmla="*/ 257 w 624"/>
                <a:gd name="T107" fmla="*/ 360 h 371"/>
                <a:gd name="T108" fmla="*/ 210 w 624"/>
                <a:gd name="T109" fmla="*/ 364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4" h="371">
                  <a:moveTo>
                    <a:pt x="191" y="370"/>
                  </a:moveTo>
                  <a:lnTo>
                    <a:pt x="190" y="363"/>
                  </a:lnTo>
                  <a:lnTo>
                    <a:pt x="189" y="356"/>
                  </a:lnTo>
                  <a:lnTo>
                    <a:pt x="188" y="349"/>
                  </a:lnTo>
                  <a:lnTo>
                    <a:pt x="186" y="342"/>
                  </a:lnTo>
                  <a:lnTo>
                    <a:pt x="185" y="335"/>
                  </a:lnTo>
                  <a:lnTo>
                    <a:pt x="182" y="328"/>
                  </a:lnTo>
                  <a:lnTo>
                    <a:pt x="181" y="321"/>
                  </a:lnTo>
                  <a:lnTo>
                    <a:pt x="178" y="315"/>
                  </a:lnTo>
                  <a:lnTo>
                    <a:pt x="175" y="308"/>
                  </a:lnTo>
                  <a:lnTo>
                    <a:pt x="171" y="302"/>
                  </a:lnTo>
                  <a:lnTo>
                    <a:pt x="167" y="296"/>
                  </a:lnTo>
                  <a:lnTo>
                    <a:pt x="162" y="290"/>
                  </a:lnTo>
                  <a:lnTo>
                    <a:pt x="156" y="285"/>
                  </a:lnTo>
                  <a:lnTo>
                    <a:pt x="149" y="280"/>
                  </a:lnTo>
                  <a:lnTo>
                    <a:pt x="143" y="276"/>
                  </a:lnTo>
                  <a:lnTo>
                    <a:pt x="134" y="273"/>
                  </a:lnTo>
                  <a:lnTo>
                    <a:pt x="131" y="271"/>
                  </a:lnTo>
                  <a:lnTo>
                    <a:pt x="128" y="270"/>
                  </a:lnTo>
                  <a:lnTo>
                    <a:pt x="124" y="270"/>
                  </a:lnTo>
                  <a:lnTo>
                    <a:pt x="121" y="270"/>
                  </a:lnTo>
                  <a:lnTo>
                    <a:pt x="117" y="270"/>
                  </a:lnTo>
                  <a:lnTo>
                    <a:pt x="113" y="271"/>
                  </a:lnTo>
                  <a:lnTo>
                    <a:pt x="109" y="270"/>
                  </a:lnTo>
                  <a:lnTo>
                    <a:pt x="104" y="269"/>
                  </a:lnTo>
                  <a:lnTo>
                    <a:pt x="22" y="307"/>
                  </a:lnTo>
                  <a:lnTo>
                    <a:pt x="19" y="304"/>
                  </a:lnTo>
                  <a:lnTo>
                    <a:pt x="15" y="300"/>
                  </a:lnTo>
                  <a:lnTo>
                    <a:pt x="13" y="296"/>
                  </a:lnTo>
                  <a:lnTo>
                    <a:pt x="10" y="290"/>
                  </a:lnTo>
                  <a:lnTo>
                    <a:pt x="9" y="286"/>
                  </a:lnTo>
                  <a:lnTo>
                    <a:pt x="6" y="280"/>
                  </a:lnTo>
                  <a:lnTo>
                    <a:pt x="5" y="275"/>
                  </a:lnTo>
                  <a:lnTo>
                    <a:pt x="4" y="270"/>
                  </a:lnTo>
                  <a:lnTo>
                    <a:pt x="3" y="264"/>
                  </a:lnTo>
                  <a:lnTo>
                    <a:pt x="2" y="258"/>
                  </a:lnTo>
                  <a:lnTo>
                    <a:pt x="0" y="252"/>
                  </a:lnTo>
                  <a:lnTo>
                    <a:pt x="0" y="246"/>
                  </a:lnTo>
                  <a:lnTo>
                    <a:pt x="0" y="241"/>
                  </a:lnTo>
                  <a:lnTo>
                    <a:pt x="0" y="236"/>
                  </a:lnTo>
                  <a:lnTo>
                    <a:pt x="0" y="229"/>
                  </a:lnTo>
                  <a:lnTo>
                    <a:pt x="0" y="224"/>
                  </a:lnTo>
                  <a:lnTo>
                    <a:pt x="0" y="221"/>
                  </a:lnTo>
                  <a:lnTo>
                    <a:pt x="2" y="217"/>
                  </a:lnTo>
                  <a:lnTo>
                    <a:pt x="4" y="214"/>
                  </a:lnTo>
                  <a:lnTo>
                    <a:pt x="6" y="211"/>
                  </a:lnTo>
                  <a:lnTo>
                    <a:pt x="9" y="208"/>
                  </a:lnTo>
                  <a:lnTo>
                    <a:pt x="12" y="206"/>
                  </a:lnTo>
                  <a:lnTo>
                    <a:pt x="16" y="203"/>
                  </a:lnTo>
                  <a:lnTo>
                    <a:pt x="22" y="200"/>
                  </a:lnTo>
                  <a:lnTo>
                    <a:pt x="28" y="200"/>
                  </a:lnTo>
                  <a:lnTo>
                    <a:pt x="33" y="200"/>
                  </a:lnTo>
                  <a:lnTo>
                    <a:pt x="40" y="200"/>
                  </a:lnTo>
                  <a:lnTo>
                    <a:pt x="47" y="200"/>
                  </a:lnTo>
                  <a:lnTo>
                    <a:pt x="53" y="200"/>
                  </a:lnTo>
                  <a:lnTo>
                    <a:pt x="60" y="201"/>
                  </a:lnTo>
                  <a:lnTo>
                    <a:pt x="67" y="204"/>
                  </a:lnTo>
                  <a:lnTo>
                    <a:pt x="74" y="207"/>
                  </a:lnTo>
                  <a:lnTo>
                    <a:pt x="81" y="208"/>
                  </a:lnTo>
                  <a:lnTo>
                    <a:pt x="90" y="208"/>
                  </a:lnTo>
                  <a:lnTo>
                    <a:pt x="97" y="207"/>
                  </a:lnTo>
                  <a:lnTo>
                    <a:pt x="105" y="204"/>
                  </a:lnTo>
                  <a:lnTo>
                    <a:pt x="113" y="200"/>
                  </a:lnTo>
                  <a:lnTo>
                    <a:pt x="119" y="196"/>
                  </a:lnTo>
                  <a:lnTo>
                    <a:pt x="126" y="190"/>
                  </a:lnTo>
                  <a:lnTo>
                    <a:pt x="131" y="183"/>
                  </a:lnTo>
                  <a:lnTo>
                    <a:pt x="127" y="35"/>
                  </a:lnTo>
                  <a:lnTo>
                    <a:pt x="133" y="35"/>
                  </a:lnTo>
                  <a:lnTo>
                    <a:pt x="138" y="34"/>
                  </a:lnTo>
                  <a:lnTo>
                    <a:pt x="144" y="33"/>
                  </a:lnTo>
                  <a:lnTo>
                    <a:pt x="150" y="32"/>
                  </a:lnTo>
                  <a:lnTo>
                    <a:pt x="156" y="31"/>
                  </a:lnTo>
                  <a:lnTo>
                    <a:pt x="162" y="30"/>
                  </a:lnTo>
                  <a:lnTo>
                    <a:pt x="168" y="29"/>
                  </a:lnTo>
                  <a:lnTo>
                    <a:pt x="174" y="28"/>
                  </a:lnTo>
                  <a:lnTo>
                    <a:pt x="181" y="28"/>
                  </a:lnTo>
                  <a:lnTo>
                    <a:pt x="186" y="28"/>
                  </a:lnTo>
                  <a:lnTo>
                    <a:pt x="193" y="28"/>
                  </a:lnTo>
                  <a:lnTo>
                    <a:pt x="199" y="30"/>
                  </a:lnTo>
                  <a:lnTo>
                    <a:pt x="206" y="31"/>
                  </a:lnTo>
                  <a:lnTo>
                    <a:pt x="211" y="34"/>
                  </a:lnTo>
                  <a:lnTo>
                    <a:pt x="218" y="37"/>
                  </a:lnTo>
                  <a:lnTo>
                    <a:pt x="225" y="41"/>
                  </a:lnTo>
                  <a:lnTo>
                    <a:pt x="228" y="48"/>
                  </a:lnTo>
                  <a:lnTo>
                    <a:pt x="230" y="57"/>
                  </a:lnTo>
                  <a:lnTo>
                    <a:pt x="232" y="65"/>
                  </a:lnTo>
                  <a:lnTo>
                    <a:pt x="234" y="73"/>
                  </a:lnTo>
                  <a:lnTo>
                    <a:pt x="234" y="82"/>
                  </a:lnTo>
                  <a:lnTo>
                    <a:pt x="235" y="91"/>
                  </a:lnTo>
                  <a:lnTo>
                    <a:pt x="236" y="99"/>
                  </a:lnTo>
                  <a:lnTo>
                    <a:pt x="238" y="108"/>
                  </a:lnTo>
                  <a:lnTo>
                    <a:pt x="239" y="116"/>
                  </a:lnTo>
                  <a:lnTo>
                    <a:pt x="242" y="124"/>
                  </a:lnTo>
                  <a:lnTo>
                    <a:pt x="245" y="131"/>
                  </a:lnTo>
                  <a:lnTo>
                    <a:pt x="249" y="138"/>
                  </a:lnTo>
                  <a:lnTo>
                    <a:pt x="256" y="145"/>
                  </a:lnTo>
                  <a:lnTo>
                    <a:pt x="263" y="150"/>
                  </a:lnTo>
                  <a:lnTo>
                    <a:pt x="273" y="155"/>
                  </a:lnTo>
                  <a:lnTo>
                    <a:pt x="284" y="159"/>
                  </a:lnTo>
                  <a:lnTo>
                    <a:pt x="293" y="159"/>
                  </a:lnTo>
                  <a:lnTo>
                    <a:pt x="303" y="159"/>
                  </a:lnTo>
                  <a:lnTo>
                    <a:pt x="314" y="158"/>
                  </a:lnTo>
                  <a:lnTo>
                    <a:pt x="325" y="156"/>
                  </a:lnTo>
                  <a:lnTo>
                    <a:pt x="335" y="152"/>
                  </a:lnTo>
                  <a:lnTo>
                    <a:pt x="345" y="148"/>
                  </a:lnTo>
                  <a:lnTo>
                    <a:pt x="353" y="142"/>
                  </a:lnTo>
                  <a:lnTo>
                    <a:pt x="359" y="134"/>
                  </a:lnTo>
                  <a:lnTo>
                    <a:pt x="363" y="129"/>
                  </a:lnTo>
                  <a:lnTo>
                    <a:pt x="365" y="124"/>
                  </a:lnTo>
                  <a:lnTo>
                    <a:pt x="366" y="119"/>
                  </a:lnTo>
                  <a:lnTo>
                    <a:pt x="366" y="113"/>
                  </a:lnTo>
                  <a:lnTo>
                    <a:pt x="366" y="108"/>
                  </a:lnTo>
                  <a:lnTo>
                    <a:pt x="365" y="102"/>
                  </a:lnTo>
                  <a:lnTo>
                    <a:pt x="364" y="96"/>
                  </a:lnTo>
                  <a:lnTo>
                    <a:pt x="361" y="91"/>
                  </a:lnTo>
                  <a:lnTo>
                    <a:pt x="359" y="86"/>
                  </a:lnTo>
                  <a:lnTo>
                    <a:pt x="357" y="79"/>
                  </a:lnTo>
                  <a:lnTo>
                    <a:pt x="354" y="73"/>
                  </a:lnTo>
                  <a:lnTo>
                    <a:pt x="354" y="68"/>
                  </a:lnTo>
                  <a:lnTo>
                    <a:pt x="352" y="62"/>
                  </a:lnTo>
                  <a:lnTo>
                    <a:pt x="351" y="57"/>
                  </a:lnTo>
                  <a:lnTo>
                    <a:pt x="351" y="51"/>
                  </a:lnTo>
                  <a:lnTo>
                    <a:pt x="352" y="44"/>
                  </a:lnTo>
                  <a:lnTo>
                    <a:pt x="357" y="39"/>
                  </a:lnTo>
                  <a:lnTo>
                    <a:pt x="363" y="34"/>
                  </a:lnTo>
                  <a:lnTo>
                    <a:pt x="369" y="30"/>
                  </a:lnTo>
                  <a:lnTo>
                    <a:pt x="376" y="26"/>
                  </a:lnTo>
                  <a:lnTo>
                    <a:pt x="383" y="22"/>
                  </a:lnTo>
                  <a:lnTo>
                    <a:pt x="391" y="19"/>
                  </a:lnTo>
                  <a:lnTo>
                    <a:pt x="398" y="17"/>
                  </a:lnTo>
                  <a:lnTo>
                    <a:pt x="407" y="14"/>
                  </a:lnTo>
                  <a:lnTo>
                    <a:pt x="414" y="12"/>
                  </a:lnTo>
                  <a:lnTo>
                    <a:pt x="422" y="10"/>
                  </a:lnTo>
                  <a:lnTo>
                    <a:pt x="431" y="9"/>
                  </a:lnTo>
                  <a:lnTo>
                    <a:pt x="439" y="7"/>
                  </a:lnTo>
                  <a:lnTo>
                    <a:pt x="448" y="5"/>
                  </a:lnTo>
                  <a:lnTo>
                    <a:pt x="456" y="3"/>
                  </a:lnTo>
                  <a:lnTo>
                    <a:pt x="464" y="2"/>
                  </a:lnTo>
                  <a:lnTo>
                    <a:pt x="472" y="0"/>
                  </a:lnTo>
                  <a:lnTo>
                    <a:pt x="474" y="5"/>
                  </a:lnTo>
                  <a:lnTo>
                    <a:pt x="476" y="11"/>
                  </a:lnTo>
                  <a:lnTo>
                    <a:pt x="477" y="17"/>
                  </a:lnTo>
                  <a:lnTo>
                    <a:pt x="478" y="24"/>
                  </a:lnTo>
                  <a:lnTo>
                    <a:pt x="478" y="30"/>
                  </a:lnTo>
                  <a:lnTo>
                    <a:pt x="479" y="37"/>
                  </a:lnTo>
                  <a:lnTo>
                    <a:pt x="479" y="44"/>
                  </a:lnTo>
                  <a:lnTo>
                    <a:pt x="479" y="51"/>
                  </a:lnTo>
                  <a:lnTo>
                    <a:pt x="479" y="57"/>
                  </a:lnTo>
                  <a:lnTo>
                    <a:pt x="481" y="64"/>
                  </a:lnTo>
                  <a:lnTo>
                    <a:pt x="483" y="70"/>
                  </a:lnTo>
                  <a:lnTo>
                    <a:pt x="485" y="76"/>
                  </a:lnTo>
                  <a:lnTo>
                    <a:pt x="488" y="82"/>
                  </a:lnTo>
                  <a:lnTo>
                    <a:pt x="493" y="88"/>
                  </a:lnTo>
                  <a:lnTo>
                    <a:pt x="499" y="92"/>
                  </a:lnTo>
                  <a:lnTo>
                    <a:pt x="507" y="97"/>
                  </a:lnTo>
                  <a:lnTo>
                    <a:pt x="512" y="99"/>
                  </a:lnTo>
                  <a:lnTo>
                    <a:pt x="517" y="101"/>
                  </a:lnTo>
                  <a:lnTo>
                    <a:pt x="523" y="102"/>
                  </a:lnTo>
                  <a:lnTo>
                    <a:pt x="529" y="102"/>
                  </a:lnTo>
                  <a:lnTo>
                    <a:pt x="535" y="101"/>
                  </a:lnTo>
                  <a:lnTo>
                    <a:pt x="541" y="99"/>
                  </a:lnTo>
                  <a:lnTo>
                    <a:pt x="547" y="98"/>
                  </a:lnTo>
                  <a:lnTo>
                    <a:pt x="554" y="97"/>
                  </a:lnTo>
                  <a:lnTo>
                    <a:pt x="560" y="95"/>
                  </a:lnTo>
                  <a:lnTo>
                    <a:pt x="566" y="94"/>
                  </a:lnTo>
                  <a:lnTo>
                    <a:pt x="572" y="92"/>
                  </a:lnTo>
                  <a:lnTo>
                    <a:pt x="579" y="92"/>
                  </a:lnTo>
                  <a:lnTo>
                    <a:pt x="584" y="92"/>
                  </a:lnTo>
                  <a:lnTo>
                    <a:pt x="591" y="92"/>
                  </a:lnTo>
                  <a:lnTo>
                    <a:pt x="598" y="94"/>
                  </a:lnTo>
                  <a:lnTo>
                    <a:pt x="603" y="97"/>
                  </a:lnTo>
                  <a:lnTo>
                    <a:pt x="610" y="102"/>
                  </a:lnTo>
                  <a:lnTo>
                    <a:pt x="614" y="109"/>
                  </a:lnTo>
                  <a:lnTo>
                    <a:pt x="618" y="117"/>
                  </a:lnTo>
                  <a:lnTo>
                    <a:pt x="620" y="125"/>
                  </a:lnTo>
                  <a:lnTo>
                    <a:pt x="621" y="133"/>
                  </a:lnTo>
                  <a:lnTo>
                    <a:pt x="622" y="142"/>
                  </a:lnTo>
                  <a:lnTo>
                    <a:pt x="623" y="151"/>
                  </a:lnTo>
                  <a:lnTo>
                    <a:pt x="623" y="159"/>
                  </a:lnTo>
                  <a:lnTo>
                    <a:pt x="621" y="162"/>
                  </a:lnTo>
                  <a:lnTo>
                    <a:pt x="619" y="165"/>
                  </a:lnTo>
                  <a:lnTo>
                    <a:pt x="618" y="169"/>
                  </a:lnTo>
                  <a:lnTo>
                    <a:pt x="615" y="172"/>
                  </a:lnTo>
                  <a:lnTo>
                    <a:pt x="612" y="175"/>
                  </a:lnTo>
                  <a:lnTo>
                    <a:pt x="608" y="178"/>
                  </a:lnTo>
                  <a:lnTo>
                    <a:pt x="604" y="181"/>
                  </a:lnTo>
                  <a:lnTo>
                    <a:pt x="599" y="183"/>
                  </a:lnTo>
                  <a:lnTo>
                    <a:pt x="591" y="184"/>
                  </a:lnTo>
                  <a:lnTo>
                    <a:pt x="582" y="184"/>
                  </a:lnTo>
                  <a:lnTo>
                    <a:pt x="573" y="183"/>
                  </a:lnTo>
                  <a:lnTo>
                    <a:pt x="564" y="182"/>
                  </a:lnTo>
                  <a:lnTo>
                    <a:pt x="554" y="181"/>
                  </a:lnTo>
                  <a:lnTo>
                    <a:pt x="545" y="182"/>
                  </a:lnTo>
                  <a:lnTo>
                    <a:pt x="535" y="183"/>
                  </a:lnTo>
                  <a:lnTo>
                    <a:pt x="524" y="186"/>
                  </a:lnTo>
                  <a:lnTo>
                    <a:pt x="523" y="188"/>
                  </a:lnTo>
                  <a:lnTo>
                    <a:pt x="521" y="191"/>
                  </a:lnTo>
                  <a:lnTo>
                    <a:pt x="519" y="192"/>
                  </a:lnTo>
                  <a:lnTo>
                    <a:pt x="517" y="194"/>
                  </a:lnTo>
                  <a:lnTo>
                    <a:pt x="514" y="197"/>
                  </a:lnTo>
                  <a:lnTo>
                    <a:pt x="512" y="199"/>
                  </a:lnTo>
                  <a:lnTo>
                    <a:pt x="509" y="203"/>
                  </a:lnTo>
                  <a:lnTo>
                    <a:pt x="507" y="207"/>
                  </a:lnTo>
                  <a:lnTo>
                    <a:pt x="524" y="331"/>
                  </a:lnTo>
                  <a:lnTo>
                    <a:pt x="519" y="333"/>
                  </a:lnTo>
                  <a:lnTo>
                    <a:pt x="512" y="335"/>
                  </a:lnTo>
                  <a:lnTo>
                    <a:pt x="507" y="338"/>
                  </a:lnTo>
                  <a:lnTo>
                    <a:pt x="500" y="339"/>
                  </a:lnTo>
                  <a:lnTo>
                    <a:pt x="493" y="341"/>
                  </a:lnTo>
                  <a:lnTo>
                    <a:pt x="486" y="342"/>
                  </a:lnTo>
                  <a:lnTo>
                    <a:pt x="479" y="343"/>
                  </a:lnTo>
                  <a:lnTo>
                    <a:pt x="471" y="344"/>
                  </a:lnTo>
                  <a:lnTo>
                    <a:pt x="464" y="344"/>
                  </a:lnTo>
                  <a:lnTo>
                    <a:pt x="456" y="344"/>
                  </a:lnTo>
                  <a:lnTo>
                    <a:pt x="449" y="344"/>
                  </a:lnTo>
                  <a:lnTo>
                    <a:pt x="441" y="344"/>
                  </a:lnTo>
                  <a:lnTo>
                    <a:pt x="433" y="342"/>
                  </a:lnTo>
                  <a:lnTo>
                    <a:pt x="426" y="341"/>
                  </a:lnTo>
                  <a:lnTo>
                    <a:pt x="419" y="340"/>
                  </a:lnTo>
                  <a:lnTo>
                    <a:pt x="412" y="338"/>
                  </a:lnTo>
                  <a:lnTo>
                    <a:pt x="408" y="333"/>
                  </a:lnTo>
                  <a:lnTo>
                    <a:pt x="405" y="328"/>
                  </a:lnTo>
                  <a:lnTo>
                    <a:pt x="403" y="322"/>
                  </a:lnTo>
                  <a:lnTo>
                    <a:pt x="402" y="316"/>
                  </a:lnTo>
                  <a:lnTo>
                    <a:pt x="402" y="311"/>
                  </a:lnTo>
                  <a:lnTo>
                    <a:pt x="401" y="306"/>
                  </a:lnTo>
                  <a:lnTo>
                    <a:pt x="401" y="300"/>
                  </a:lnTo>
                  <a:lnTo>
                    <a:pt x="401" y="294"/>
                  </a:lnTo>
                  <a:lnTo>
                    <a:pt x="402" y="289"/>
                  </a:lnTo>
                  <a:lnTo>
                    <a:pt x="402" y="283"/>
                  </a:lnTo>
                  <a:lnTo>
                    <a:pt x="402" y="277"/>
                  </a:lnTo>
                  <a:lnTo>
                    <a:pt x="401" y="271"/>
                  </a:lnTo>
                  <a:lnTo>
                    <a:pt x="400" y="266"/>
                  </a:lnTo>
                  <a:lnTo>
                    <a:pt x="398" y="260"/>
                  </a:lnTo>
                  <a:lnTo>
                    <a:pt x="397" y="254"/>
                  </a:lnTo>
                  <a:lnTo>
                    <a:pt x="393" y="248"/>
                  </a:lnTo>
                  <a:lnTo>
                    <a:pt x="388" y="244"/>
                  </a:lnTo>
                  <a:lnTo>
                    <a:pt x="381" y="240"/>
                  </a:lnTo>
                  <a:lnTo>
                    <a:pt x="374" y="238"/>
                  </a:lnTo>
                  <a:lnTo>
                    <a:pt x="367" y="236"/>
                  </a:lnTo>
                  <a:lnTo>
                    <a:pt x="360" y="235"/>
                  </a:lnTo>
                  <a:lnTo>
                    <a:pt x="353" y="235"/>
                  </a:lnTo>
                  <a:lnTo>
                    <a:pt x="345" y="235"/>
                  </a:lnTo>
                  <a:lnTo>
                    <a:pt x="337" y="236"/>
                  </a:lnTo>
                  <a:lnTo>
                    <a:pt x="329" y="237"/>
                  </a:lnTo>
                  <a:lnTo>
                    <a:pt x="321" y="239"/>
                  </a:lnTo>
                  <a:lnTo>
                    <a:pt x="313" y="241"/>
                  </a:lnTo>
                  <a:lnTo>
                    <a:pt x="306" y="243"/>
                  </a:lnTo>
                  <a:lnTo>
                    <a:pt x="297" y="245"/>
                  </a:lnTo>
                  <a:lnTo>
                    <a:pt x="289" y="248"/>
                  </a:lnTo>
                  <a:lnTo>
                    <a:pt x="281" y="250"/>
                  </a:lnTo>
                  <a:lnTo>
                    <a:pt x="273" y="252"/>
                  </a:lnTo>
                  <a:lnTo>
                    <a:pt x="270" y="255"/>
                  </a:lnTo>
                  <a:lnTo>
                    <a:pt x="267" y="260"/>
                  </a:lnTo>
                  <a:lnTo>
                    <a:pt x="263" y="264"/>
                  </a:lnTo>
                  <a:lnTo>
                    <a:pt x="260" y="270"/>
                  </a:lnTo>
                  <a:lnTo>
                    <a:pt x="258" y="276"/>
                  </a:lnTo>
                  <a:lnTo>
                    <a:pt x="258" y="282"/>
                  </a:lnTo>
                  <a:lnTo>
                    <a:pt x="258" y="287"/>
                  </a:lnTo>
                  <a:lnTo>
                    <a:pt x="262" y="293"/>
                  </a:lnTo>
                  <a:lnTo>
                    <a:pt x="265" y="299"/>
                  </a:lnTo>
                  <a:lnTo>
                    <a:pt x="268" y="304"/>
                  </a:lnTo>
                  <a:lnTo>
                    <a:pt x="271" y="310"/>
                  </a:lnTo>
                  <a:lnTo>
                    <a:pt x="273" y="316"/>
                  </a:lnTo>
                  <a:lnTo>
                    <a:pt x="276" y="322"/>
                  </a:lnTo>
                  <a:lnTo>
                    <a:pt x="277" y="328"/>
                  </a:lnTo>
                  <a:lnTo>
                    <a:pt x="277" y="334"/>
                  </a:lnTo>
                  <a:lnTo>
                    <a:pt x="277" y="341"/>
                  </a:lnTo>
                  <a:lnTo>
                    <a:pt x="266" y="355"/>
                  </a:lnTo>
                  <a:lnTo>
                    <a:pt x="257" y="360"/>
                  </a:lnTo>
                  <a:lnTo>
                    <a:pt x="248" y="362"/>
                  </a:lnTo>
                  <a:lnTo>
                    <a:pt x="239" y="363"/>
                  </a:lnTo>
                  <a:lnTo>
                    <a:pt x="230" y="363"/>
                  </a:lnTo>
                  <a:lnTo>
                    <a:pt x="220" y="364"/>
                  </a:lnTo>
                  <a:lnTo>
                    <a:pt x="210" y="364"/>
                  </a:lnTo>
                  <a:lnTo>
                    <a:pt x="201" y="366"/>
                  </a:lnTo>
                  <a:lnTo>
                    <a:pt x="191" y="37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grayWhite">
            <a:xfrm>
              <a:off x="0" y="706"/>
              <a:ext cx="506" cy="470"/>
            </a:xfrm>
            <a:custGeom>
              <a:avLst/>
              <a:gdLst>
                <a:gd name="T0" fmla="*/ 229 w 506"/>
                <a:gd name="T1" fmla="*/ 453 h 470"/>
                <a:gd name="T2" fmla="*/ 200 w 506"/>
                <a:gd name="T3" fmla="*/ 429 h 470"/>
                <a:gd name="T4" fmla="*/ 175 w 506"/>
                <a:gd name="T5" fmla="*/ 402 h 470"/>
                <a:gd name="T6" fmla="*/ 158 w 506"/>
                <a:gd name="T7" fmla="*/ 368 h 470"/>
                <a:gd name="T8" fmla="*/ 241 w 506"/>
                <a:gd name="T9" fmla="*/ 275 h 470"/>
                <a:gd name="T10" fmla="*/ 224 w 506"/>
                <a:gd name="T11" fmla="*/ 248 h 470"/>
                <a:gd name="T12" fmla="*/ 198 w 506"/>
                <a:gd name="T13" fmla="*/ 228 h 470"/>
                <a:gd name="T14" fmla="*/ 166 w 506"/>
                <a:gd name="T15" fmla="*/ 214 h 470"/>
                <a:gd name="T16" fmla="*/ 139 w 506"/>
                <a:gd name="T17" fmla="*/ 217 h 470"/>
                <a:gd name="T18" fmla="*/ 128 w 506"/>
                <a:gd name="T19" fmla="*/ 238 h 470"/>
                <a:gd name="T20" fmla="*/ 120 w 506"/>
                <a:gd name="T21" fmla="*/ 262 h 470"/>
                <a:gd name="T22" fmla="*/ 104 w 506"/>
                <a:gd name="T23" fmla="*/ 283 h 470"/>
                <a:gd name="T24" fmla="*/ 77 w 506"/>
                <a:gd name="T25" fmla="*/ 291 h 470"/>
                <a:gd name="T26" fmla="*/ 53 w 506"/>
                <a:gd name="T27" fmla="*/ 288 h 470"/>
                <a:gd name="T28" fmla="*/ 31 w 506"/>
                <a:gd name="T29" fmla="*/ 275 h 470"/>
                <a:gd name="T30" fmla="*/ 12 w 506"/>
                <a:gd name="T31" fmla="*/ 257 h 470"/>
                <a:gd name="T32" fmla="*/ 61 w 506"/>
                <a:gd name="T33" fmla="*/ 109 h 470"/>
                <a:gd name="T34" fmla="*/ 24 w 506"/>
                <a:gd name="T35" fmla="*/ 85 h 470"/>
                <a:gd name="T36" fmla="*/ 0 w 506"/>
                <a:gd name="T37" fmla="*/ 53 h 470"/>
                <a:gd name="T38" fmla="*/ 19 w 506"/>
                <a:gd name="T39" fmla="*/ 22 h 470"/>
                <a:gd name="T40" fmla="*/ 54 w 506"/>
                <a:gd name="T41" fmla="*/ 0 h 470"/>
                <a:gd name="T42" fmla="*/ 82 w 506"/>
                <a:gd name="T43" fmla="*/ 6 h 470"/>
                <a:gd name="T44" fmla="*/ 103 w 506"/>
                <a:gd name="T45" fmla="*/ 29 h 470"/>
                <a:gd name="T46" fmla="*/ 132 w 506"/>
                <a:gd name="T47" fmla="*/ 57 h 470"/>
                <a:gd name="T48" fmla="*/ 175 w 506"/>
                <a:gd name="T49" fmla="*/ 64 h 470"/>
                <a:gd name="T50" fmla="*/ 215 w 506"/>
                <a:gd name="T51" fmla="*/ 43 h 470"/>
                <a:gd name="T52" fmla="*/ 243 w 506"/>
                <a:gd name="T53" fmla="*/ 16 h 470"/>
                <a:gd name="T54" fmla="*/ 265 w 506"/>
                <a:gd name="T55" fmla="*/ 22 h 470"/>
                <a:gd name="T56" fmla="*/ 284 w 506"/>
                <a:gd name="T57" fmla="*/ 34 h 470"/>
                <a:gd name="T58" fmla="*/ 301 w 506"/>
                <a:gd name="T59" fmla="*/ 52 h 470"/>
                <a:gd name="T60" fmla="*/ 318 w 506"/>
                <a:gd name="T61" fmla="*/ 72 h 470"/>
                <a:gd name="T62" fmla="*/ 314 w 506"/>
                <a:gd name="T63" fmla="*/ 98 h 470"/>
                <a:gd name="T64" fmla="*/ 296 w 506"/>
                <a:gd name="T65" fmla="*/ 115 h 470"/>
                <a:gd name="T66" fmla="*/ 278 w 506"/>
                <a:gd name="T67" fmla="*/ 123 h 470"/>
                <a:gd name="T68" fmla="*/ 260 w 506"/>
                <a:gd name="T69" fmla="*/ 130 h 470"/>
                <a:gd name="T70" fmla="*/ 249 w 506"/>
                <a:gd name="T71" fmla="*/ 152 h 470"/>
                <a:gd name="T72" fmla="*/ 257 w 506"/>
                <a:gd name="T73" fmla="*/ 180 h 470"/>
                <a:gd name="T74" fmla="*/ 288 w 506"/>
                <a:gd name="T75" fmla="*/ 210 h 470"/>
                <a:gd name="T76" fmla="*/ 321 w 506"/>
                <a:gd name="T77" fmla="*/ 231 h 470"/>
                <a:gd name="T78" fmla="*/ 339 w 506"/>
                <a:gd name="T79" fmla="*/ 231 h 470"/>
                <a:gd name="T80" fmla="*/ 358 w 506"/>
                <a:gd name="T81" fmla="*/ 228 h 470"/>
                <a:gd name="T82" fmla="*/ 377 w 506"/>
                <a:gd name="T83" fmla="*/ 200 h 470"/>
                <a:gd name="T84" fmla="*/ 385 w 506"/>
                <a:gd name="T85" fmla="*/ 171 h 470"/>
                <a:gd name="T86" fmla="*/ 404 w 506"/>
                <a:gd name="T87" fmla="*/ 158 h 470"/>
                <a:gd name="T88" fmla="*/ 497 w 506"/>
                <a:gd name="T89" fmla="*/ 213 h 470"/>
                <a:gd name="T90" fmla="*/ 482 w 506"/>
                <a:gd name="T91" fmla="*/ 238 h 470"/>
                <a:gd name="T92" fmla="*/ 458 w 506"/>
                <a:gd name="T93" fmla="*/ 259 h 470"/>
                <a:gd name="T94" fmla="*/ 438 w 506"/>
                <a:gd name="T95" fmla="*/ 282 h 470"/>
                <a:gd name="T96" fmla="*/ 434 w 506"/>
                <a:gd name="T97" fmla="*/ 313 h 470"/>
                <a:gd name="T98" fmla="*/ 467 w 506"/>
                <a:gd name="T99" fmla="*/ 339 h 470"/>
                <a:gd name="T100" fmla="*/ 505 w 506"/>
                <a:gd name="T101" fmla="*/ 362 h 470"/>
                <a:gd name="T102" fmla="*/ 329 w 506"/>
                <a:gd name="T103" fmla="*/ 370 h 470"/>
                <a:gd name="T104" fmla="*/ 306 w 506"/>
                <a:gd name="T105" fmla="*/ 395 h 470"/>
                <a:gd name="T106" fmla="*/ 287 w 506"/>
                <a:gd name="T107" fmla="*/ 423 h 470"/>
                <a:gd name="T108" fmla="*/ 267 w 506"/>
                <a:gd name="T109" fmla="*/ 452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06" h="470">
                  <a:moveTo>
                    <a:pt x="252" y="469"/>
                  </a:moveTo>
                  <a:lnTo>
                    <a:pt x="245" y="463"/>
                  </a:lnTo>
                  <a:lnTo>
                    <a:pt x="237" y="458"/>
                  </a:lnTo>
                  <a:lnTo>
                    <a:pt x="229" y="453"/>
                  </a:lnTo>
                  <a:lnTo>
                    <a:pt x="221" y="447"/>
                  </a:lnTo>
                  <a:lnTo>
                    <a:pt x="214" y="441"/>
                  </a:lnTo>
                  <a:lnTo>
                    <a:pt x="207" y="435"/>
                  </a:lnTo>
                  <a:lnTo>
                    <a:pt x="200" y="429"/>
                  </a:lnTo>
                  <a:lnTo>
                    <a:pt x="193" y="423"/>
                  </a:lnTo>
                  <a:lnTo>
                    <a:pt x="187" y="416"/>
                  </a:lnTo>
                  <a:lnTo>
                    <a:pt x="181" y="409"/>
                  </a:lnTo>
                  <a:lnTo>
                    <a:pt x="175" y="402"/>
                  </a:lnTo>
                  <a:lnTo>
                    <a:pt x="171" y="394"/>
                  </a:lnTo>
                  <a:lnTo>
                    <a:pt x="166" y="386"/>
                  </a:lnTo>
                  <a:lnTo>
                    <a:pt x="162" y="377"/>
                  </a:lnTo>
                  <a:lnTo>
                    <a:pt x="158" y="368"/>
                  </a:lnTo>
                  <a:lnTo>
                    <a:pt x="156" y="359"/>
                  </a:lnTo>
                  <a:lnTo>
                    <a:pt x="245" y="290"/>
                  </a:lnTo>
                  <a:lnTo>
                    <a:pt x="242" y="282"/>
                  </a:lnTo>
                  <a:lnTo>
                    <a:pt x="241" y="275"/>
                  </a:lnTo>
                  <a:lnTo>
                    <a:pt x="237" y="267"/>
                  </a:lnTo>
                  <a:lnTo>
                    <a:pt x="233" y="261"/>
                  </a:lnTo>
                  <a:lnTo>
                    <a:pt x="229" y="254"/>
                  </a:lnTo>
                  <a:lnTo>
                    <a:pt x="224" y="248"/>
                  </a:lnTo>
                  <a:lnTo>
                    <a:pt x="218" y="242"/>
                  </a:lnTo>
                  <a:lnTo>
                    <a:pt x="212" y="237"/>
                  </a:lnTo>
                  <a:lnTo>
                    <a:pt x="205" y="232"/>
                  </a:lnTo>
                  <a:lnTo>
                    <a:pt x="198" y="228"/>
                  </a:lnTo>
                  <a:lnTo>
                    <a:pt x="191" y="223"/>
                  </a:lnTo>
                  <a:lnTo>
                    <a:pt x="183" y="219"/>
                  </a:lnTo>
                  <a:lnTo>
                    <a:pt x="175" y="216"/>
                  </a:lnTo>
                  <a:lnTo>
                    <a:pt x="166" y="214"/>
                  </a:lnTo>
                  <a:lnTo>
                    <a:pt x="158" y="212"/>
                  </a:lnTo>
                  <a:lnTo>
                    <a:pt x="150" y="210"/>
                  </a:lnTo>
                  <a:lnTo>
                    <a:pt x="144" y="213"/>
                  </a:lnTo>
                  <a:lnTo>
                    <a:pt x="139" y="217"/>
                  </a:lnTo>
                  <a:lnTo>
                    <a:pt x="135" y="221"/>
                  </a:lnTo>
                  <a:lnTo>
                    <a:pt x="133" y="227"/>
                  </a:lnTo>
                  <a:lnTo>
                    <a:pt x="129" y="232"/>
                  </a:lnTo>
                  <a:lnTo>
                    <a:pt x="128" y="238"/>
                  </a:lnTo>
                  <a:lnTo>
                    <a:pt x="126" y="244"/>
                  </a:lnTo>
                  <a:lnTo>
                    <a:pt x="125" y="250"/>
                  </a:lnTo>
                  <a:lnTo>
                    <a:pt x="122" y="256"/>
                  </a:lnTo>
                  <a:lnTo>
                    <a:pt x="120" y="262"/>
                  </a:lnTo>
                  <a:lnTo>
                    <a:pt x="116" y="268"/>
                  </a:lnTo>
                  <a:lnTo>
                    <a:pt x="113" y="273"/>
                  </a:lnTo>
                  <a:lnTo>
                    <a:pt x="109" y="278"/>
                  </a:lnTo>
                  <a:lnTo>
                    <a:pt x="104" y="283"/>
                  </a:lnTo>
                  <a:lnTo>
                    <a:pt x="98" y="287"/>
                  </a:lnTo>
                  <a:lnTo>
                    <a:pt x="90" y="290"/>
                  </a:lnTo>
                  <a:lnTo>
                    <a:pt x="83" y="291"/>
                  </a:lnTo>
                  <a:lnTo>
                    <a:pt x="77" y="291"/>
                  </a:lnTo>
                  <a:lnTo>
                    <a:pt x="70" y="291"/>
                  </a:lnTo>
                  <a:lnTo>
                    <a:pt x="65" y="291"/>
                  </a:lnTo>
                  <a:lnTo>
                    <a:pt x="58" y="289"/>
                  </a:lnTo>
                  <a:lnTo>
                    <a:pt x="53" y="288"/>
                  </a:lnTo>
                  <a:lnTo>
                    <a:pt x="47" y="285"/>
                  </a:lnTo>
                  <a:lnTo>
                    <a:pt x="41" y="282"/>
                  </a:lnTo>
                  <a:lnTo>
                    <a:pt x="36" y="278"/>
                  </a:lnTo>
                  <a:lnTo>
                    <a:pt x="31" y="275"/>
                  </a:lnTo>
                  <a:lnTo>
                    <a:pt x="25" y="270"/>
                  </a:lnTo>
                  <a:lnTo>
                    <a:pt x="20" y="266"/>
                  </a:lnTo>
                  <a:lnTo>
                    <a:pt x="16" y="262"/>
                  </a:lnTo>
                  <a:lnTo>
                    <a:pt x="12" y="257"/>
                  </a:lnTo>
                  <a:lnTo>
                    <a:pt x="7" y="253"/>
                  </a:lnTo>
                  <a:lnTo>
                    <a:pt x="3" y="248"/>
                  </a:lnTo>
                  <a:lnTo>
                    <a:pt x="65" y="117"/>
                  </a:lnTo>
                  <a:lnTo>
                    <a:pt x="61" y="109"/>
                  </a:lnTo>
                  <a:lnTo>
                    <a:pt x="53" y="102"/>
                  </a:lnTo>
                  <a:lnTo>
                    <a:pt x="44" y="96"/>
                  </a:lnTo>
                  <a:lnTo>
                    <a:pt x="33" y="91"/>
                  </a:lnTo>
                  <a:lnTo>
                    <a:pt x="24" y="85"/>
                  </a:lnTo>
                  <a:lnTo>
                    <a:pt x="13" y="79"/>
                  </a:lnTo>
                  <a:lnTo>
                    <a:pt x="5" y="71"/>
                  </a:lnTo>
                  <a:lnTo>
                    <a:pt x="0" y="62"/>
                  </a:lnTo>
                  <a:lnTo>
                    <a:pt x="0" y="53"/>
                  </a:lnTo>
                  <a:lnTo>
                    <a:pt x="3" y="44"/>
                  </a:lnTo>
                  <a:lnTo>
                    <a:pt x="7" y="37"/>
                  </a:lnTo>
                  <a:lnTo>
                    <a:pt x="12" y="28"/>
                  </a:lnTo>
                  <a:lnTo>
                    <a:pt x="19" y="22"/>
                  </a:lnTo>
                  <a:lnTo>
                    <a:pt x="27" y="15"/>
                  </a:lnTo>
                  <a:lnTo>
                    <a:pt x="37" y="9"/>
                  </a:lnTo>
                  <a:lnTo>
                    <a:pt x="46" y="3"/>
                  </a:lnTo>
                  <a:lnTo>
                    <a:pt x="54" y="0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75" y="3"/>
                  </a:lnTo>
                  <a:lnTo>
                    <a:pt x="82" y="6"/>
                  </a:lnTo>
                  <a:lnTo>
                    <a:pt x="88" y="11"/>
                  </a:lnTo>
                  <a:lnTo>
                    <a:pt x="94" y="15"/>
                  </a:lnTo>
                  <a:lnTo>
                    <a:pt x="98" y="21"/>
                  </a:lnTo>
                  <a:lnTo>
                    <a:pt x="103" y="29"/>
                  </a:lnTo>
                  <a:lnTo>
                    <a:pt x="108" y="38"/>
                  </a:lnTo>
                  <a:lnTo>
                    <a:pt x="116" y="45"/>
                  </a:lnTo>
                  <a:lnTo>
                    <a:pt x="123" y="52"/>
                  </a:lnTo>
                  <a:lnTo>
                    <a:pt x="132" y="57"/>
                  </a:lnTo>
                  <a:lnTo>
                    <a:pt x="141" y="62"/>
                  </a:lnTo>
                  <a:lnTo>
                    <a:pt x="152" y="64"/>
                  </a:lnTo>
                  <a:lnTo>
                    <a:pt x="164" y="66"/>
                  </a:lnTo>
                  <a:lnTo>
                    <a:pt x="175" y="64"/>
                  </a:lnTo>
                  <a:lnTo>
                    <a:pt x="187" y="61"/>
                  </a:lnTo>
                  <a:lnTo>
                    <a:pt x="196" y="57"/>
                  </a:lnTo>
                  <a:lnTo>
                    <a:pt x="206" y="50"/>
                  </a:lnTo>
                  <a:lnTo>
                    <a:pt x="215" y="43"/>
                  </a:lnTo>
                  <a:lnTo>
                    <a:pt x="223" y="34"/>
                  </a:lnTo>
                  <a:lnTo>
                    <a:pt x="230" y="26"/>
                  </a:lnTo>
                  <a:lnTo>
                    <a:pt x="237" y="17"/>
                  </a:lnTo>
                  <a:lnTo>
                    <a:pt x="243" y="16"/>
                  </a:lnTo>
                  <a:lnTo>
                    <a:pt x="249" y="17"/>
                  </a:lnTo>
                  <a:lnTo>
                    <a:pt x="254" y="18"/>
                  </a:lnTo>
                  <a:lnTo>
                    <a:pt x="260" y="20"/>
                  </a:lnTo>
                  <a:lnTo>
                    <a:pt x="265" y="22"/>
                  </a:lnTo>
                  <a:lnTo>
                    <a:pt x="270" y="25"/>
                  </a:lnTo>
                  <a:lnTo>
                    <a:pt x="275" y="27"/>
                  </a:lnTo>
                  <a:lnTo>
                    <a:pt x="279" y="31"/>
                  </a:lnTo>
                  <a:lnTo>
                    <a:pt x="284" y="34"/>
                  </a:lnTo>
                  <a:lnTo>
                    <a:pt x="288" y="38"/>
                  </a:lnTo>
                  <a:lnTo>
                    <a:pt x="293" y="43"/>
                  </a:lnTo>
                  <a:lnTo>
                    <a:pt x="297" y="47"/>
                  </a:lnTo>
                  <a:lnTo>
                    <a:pt x="301" y="52"/>
                  </a:lnTo>
                  <a:lnTo>
                    <a:pt x="305" y="56"/>
                  </a:lnTo>
                  <a:lnTo>
                    <a:pt x="309" y="61"/>
                  </a:lnTo>
                  <a:lnTo>
                    <a:pt x="314" y="66"/>
                  </a:lnTo>
                  <a:lnTo>
                    <a:pt x="318" y="72"/>
                  </a:lnTo>
                  <a:lnTo>
                    <a:pt x="320" y="79"/>
                  </a:lnTo>
                  <a:lnTo>
                    <a:pt x="319" y="85"/>
                  </a:lnTo>
                  <a:lnTo>
                    <a:pt x="317" y="92"/>
                  </a:lnTo>
                  <a:lnTo>
                    <a:pt x="314" y="98"/>
                  </a:lnTo>
                  <a:lnTo>
                    <a:pt x="309" y="104"/>
                  </a:lnTo>
                  <a:lnTo>
                    <a:pt x="305" y="109"/>
                  </a:lnTo>
                  <a:lnTo>
                    <a:pt x="300" y="114"/>
                  </a:lnTo>
                  <a:lnTo>
                    <a:pt x="296" y="115"/>
                  </a:lnTo>
                  <a:lnTo>
                    <a:pt x="291" y="117"/>
                  </a:lnTo>
                  <a:lnTo>
                    <a:pt x="287" y="119"/>
                  </a:lnTo>
                  <a:lnTo>
                    <a:pt x="283" y="120"/>
                  </a:lnTo>
                  <a:lnTo>
                    <a:pt x="278" y="123"/>
                  </a:lnTo>
                  <a:lnTo>
                    <a:pt x="273" y="124"/>
                  </a:lnTo>
                  <a:lnTo>
                    <a:pt x="268" y="126"/>
                  </a:lnTo>
                  <a:lnTo>
                    <a:pt x="262" y="127"/>
                  </a:lnTo>
                  <a:lnTo>
                    <a:pt x="260" y="130"/>
                  </a:lnTo>
                  <a:lnTo>
                    <a:pt x="257" y="135"/>
                  </a:lnTo>
                  <a:lnTo>
                    <a:pt x="254" y="140"/>
                  </a:lnTo>
                  <a:lnTo>
                    <a:pt x="250" y="145"/>
                  </a:lnTo>
                  <a:lnTo>
                    <a:pt x="249" y="152"/>
                  </a:lnTo>
                  <a:lnTo>
                    <a:pt x="248" y="158"/>
                  </a:lnTo>
                  <a:lnTo>
                    <a:pt x="249" y="164"/>
                  </a:lnTo>
                  <a:lnTo>
                    <a:pt x="252" y="169"/>
                  </a:lnTo>
                  <a:lnTo>
                    <a:pt x="257" y="180"/>
                  </a:lnTo>
                  <a:lnTo>
                    <a:pt x="263" y="189"/>
                  </a:lnTo>
                  <a:lnTo>
                    <a:pt x="271" y="196"/>
                  </a:lnTo>
                  <a:lnTo>
                    <a:pt x="279" y="204"/>
                  </a:lnTo>
                  <a:lnTo>
                    <a:pt x="288" y="210"/>
                  </a:lnTo>
                  <a:lnTo>
                    <a:pt x="298" y="217"/>
                  </a:lnTo>
                  <a:lnTo>
                    <a:pt x="308" y="224"/>
                  </a:lnTo>
                  <a:lnTo>
                    <a:pt x="317" y="231"/>
                  </a:lnTo>
                  <a:lnTo>
                    <a:pt x="321" y="231"/>
                  </a:lnTo>
                  <a:lnTo>
                    <a:pt x="326" y="231"/>
                  </a:lnTo>
                  <a:lnTo>
                    <a:pt x="330" y="231"/>
                  </a:lnTo>
                  <a:lnTo>
                    <a:pt x="334" y="231"/>
                  </a:lnTo>
                  <a:lnTo>
                    <a:pt x="339" y="231"/>
                  </a:lnTo>
                  <a:lnTo>
                    <a:pt x="344" y="231"/>
                  </a:lnTo>
                  <a:lnTo>
                    <a:pt x="349" y="231"/>
                  </a:lnTo>
                  <a:lnTo>
                    <a:pt x="354" y="231"/>
                  </a:lnTo>
                  <a:lnTo>
                    <a:pt x="358" y="228"/>
                  </a:lnTo>
                  <a:lnTo>
                    <a:pt x="363" y="222"/>
                  </a:lnTo>
                  <a:lnTo>
                    <a:pt x="368" y="215"/>
                  </a:lnTo>
                  <a:lnTo>
                    <a:pt x="373" y="209"/>
                  </a:lnTo>
                  <a:lnTo>
                    <a:pt x="377" y="200"/>
                  </a:lnTo>
                  <a:lnTo>
                    <a:pt x="380" y="192"/>
                  </a:lnTo>
                  <a:lnTo>
                    <a:pt x="383" y="183"/>
                  </a:lnTo>
                  <a:lnTo>
                    <a:pt x="383" y="176"/>
                  </a:lnTo>
                  <a:lnTo>
                    <a:pt x="385" y="171"/>
                  </a:lnTo>
                  <a:lnTo>
                    <a:pt x="388" y="167"/>
                  </a:lnTo>
                  <a:lnTo>
                    <a:pt x="392" y="163"/>
                  </a:lnTo>
                  <a:lnTo>
                    <a:pt x="398" y="160"/>
                  </a:lnTo>
                  <a:lnTo>
                    <a:pt x="404" y="158"/>
                  </a:lnTo>
                  <a:lnTo>
                    <a:pt x="410" y="156"/>
                  </a:lnTo>
                  <a:lnTo>
                    <a:pt x="417" y="155"/>
                  </a:lnTo>
                  <a:lnTo>
                    <a:pt x="423" y="155"/>
                  </a:lnTo>
                  <a:lnTo>
                    <a:pt x="497" y="213"/>
                  </a:lnTo>
                  <a:lnTo>
                    <a:pt x="495" y="221"/>
                  </a:lnTo>
                  <a:lnTo>
                    <a:pt x="492" y="227"/>
                  </a:lnTo>
                  <a:lnTo>
                    <a:pt x="487" y="232"/>
                  </a:lnTo>
                  <a:lnTo>
                    <a:pt x="482" y="238"/>
                  </a:lnTo>
                  <a:lnTo>
                    <a:pt x="476" y="243"/>
                  </a:lnTo>
                  <a:lnTo>
                    <a:pt x="470" y="248"/>
                  </a:lnTo>
                  <a:lnTo>
                    <a:pt x="464" y="253"/>
                  </a:lnTo>
                  <a:lnTo>
                    <a:pt x="458" y="259"/>
                  </a:lnTo>
                  <a:lnTo>
                    <a:pt x="451" y="264"/>
                  </a:lnTo>
                  <a:lnTo>
                    <a:pt x="446" y="269"/>
                  </a:lnTo>
                  <a:lnTo>
                    <a:pt x="441" y="275"/>
                  </a:lnTo>
                  <a:lnTo>
                    <a:pt x="438" y="282"/>
                  </a:lnTo>
                  <a:lnTo>
                    <a:pt x="434" y="288"/>
                  </a:lnTo>
                  <a:lnTo>
                    <a:pt x="433" y="296"/>
                  </a:lnTo>
                  <a:lnTo>
                    <a:pt x="433" y="304"/>
                  </a:lnTo>
                  <a:lnTo>
                    <a:pt x="434" y="313"/>
                  </a:lnTo>
                  <a:lnTo>
                    <a:pt x="439" y="323"/>
                  </a:lnTo>
                  <a:lnTo>
                    <a:pt x="446" y="329"/>
                  </a:lnTo>
                  <a:lnTo>
                    <a:pt x="456" y="335"/>
                  </a:lnTo>
                  <a:lnTo>
                    <a:pt x="467" y="339"/>
                  </a:lnTo>
                  <a:lnTo>
                    <a:pt x="478" y="343"/>
                  </a:lnTo>
                  <a:lnTo>
                    <a:pt x="488" y="348"/>
                  </a:lnTo>
                  <a:lnTo>
                    <a:pt x="497" y="354"/>
                  </a:lnTo>
                  <a:lnTo>
                    <a:pt x="505" y="362"/>
                  </a:lnTo>
                  <a:lnTo>
                    <a:pt x="442" y="445"/>
                  </a:lnTo>
                  <a:lnTo>
                    <a:pt x="343" y="362"/>
                  </a:lnTo>
                  <a:lnTo>
                    <a:pt x="336" y="366"/>
                  </a:lnTo>
                  <a:lnTo>
                    <a:pt x="329" y="370"/>
                  </a:lnTo>
                  <a:lnTo>
                    <a:pt x="323" y="377"/>
                  </a:lnTo>
                  <a:lnTo>
                    <a:pt x="317" y="382"/>
                  </a:lnTo>
                  <a:lnTo>
                    <a:pt x="312" y="388"/>
                  </a:lnTo>
                  <a:lnTo>
                    <a:pt x="306" y="395"/>
                  </a:lnTo>
                  <a:lnTo>
                    <a:pt x="302" y="401"/>
                  </a:lnTo>
                  <a:lnTo>
                    <a:pt x="296" y="408"/>
                  </a:lnTo>
                  <a:lnTo>
                    <a:pt x="292" y="415"/>
                  </a:lnTo>
                  <a:lnTo>
                    <a:pt x="287" y="423"/>
                  </a:lnTo>
                  <a:lnTo>
                    <a:pt x="283" y="430"/>
                  </a:lnTo>
                  <a:lnTo>
                    <a:pt x="278" y="437"/>
                  </a:lnTo>
                  <a:lnTo>
                    <a:pt x="272" y="445"/>
                  </a:lnTo>
                  <a:lnTo>
                    <a:pt x="267" y="452"/>
                  </a:lnTo>
                  <a:lnTo>
                    <a:pt x="262" y="459"/>
                  </a:lnTo>
                  <a:lnTo>
                    <a:pt x="256" y="465"/>
                  </a:lnTo>
                  <a:lnTo>
                    <a:pt x="252" y="46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grayWhite">
            <a:xfrm>
              <a:off x="538" y="441"/>
              <a:ext cx="512" cy="509"/>
            </a:xfrm>
            <a:custGeom>
              <a:avLst/>
              <a:gdLst>
                <a:gd name="T0" fmla="*/ 67 w 512"/>
                <a:gd name="T1" fmla="*/ 492 h 509"/>
                <a:gd name="T2" fmla="*/ 45 w 512"/>
                <a:gd name="T3" fmla="*/ 451 h 509"/>
                <a:gd name="T4" fmla="*/ 68 w 512"/>
                <a:gd name="T5" fmla="*/ 418 h 509"/>
                <a:gd name="T6" fmla="*/ 106 w 512"/>
                <a:gd name="T7" fmla="*/ 391 h 509"/>
                <a:gd name="T8" fmla="*/ 105 w 512"/>
                <a:gd name="T9" fmla="*/ 352 h 509"/>
                <a:gd name="T10" fmla="*/ 79 w 512"/>
                <a:gd name="T11" fmla="*/ 324 h 509"/>
                <a:gd name="T12" fmla="*/ 44 w 512"/>
                <a:gd name="T13" fmla="*/ 302 h 509"/>
                <a:gd name="T14" fmla="*/ 7 w 512"/>
                <a:gd name="T15" fmla="*/ 280 h 509"/>
                <a:gd name="T16" fmla="*/ 2 w 512"/>
                <a:gd name="T17" fmla="*/ 258 h 509"/>
                <a:gd name="T18" fmla="*/ 13 w 512"/>
                <a:gd name="T19" fmla="*/ 239 h 509"/>
                <a:gd name="T20" fmla="*/ 29 w 512"/>
                <a:gd name="T21" fmla="*/ 220 h 509"/>
                <a:gd name="T22" fmla="*/ 43 w 512"/>
                <a:gd name="T23" fmla="*/ 201 h 509"/>
                <a:gd name="T24" fmla="*/ 65 w 512"/>
                <a:gd name="T25" fmla="*/ 184 h 509"/>
                <a:gd name="T26" fmla="*/ 100 w 512"/>
                <a:gd name="T27" fmla="*/ 191 h 509"/>
                <a:gd name="T28" fmla="*/ 124 w 512"/>
                <a:gd name="T29" fmla="*/ 210 h 509"/>
                <a:gd name="T30" fmla="*/ 150 w 512"/>
                <a:gd name="T31" fmla="*/ 233 h 509"/>
                <a:gd name="T32" fmla="*/ 179 w 512"/>
                <a:gd name="T33" fmla="*/ 232 h 509"/>
                <a:gd name="T34" fmla="*/ 207 w 512"/>
                <a:gd name="T35" fmla="*/ 223 h 509"/>
                <a:gd name="T36" fmla="*/ 230 w 512"/>
                <a:gd name="T37" fmla="*/ 198 h 509"/>
                <a:gd name="T38" fmla="*/ 242 w 512"/>
                <a:gd name="T39" fmla="*/ 165 h 509"/>
                <a:gd name="T40" fmla="*/ 226 w 512"/>
                <a:gd name="T41" fmla="*/ 143 h 509"/>
                <a:gd name="T42" fmla="*/ 203 w 512"/>
                <a:gd name="T43" fmla="*/ 132 h 509"/>
                <a:gd name="T44" fmla="*/ 176 w 512"/>
                <a:gd name="T45" fmla="*/ 122 h 509"/>
                <a:gd name="T46" fmla="*/ 153 w 512"/>
                <a:gd name="T47" fmla="*/ 111 h 509"/>
                <a:gd name="T48" fmla="*/ 142 w 512"/>
                <a:gd name="T49" fmla="*/ 80 h 509"/>
                <a:gd name="T50" fmla="*/ 163 w 512"/>
                <a:gd name="T51" fmla="*/ 50 h 509"/>
                <a:gd name="T52" fmla="*/ 187 w 512"/>
                <a:gd name="T53" fmla="*/ 36 h 509"/>
                <a:gd name="T54" fmla="*/ 211 w 512"/>
                <a:gd name="T55" fmla="*/ 18 h 509"/>
                <a:gd name="T56" fmla="*/ 243 w 512"/>
                <a:gd name="T57" fmla="*/ 28 h 509"/>
                <a:gd name="T58" fmla="*/ 277 w 512"/>
                <a:gd name="T59" fmla="*/ 54 h 509"/>
                <a:gd name="T60" fmla="*/ 314 w 512"/>
                <a:gd name="T61" fmla="*/ 72 h 509"/>
                <a:gd name="T62" fmla="*/ 355 w 512"/>
                <a:gd name="T63" fmla="*/ 68 h 509"/>
                <a:gd name="T64" fmla="*/ 382 w 512"/>
                <a:gd name="T65" fmla="*/ 36 h 509"/>
                <a:gd name="T66" fmla="*/ 411 w 512"/>
                <a:gd name="T67" fmla="*/ 3 h 509"/>
                <a:gd name="T68" fmla="*/ 453 w 512"/>
                <a:gd name="T69" fmla="*/ 10 h 509"/>
                <a:gd name="T70" fmla="*/ 486 w 512"/>
                <a:gd name="T71" fmla="*/ 36 h 509"/>
                <a:gd name="T72" fmla="*/ 489 w 512"/>
                <a:gd name="T73" fmla="*/ 68 h 509"/>
                <a:gd name="T74" fmla="*/ 466 w 512"/>
                <a:gd name="T75" fmla="*/ 88 h 509"/>
                <a:gd name="T76" fmla="*/ 437 w 512"/>
                <a:gd name="T77" fmla="*/ 107 h 509"/>
                <a:gd name="T78" fmla="*/ 422 w 512"/>
                <a:gd name="T79" fmla="*/ 133 h 509"/>
                <a:gd name="T80" fmla="*/ 419 w 512"/>
                <a:gd name="T81" fmla="*/ 317 h 509"/>
                <a:gd name="T82" fmla="*/ 388 w 512"/>
                <a:gd name="T83" fmla="*/ 302 h 509"/>
                <a:gd name="T84" fmla="*/ 364 w 512"/>
                <a:gd name="T85" fmla="*/ 273 h 509"/>
                <a:gd name="T86" fmla="*/ 336 w 512"/>
                <a:gd name="T87" fmla="*/ 250 h 509"/>
                <a:gd name="T88" fmla="*/ 299 w 512"/>
                <a:gd name="T89" fmla="*/ 252 h 509"/>
                <a:gd name="T90" fmla="*/ 275 w 512"/>
                <a:gd name="T91" fmla="*/ 270 h 509"/>
                <a:gd name="T92" fmla="*/ 255 w 512"/>
                <a:gd name="T93" fmla="*/ 294 h 509"/>
                <a:gd name="T94" fmla="*/ 242 w 512"/>
                <a:gd name="T95" fmla="*/ 323 h 509"/>
                <a:gd name="T96" fmla="*/ 241 w 512"/>
                <a:gd name="T97" fmla="*/ 353 h 509"/>
                <a:gd name="T98" fmla="*/ 257 w 512"/>
                <a:gd name="T99" fmla="*/ 364 h 509"/>
                <a:gd name="T100" fmla="*/ 279 w 512"/>
                <a:gd name="T101" fmla="*/ 368 h 509"/>
                <a:gd name="T102" fmla="*/ 304 w 512"/>
                <a:gd name="T103" fmla="*/ 370 h 509"/>
                <a:gd name="T104" fmla="*/ 330 w 512"/>
                <a:gd name="T105" fmla="*/ 376 h 509"/>
                <a:gd name="T106" fmla="*/ 353 w 512"/>
                <a:gd name="T107" fmla="*/ 407 h 509"/>
                <a:gd name="T108" fmla="*/ 352 w 512"/>
                <a:gd name="T109" fmla="*/ 443 h 509"/>
                <a:gd name="T110" fmla="*/ 334 w 512"/>
                <a:gd name="T111" fmla="*/ 462 h 509"/>
                <a:gd name="T112" fmla="*/ 311 w 512"/>
                <a:gd name="T113" fmla="*/ 479 h 509"/>
                <a:gd name="T114" fmla="*/ 278 w 512"/>
                <a:gd name="T115" fmla="*/ 465 h 509"/>
                <a:gd name="T116" fmla="*/ 241 w 512"/>
                <a:gd name="T117" fmla="*/ 445 h 509"/>
                <a:gd name="T118" fmla="*/ 202 w 512"/>
                <a:gd name="T119" fmla="*/ 432 h 509"/>
                <a:gd name="T120" fmla="*/ 98 w 512"/>
                <a:gd name="T121" fmla="*/ 508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2" h="509">
                  <a:moveTo>
                    <a:pt x="98" y="508"/>
                  </a:moveTo>
                  <a:lnTo>
                    <a:pt x="86" y="504"/>
                  </a:lnTo>
                  <a:lnTo>
                    <a:pt x="76" y="498"/>
                  </a:lnTo>
                  <a:lnTo>
                    <a:pt x="67" y="492"/>
                  </a:lnTo>
                  <a:lnTo>
                    <a:pt x="60" y="483"/>
                  </a:lnTo>
                  <a:lnTo>
                    <a:pt x="53" y="474"/>
                  </a:lnTo>
                  <a:lnTo>
                    <a:pt x="49" y="463"/>
                  </a:lnTo>
                  <a:lnTo>
                    <a:pt x="45" y="451"/>
                  </a:lnTo>
                  <a:lnTo>
                    <a:pt x="43" y="439"/>
                  </a:lnTo>
                  <a:lnTo>
                    <a:pt x="49" y="432"/>
                  </a:lnTo>
                  <a:lnTo>
                    <a:pt x="58" y="425"/>
                  </a:lnTo>
                  <a:lnTo>
                    <a:pt x="68" y="418"/>
                  </a:lnTo>
                  <a:lnTo>
                    <a:pt x="78" y="413"/>
                  </a:lnTo>
                  <a:lnTo>
                    <a:pt x="88" y="407"/>
                  </a:lnTo>
                  <a:lnTo>
                    <a:pt x="98" y="399"/>
                  </a:lnTo>
                  <a:lnTo>
                    <a:pt x="106" y="391"/>
                  </a:lnTo>
                  <a:lnTo>
                    <a:pt x="113" y="380"/>
                  </a:lnTo>
                  <a:lnTo>
                    <a:pt x="112" y="370"/>
                  </a:lnTo>
                  <a:lnTo>
                    <a:pt x="109" y="360"/>
                  </a:lnTo>
                  <a:lnTo>
                    <a:pt x="105" y="352"/>
                  </a:lnTo>
                  <a:lnTo>
                    <a:pt x="100" y="344"/>
                  </a:lnTo>
                  <a:lnTo>
                    <a:pt x="93" y="337"/>
                  </a:lnTo>
                  <a:lnTo>
                    <a:pt x="87" y="330"/>
                  </a:lnTo>
                  <a:lnTo>
                    <a:pt x="79" y="324"/>
                  </a:lnTo>
                  <a:lnTo>
                    <a:pt x="71" y="318"/>
                  </a:lnTo>
                  <a:lnTo>
                    <a:pt x="62" y="313"/>
                  </a:lnTo>
                  <a:lnTo>
                    <a:pt x="53" y="308"/>
                  </a:lnTo>
                  <a:lnTo>
                    <a:pt x="44" y="302"/>
                  </a:lnTo>
                  <a:lnTo>
                    <a:pt x="35" y="297"/>
                  </a:lnTo>
                  <a:lnTo>
                    <a:pt x="25" y="291"/>
                  </a:lnTo>
                  <a:lnTo>
                    <a:pt x="17" y="286"/>
                  </a:lnTo>
                  <a:lnTo>
                    <a:pt x="7" y="280"/>
                  </a:lnTo>
                  <a:lnTo>
                    <a:pt x="0" y="273"/>
                  </a:lnTo>
                  <a:lnTo>
                    <a:pt x="0" y="268"/>
                  </a:lnTo>
                  <a:lnTo>
                    <a:pt x="0" y="263"/>
                  </a:lnTo>
                  <a:lnTo>
                    <a:pt x="2" y="258"/>
                  </a:lnTo>
                  <a:lnTo>
                    <a:pt x="4" y="253"/>
                  </a:lnTo>
                  <a:lnTo>
                    <a:pt x="7" y="248"/>
                  </a:lnTo>
                  <a:lnTo>
                    <a:pt x="10" y="244"/>
                  </a:lnTo>
                  <a:lnTo>
                    <a:pt x="13" y="239"/>
                  </a:lnTo>
                  <a:lnTo>
                    <a:pt x="17" y="234"/>
                  </a:lnTo>
                  <a:lnTo>
                    <a:pt x="20" y="230"/>
                  </a:lnTo>
                  <a:lnTo>
                    <a:pt x="24" y="225"/>
                  </a:lnTo>
                  <a:lnTo>
                    <a:pt x="29" y="220"/>
                  </a:lnTo>
                  <a:lnTo>
                    <a:pt x="32" y="216"/>
                  </a:lnTo>
                  <a:lnTo>
                    <a:pt x="37" y="210"/>
                  </a:lnTo>
                  <a:lnTo>
                    <a:pt x="40" y="205"/>
                  </a:lnTo>
                  <a:lnTo>
                    <a:pt x="43" y="201"/>
                  </a:lnTo>
                  <a:lnTo>
                    <a:pt x="46" y="195"/>
                  </a:lnTo>
                  <a:lnTo>
                    <a:pt x="51" y="190"/>
                  </a:lnTo>
                  <a:lnTo>
                    <a:pt x="58" y="186"/>
                  </a:lnTo>
                  <a:lnTo>
                    <a:pt x="65" y="184"/>
                  </a:lnTo>
                  <a:lnTo>
                    <a:pt x="73" y="184"/>
                  </a:lnTo>
                  <a:lnTo>
                    <a:pt x="82" y="186"/>
                  </a:lnTo>
                  <a:lnTo>
                    <a:pt x="91" y="187"/>
                  </a:lnTo>
                  <a:lnTo>
                    <a:pt x="100" y="191"/>
                  </a:lnTo>
                  <a:lnTo>
                    <a:pt x="109" y="195"/>
                  </a:lnTo>
                  <a:lnTo>
                    <a:pt x="114" y="199"/>
                  </a:lnTo>
                  <a:lnTo>
                    <a:pt x="120" y="205"/>
                  </a:lnTo>
                  <a:lnTo>
                    <a:pt x="124" y="210"/>
                  </a:lnTo>
                  <a:lnTo>
                    <a:pt x="130" y="216"/>
                  </a:lnTo>
                  <a:lnTo>
                    <a:pt x="136" y="222"/>
                  </a:lnTo>
                  <a:lnTo>
                    <a:pt x="143" y="228"/>
                  </a:lnTo>
                  <a:lnTo>
                    <a:pt x="150" y="233"/>
                  </a:lnTo>
                  <a:lnTo>
                    <a:pt x="160" y="237"/>
                  </a:lnTo>
                  <a:lnTo>
                    <a:pt x="166" y="236"/>
                  </a:lnTo>
                  <a:lnTo>
                    <a:pt x="173" y="234"/>
                  </a:lnTo>
                  <a:lnTo>
                    <a:pt x="179" y="232"/>
                  </a:lnTo>
                  <a:lnTo>
                    <a:pt x="186" y="230"/>
                  </a:lnTo>
                  <a:lnTo>
                    <a:pt x="193" y="228"/>
                  </a:lnTo>
                  <a:lnTo>
                    <a:pt x="200" y="225"/>
                  </a:lnTo>
                  <a:lnTo>
                    <a:pt x="207" y="223"/>
                  </a:lnTo>
                  <a:lnTo>
                    <a:pt x="215" y="220"/>
                  </a:lnTo>
                  <a:lnTo>
                    <a:pt x="218" y="213"/>
                  </a:lnTo>
                  <a:lnTo>
                    <a:pt x="224" y="205"/>
                  </a:lnTo>
                  <a:lnTo>
                    <a:pt x="230" y="198"/>
                  </a:lnTo>
                  <a:lnTo>
                    <a:pt x="235" y="190"/>
                  </a:lnTo>
                  <a:lnTo>
                    <a:pt x="239" y="182"/>
                  </a:lnTo>
                  <a:lnTo>
                    <a:pt x="242" y="174"/>
                  </a:lnTo>
                  <a:lnTo>
                    <a:pt x="242" y="165"/>
                  </a:lnTo>
                  <a:lnTo>
                    <a:pt x="238" y="156"/>
                  </a:lnTo>
                  <a:lnTo>
                    <a:pt x="235" y="151"/>
                  </a:lnTo>
                  <a:lnTo>
                    <a:pt x="230" y="147"/>
                  </a:lnTo>
                  <a:lnTo>
                    <a:pt x="226" y="143"/>
                  </a:lnTo>
                  <a:lnTo>
                    <a:pt x="220" y="140"/>
                  </a:lnTo>
                  <a:lnTo>
                    <a:pt x="215" y="136"/>
                  </a:lnTo>
                  <a:lnTo>
                    <a:pt x="209" y="134"/>
                  </a:lnTo>
                  <a:lnTo>
                    <a:pt x="203" y="132"/>
                  </a:lnTo>
                  <a:lnTo>
                    <a:pt x="196" y="129"/>
                  </a:lnTo>
                  <a:lnTo>
                    <a:pt x="189" y="127"/>
                  </a:lnTo>
                  <a:lnTo>
                    <a:pt x="183" y="125"/>
                  </a:lnTo>
                  <a:lnTo>
                    <a:pt x="176" y="122"/>
                  </a:lnTo>
                  <a:lnTo>
                    <a:pt x="170" y="121"/>
                  </a:lnTo>
                  <a:lnTo>
                    <a:pt x="164" y="117"/>
                  </a:lnTo>
                  <a:lnTo>
                    <a:pt x="158" y="114"/>
                  </a:lnTo>
                  <a:lnTo>
                    <a:pt x="153" y="111"/>
                  </a:lnTo>
                  <a:lnTo>
                    <a:pt x="148" y="106"/>
                  </a:lnTo>
                  <a:lnTo>
                    <a:pt x="143" y="98"/>
                  </a:lnTo>
                  <a:lnTo>
                    <a:pt x="142" y="90"/>
                  </a:lnTo>
                  <a:lnTo>
                    <a:pt x="142" y="80"/>
                  </a:lnTo>
                  <a:lnTo>
                    <a:pt x="145" y="72"/>
                  </a:lnTo>
                  <a:lnTo>
                    <a:pt x="149" y="64"/>
                  </a:lnTo>
                  <a:lnTo>
                    <a:pt x="156" y="57"/>
                  </a:lnTo>
                  <a:lnTo>
                    <a:pt x="163" y="50"/>
                  </a:lnTo>
                  <a:lnTo>
                    <a:pt x="172" y="46"/>
                  </a:lnTo>
                  <a:lnTo>
                    <a:pt x="177" y="43"/>
                  </a:lnTo>
                  <a:lnTo>
                    <a:pt x="183" y="39"/>
                  </a:lnTo>
                  <a:lnTo>
                    <a:pt x="187" y="36"/>
                  </a:lnTo>
                  <a:lnTo>
                    <a:pt x="193" y="31"/>
                  </a:lnTo>
                  <a:lnTo>
                    <a:pt x="199" y="27"/>
                  </a:lnTo>
                  <a:lnTo>
                    <a:pt x="205" y="23"/>
                  </a:lnTo>
                  <a:lnTo>
                    <a:pt x="211" y="18"/>
                  </a:lnTo>
                  <a:lnTo>
                    <a:pt x="218" y="14"/>
                  </a:lnTo>
                  <a:lnTo>
                    <a:pt x="226" y="18"/>
                  </a:lnTo>
                  <a:lnTo>
                    <a:pt x="235" y="22"/>
                  </a:lnTo>
                  <a:lnTo>
                    <a:pt x="243" y="28"/>
                  </a:lnTo>
                  <a:lnTo>
                    <a:pt x="251" y="34"/>
                  </a:lnTo>
                  <a:lnTo>
                    <a:pt x="259" y="40"/>
                  </a:lnTo>
                  <a:lnTo>
                    <a:pt x="267" y="47"/>
                  </a:lnTo>
                  <a:lnTo>
                    <a:pt x="277" y="54"/>
                  </a:lnTo>
                  <a:lnTo>
                    <a:pt x="286" y="60"/>
                  </a:lnTo>
                  <a:lnTo>
                    <a:pt x="294" y="65"/>
                  </a:lnTo>
                  <a:lnTo>
                    <a:pt x="304" y="69"/>
                  </a:lnTo>
                  <a:lnTo>
                    <a:pt x="314" y="72"/>
                  </a:lnTo>
                  <a:lnTo>
                    <a:pt x="324" y="75"/>
                  </a:lnTo>
                  <a:lnTo>
                    <a:pt x="334" y="74"/>
                  </a:lnTo>
                  <a:lnTo>
                    <a:pt x="344" y="72"/>
                  </a:lnTo>
                  <a:lnTo>
                    <a:pt x="355" y="68"/>
                  </a:lnTo>
                  <a:lnTo>
                    <a:pt x="367" y="60"/>
                  </a:lnTo>
                  <a:lnTo>
                    <a:pt x="373" y="54"/>
                  </a:lnTo>
                  <a:lnTo>
                    <a:pt x="378" y="46"/>
                  </a:lnTo>
                  <a:lnTo>
                    <a:pt x="382" y="36"/>
                  </a:lnTo>
                  <a:lnTo>
                    <a:pt x="387" y="27"/>
                  </a:lnTo>
                  <a:lnTo>
                    <a:pt x="393" y="18"/>
                  </a:lnTo>
                  <a:lnTo>
                    <a:pt x="401" y="10"/>
                  </a:lnTo>
                  <a:lnTo>
                    <a:pt x="411" y="3"/>
                  </a:lnTo>
                  <a:lnTo>
                    <a:pt x="422" y="0"/>
                  </a:lnTo>
                  <a:lnTo>
                    <a:pt x="432" y="3"/>
                  </a:lnTo>
                  <a:lnTo>
                    <a:pt x="442" y="6"/>
                  </a:lnTo>
                  <a:lnTo>
                    <a:pt x="453" y="10"/>
                  </a:lnTo>
                  <a:lnTo>
                    <a:pt x="463" y="15"/>
                  </a:lnTo>
                  <a:lnTo>
                    <a:pt x="472" y="21"/>
                  </a:lnTo>
                  <a:lnTo>
                    <a:pt x="479" y="28"/>
                  </a:lnTo>
                  <a:lnTo>
                    <a:pt x="486" y="36"/>
                  </a:lnTo>
                  <a:lnTo>
                    <a:pt x="492" y="46"/>
                  </a:lnTo>
                  <a:lnTo>
                    <a:pt x="493" y="54"/>
                  </a:lnTo>
                  <a:lnTo>
                    <a:pt x="492" y="61"/>
                  </a:lnTo>
                  <a:lnTo>
                    <a:pt x="489" y="68"/>
                  </a:lnTo>
                  <a:lnTo>
                    <a:pt x="485" y="73"/>
                  </a:lnTo>
                  <a:lnTo>
                    <a:pt x="479" y="79"/>
                  </a:lnTo>
                  <a:lnTo>
                    <a:pt x="473" y="83"/>
                  </a:lnTo>
                  <a:lnTo>
                    <a:pt x="466" y="88"/>
                  </a:lnTo>
                  <a:lnTo>
                    <a:pt x="458" y="93"/>
                  </a:lnTo>
                  <a:lnTo>
                    <a:pt x="451" y="97"/>
                  </a:lnTo>
                  <a:lnTo>
                    <a:pt x="443" y="101"/>
                  </a:lnTo>
                  <a:lnTo>
                    <a:pt x="437" y="107"/>
                  </a:lnTo>
                  <a:lnTo>
                    <a:pt x="431" y="112"/>
                  </a:lnTo>
                  <a:lnTo>
                    <a:pt x="427" y="118"/>
                  </a:lnTo>
                  <a:lnTo>
                    <a:pt x="423" y="125"/>
                  </a:lnTo>
                  <a:lnTo>
                    <a:pt x="422" y="133"/>
                  </a:lnTo>
                  <a:lnTo>
                    <a:pt x="422" y="142"/>
                  </a:lnTo>
                  <a:lnTo>
                    <a:pt x="511" y="227"/>
                  </a:lnTo>
                  <a:lnTo>
                    <a:pt x="429" y="316"/>
                  </a:lnTo>
                  <a:lnTo>
                    <a:pt x="419" y="317"/>
                  </a:lnTo>
                  <a:lnTo>
                    <a:pt x="411" y="315"/>
                  </a:lnTo>
                  <a:lnTo>
                    <a:pt x="402" y="312"/>
                  </a:lnTo>
                  <a:lnTo>
                    <a:pt x="395" y="308"/>
                  </a:lnTo>
                  <a:lnTo>
                    <a:pt x="388" y="302"/>
                  </a:lnTo>
                  <a:lnTo>
                    <a:pt x="382" y="295"/>
                  </a:lnTo>
                  <a:lnTo>
                    <a:pt x="376" y="288"/>
                  </a:lnTo>
                  <a:lnTo>
                    <a:pt x="370" y="281"/>
                  </a:lnTo>
                  <a:lnTo>
                    <a:pt x="364" y="273"/>
                  </a:lnTo>
                  <a:lnTo>
                    <a:pt x="358" y="266"/>
                  </a:lnTo>
                  <a:lnTo>
                    <a:pt x="351" y="260"/>
                  </a:lnTo>
                  <a:lnTo>
                    <a:pt x="344" y="255"/>
                  </a:lnTo>
                  <a:lnTo>
                    <a:pt x="336" y="250"/>
                  </a:lnTo>
                  <a:lnTo>
                    <a:pt x="327" y="248"/>
                  </a:lnTo>
                  <a:lnTo>
                    <a:pt x="317" y="247"/>
                  </a:lnTo>
                  <a:lnTo>
                    <a:pt x="305" y="248"/>
                  </a:lnTo>
                  <a:lnTo>
                    <a:pt x="299" y="252"/>
                  </a:lnTo>
                  <a:lnTo>
                    <a:pt x="293" y="255"/>
                  </a:lnTo>
                  <a:lnTo>
                    <a:pt x="287" y="260"/>
                  </a:lnTo>
                  <a:lnTo>
                    <a:pt x="281" y="265"/>
                  </a:lnTo>
                  <a:lnTo>
                    <a:pt x="275" y="270"/>
                  </a:lnTo>
                  <a:lnTo>
                    <a:pt x="270" y="275"/>
                  </a:lnTo>
                  <a:lnTo>
                    <a:pt x="265" y="281"/>
                  </a:lnTo>
                  <a:lnTo>
                    <a:pt x="260" y="288"/>
                  </a:lnTo>
                  <a:lnTo>
                    <a:pt x="255" y="294"/>
                  </a:lnTo>
                  <a:lnTo>
                    <a:pt x="251" y="300"/>
                  </a:lnTo>
                  <a:lnTo>
                    <a:pt x="247" y="308"/>
                  </a:lnTo>
                  <a:lnTo>
                    <a:pt x="244" y="315"/>
                  </a:lnTo>
                  <a:lnTo>
                    <a:pt x="242" y="323"/>
                  </a:lnTo>
                  <a:lnTo>
                    <a:pt x="239" y="331"/>
                  </a:lnTo>
                  <a:lnTo>
                    <a:pt x="238" y="339"/>
                  </a:lnTo>
                  <a:lnTo>
                    <a:pt x="238" y="348"/>
                  </a:lnTo>
                  <a:lnTo>
                    <a:pt x="241" y="353"/>
                  </a:lnTo>
                  <a:lnTo>
                    <a:pt x="244" y="356"/>
                  </a:lnTo>
                  <a:lnTo>
                    <a:pt x="248" y="360"/>
                  </a:lnTo>
                  <a:lnTo>
                    <a:pt x="252" y="362"/>
                  </a:lnTo>
                  <a:lnTo>
                    <a:pt x="257" y="364"/>
                  </a:lnTo>
                  <a:lnTo>
                    <a:pt x="262" y="366"/>
                  </a:lnTo>
                  <a:lnTo>
                    <a:pt x="267" y="367"/>
                  </a:lnTo>
                  <a:lnTo>
                    <a:pt x="274" y="368"/>
                  </a:lnTo>
                  <a:lnTo>
                    <a:pt x="279" y="368"/>
                  </a:lnTo>
                  <a:lnTo>
                    <a:pt x="285" y="369"/>
                  </a:lnTo>
                  <a:lnTo>
                    <a:pt x="292" y="370"/>
                  </a:lnTo>
                  <a:lnTo>
                    <a:pt x="298" y="370"/>
                  </a:lnTo>
                  <a:lnTo>
                    <a:pt x="304" y="370"/>
                  </a:lnTo>
                  <a:lnTo>
                    <a:pt x="309" y="371"/>
                  </a:lnTo>
                  <a:lnTo>
                    <a:pt x="315" y="371"/>
                  </a:lnTo>
                  <a:lnTo>
                    <a:pt x="320" y="373"/>
                  </a:lnTo>
                  <a:lnTo>
                    <a:pt x="330" y="376"/>
                  </a:lnTo>
                  <a:lnTo>
                    <a:pt x="337" y="382"/>
                  </a:lnTo>
                  <a:lnTo>
                    <a:pt x="344" y="389"/>
                  </a:lnTo>
                  <a:lnTo>
                    <a:pt x="349" y="398"/>
                  </a:lnTo>
                  <a:lnTo>
                    <a:pt x="353" y="407"/>
                  </a:lnTo>
                  <a:lnTo>
                    <a:pt x="355" y="417"/>
                  </a:lnTo>
                  <a:lnTo>
                    <a:pt x="356" y="427"/>
                  </a:lnTo>
                  <a:lnTo>
                    <a:pt x="355" y="436"/>
                  </a:lnTo>
                  <a:lnTo>
                    <a:pt x="352" y="443"/>
                  </a:lnTo>
                  <a:lnTo>
                    <a:pt x="348" y="448"/>
                  </a:lnTo>
                  <a:lnTo>
                    <a:pt x="343" y="453"/>
                  </a:lnTo>
                  <a:lnTo>
                    <a:pt x="339" y="458"/>
                  </a:lnTo>
                  <a:lnTo>
                    <a:pt x="334" y="462"/>
                  </a:lnTo>
                  <a:lnTo>
                    <a:pt x="330" y="468"/>
                  </a:lnTo>
                  <a:lnTo>
                    <a:pt x="324" y="473"/>
                  </a:lnTo>
                  <a:lnTo>
                    <a:pt x="320" y="479"/>
                  </a:lnTo>
                  <a:lnTo>
                    <a:pt x="311" y="479"/>
                  </a:lnTo>
                  <a:lnTo>
                    <a:pt x="304" y="477"/>
                  </a:lnTo>
                  <a:lnTo>
                    <a:pt x="295" y="474"/>
                  </a:lnTo>
                  <a:lnTo>
                    <a:pt x="286" y="470"/>
                  </a:lnTo>
                  <a:lnTo>
                    <a:pt x="278" y="465"/>
                  </a:lnTo>
                  <a:lnTo>
                    <a:pt x="268" y="461"/>
                  </a:lnTo>
                  <a:lnTo>
                    <a:pt x="259" y="455"/>
                  </a:lnTo>
                  <a:lnTo>
                    <a:pt x="250" y="450"/>
                  </a:lnTo>
                  <a:lnTo>
                    <a:pt x="241" y="445"/>
                  </a:lnTo>
                  <a:lnTo>
                    <a:pt x="231" y="441"/>
                  </a:lnTo>
                  <a:lnTo>
                    <a:pt x="222" y="437"/>
                  </a:lnTo>
                  <a:lnTo>
                    <a:pt x="211" y="435"/>
                  </a:lnTo>
                  <a:lnTo>
                    <a:pt x="202" y="432"/>
                  </a:lnTo>
                  <a:lnTo>
                    <a:pt x="193" y="432"/>
                  </a:lnTo>
                  <a:lnTo>
                    <a:pt x="182" y="433"/>
                  </a:lnTo>
                  <a:lnTo>
                    <a:pt x="172" y="436"/>
                  </a:lnTo>
                  <a:lnTo>
                    <a:pt x="98" y="50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grayWhite">
            <a:xfrm>
              <a:off x="459" y="2344"/>
              <a:ext cx="506" cy="470"/>
            </a:xfrm>
            <a:custGeom>
              <a:avLst/>
              <a:gdLst>
                <a:gd name="T0" fmla="*/ 229 w 506"/>
                <a:gd name="T1" fmla="*/ 453 h 470"/>
                <a:gd name="T2" fmla="*/ 200 w 506"/>
                <a:gd name="T3" fmla="*/ 429 h 470"/>
                <a:gd name="T4" fmla="*/ 175 w 506"/>
                <a:gd name="T5" fmla="*/ 402 h 470"/>
                <a:gd name="T6" fmla="*/ 158 w 506"/>
                <a:gd name="T7" fmla="*/ 368 h 470"/>
                <a:gd name="T8" fmla="*/ 241 w 506"/>
                <a:gd name="T9" fmla="*/ 275 h 470"/>
                <a:gd name="T10" fmla="*/ 224 w 506"/>
                <a:gd name="T11" fmla="*/ 248 h 470"/>
                <a:gd name="T12" fmla="*/ 198 w 506"/>
                <a:gd name="T13" fmla="*/ 228 h 470"/>
                <a:gd name="T14" fmla="*/ 166 w 506"/>
                <a:gd name="T15" fmla="*/ 214 h 470"/>
                <a:gd name="T16" fmla="*/ 139 w 506"/>
                <a:gd name="T17" fmla="*/ 217 h 470"/>
                <a:gd name="T18" fmla="*/ 128 w 506"/>
                <a:gd name="T19" fmla="*/ 238 h 470"/>
                <a:gd name="T20" fmla="*/ 120 w 506"/>
                <a:gd name="T21" fmla="*/ 262 h 470"/>
                <a:gd name="T22" fmla="*/ 104 w 506"/>
                <a:gd name="T23" fmla="*/ 283 h 470"/>
                <a:gd name="T24" fmla="*/ 77 w 506"/>
                <a:gd name="T25" fmla="*/ 291 h 470"/>
                <a:gd name="T26" fmla="*/ 53 w 506"/>
                <a:gd name="T27" fmla="*/ 288 h 470"/>
                <a:gd name="T28" fmla="*/ 31 w 506"/>
                <a:gd name="T29" fmla="*/ 275 h 470"/>
                <a:gd name="T30" fmla="*/ 12 w 506"/>
                <a:gd name="T31" fmla="*/ 257 h 470"/>
                <a:gd name="T32" fmla="*/ 61 w 506"/>
                <a:gd name="T33" fmla="*/ 109 h 470"/>
                <a:gd name="T34" fmla="*/ 24 w 506"/>
                <a:gd name="T35" fmla="*/ 85 h 470"/>
                <a:gd name="T36" fmla="*/ 0 w 506"/>
                <a:gd name="T37" fmla="*/ 53 h 470"/>
                <a:gd name="T38" fmla="*/ 19 w 506"/>
                <a:gd name="T39" fmla="*/ 22 h 470"/>
                <a:gd name="T40" fmla="*/ 54 w 506"/>
                <a:gd name="T41" fmla="*/ 0 h 470"/>
                <a:gd name="T42" fmla="*/ 82 w 506"/>
                <a:gd name="T43" fmla="*/ 6 h 470"/>
                <a:gd name="T44" fmla="*/ 103 w 506"/>
                <a:gd name="T45" fmla="*/ 29 h 470"/>
                <a:gd name="T46" fmla="*/ 132 w 506"/>
                <a:gd name="T47" fmla="*/ 57 h 470"/>
                <a:gd name="T48" fmla="*/ 175 w 506"/>
                <a:gd name="T49" fmla="*/ 64 h 470"/>
                <a:gd name="T50" fmla="*/ 215 w 506"/>
                <a:gd name="T51" fmla="*/ 43 h 470"/>
                <a:gd name="T52" fmla="*/ 243 w 506"/>
                <a:gd name="T53" fmla="*/ 16 h 470"/>
                <a:gd name="T54" fmla="*/ 265 w 506"/>
                <a:gd name="T55" fmla="*/ 22 h 470"/>
                <a:gd name="T56" fmla="*/ 284 w 506"/>
                <a:gd name="T57" fmla="*/ 34 h 470"/>
                <a:gd name="T58" fmla="*/ 301 w 506"/>
                <a:gd name="T59" fmla="*/ 52 h 470"/>
                <a:gd name="T60" fmla="*/ 318 w 506"/>
                <a:gd name="T61" fmla="*/ 72 h 470"/>
                <a:gd name="T62" fmla="*/ 314 w 506"/>
                <a:gd name="T63" fmla="*/ 98 h 470"/>
                <a:gd name="T64" fmla="*/ 296 w 506"/>
                <a:gd name="T65" fmla="*/ 115 h 470"/>
                <a:gd name="T66" fmla="*/ 278 w 506"/>
                <a:gd name="T67" fmla="*/ 123 h 470"/>
                <a:gd name="T68" fmla="*/ 260 w 506"/>
                <a:gd name="T69" fmla="*/ 130 h 470"/>
                <a:gd name="T70" fmla="*/ 249 w 506"/>
                <a:gd name="T71" fmla="*/ 152 h 470"/>
                <a:gd name="T72" fmla="*/ 257 w 506"/>
                <a:gd name="T73" fmla="*/ 180 h 470"/>
                <a:gd name="T74" fmla="*/ 288 w 506"/>
                <a:gd name="T75" fmla="*/ 210 h 470"/>
                <a:gd name="T76" fmla="*/ 321 w 506"/>
                <a:gd name="T77" fmla="*/ 231 h 470"/>
                <a:gd name="T78" fmla="*/ 339 w 506"/>
                <a:gd name="T79" fmla="*/ 231 h 470"/>
                <a:gd name="T80" fmla="*/ 358 w 506"/>
                <a:gd name="T81" fmla="*/ 228 h 470"/>
                <a:gd name="T82" fmla="*/ 377 w 506"/>
                <a:gd name="T83" fmla="*/ 200 h 470"/>
                <a:gd name="T84" fmla="*/ 385 w 506"/>
                <a:gd name="T85" fmla="*/ 171 h 470"/>
                <a:gd name="T86" fmla="*/ 404 w 506"/>
                <a:gd name="T87" fmla="*/ 158 h 470"/>
                <a:gd name="T88" fmla="*/ 497 w 506"/>
                <a:gd name="T89" fmla="*/ 213 h 470"/>
                <a:gd name="T90" fmla="*/ 482 w 506"/>
                <a:gd name="T91" fmla="*/ 238 h 470"/>
                <a:gd name="T92" fmla="*/ 458 w 506"/>
                <a:gd name="T93" fmla="*/ 259 h 470"/>
                <a:gd name="T94" fmla="*/ 438 w 506"/>
                <a:gd name="T95" fmla="*/ 282 h 470"/>
                <a:gd name="T96" fmla="*/ 434 w 506"/>
                <a:gd name="T97" fmla="*/ 313 h 470"/>
                <a:gd name="T98" fmla="*/ 467 w 506"/>
                <a:gd name="T99" fmla="*/ 339 h 470"/>
                <a:gd name="T100" fmla="*/ 505 w 506"/>
                <a:gd name="T101" fmla="*/ 362 h 470"/>
                <a:gd name="T102" fmla="*/ 329 w 506"/>
                <a:gd name="T103" fmla="*/ 370 h 470"/>
                <a:gd name="T104" fmla="*/ 306 w 506"/>
                <a:gd name="T105" fmla="*/ 395 h 470"/>
                <a:gd name="T106" fmla="*/ 287 w 506"/>
                <a:gd name="T107" fmla="*/ 423 h 470"/>
                <a:gd name="T108" fmla="*/ 267 w 506"/>
                <a:gd name="T109" fmla="*/ 452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06" h="470">
                  <a:moveTo>
                    <a:pt x="252" y="469"/>
                  </a:moveTo>
                  <a:lnTo>
                    <a:pt x="245" y="463"/>
                  </a:lnTo>
                  <a:lnTo>
                    <a:pt x="237" y="458"/>
                  </a:lnTo>
                  <a:lnTo>
                    <a:pt x="229" y="453"/>
                  </a:lnTo>
                  <a:lnTo>
                    <a:pt x="221" y="447"/>
                  </a:lnTo>
                  <a:lnTo>
                    <a:pt x="214" y="441"/>
                  </a:lnTo>
                  <a:lnTo>
                    <a:pt x="207" y="435"/>
                  </a:lnTo>
                  <a:lnTo>
                    <a:pt x="200" y="429"/>
                  </a:lnTo>
                  <a:lnTo>
                    <a:pt x="193" y="423"/>
                  </a:lnTo>
                  <a:lnTo>
                    <a:pt x="187" y="416"/>
                  </a:lnTo>
                  <a:lnTo>
                    <a:pt x="181" y="409"/>
                  </a:lnTo>
                  <a:lnTo>
                    <a:pt x="175" y="402"/>
                  </a:lnTo>
                  <a:lnTo>
                    <a:pt x="171" y="394"/>
                  </a:lnTo>
                  <a:lnTo>
                    <a:pt x="166" y="386"/>
                  </a:lnTo>
                  <a:lnTo>
                    <a:pt x="162" y="377"/>
                  </a:lnTo>
                  <a:lnTo>
                    <a:pt x="158" y="368"/>
                  </a:lnTo>
                  <a:lnTo>
                    <a:pt x="156" y="359"/>
                  </a:lnTo>
                  <a:lnTo>
                    <a:pt x="245" y="290"/>
                  </a:lnTo>
                  <a:lnTo>
                    <a:pt x="242" y="282"/>
                  </a:lnTo>
                  <a:lnTo>
                    <a:pt x="241" y="275"/>
                  </a:lnTo>
                  <a:lnTo>
                    <a:pt x="237" y="267"/>
                  </a:lnTo>
                  <a:lnTo>
                    <a:pt x="233" y="261"/>
                  </a:lnTo>
                  <a:lnTo>
                    <a:pt x="229" y="254"/>
                  </a:lnTo>
                  <a:lnTo>
                    <a:pt x="224" y="248"/>
                  </a:lnTo>
                  <a:lnTo>
                    <a:pt x="218" y="242"/>
                  </a:lnTo>
                  <a:lnTo>
                    <a:pt x="212" y="237"/>
                  </a:lnTo>
                  <a:lnTo>
                    <a:pt x="205" y="232"/>
                  </a:lnTo>
                  <a:lnTo>
                    <a:pt x="198" y="228"/>
                  </a:lnTo>
                  <a:lnTo>
                    <a:pt x="191" y="223"/>
                  </a:lnTo>
                  <a:lnTo>
                    <a:pt x="183" y="219"/>
                  </a:lnTo>
                  <a:lnTo>
                    <a:pt x="175" y="216"/>
                  </a:lnTo>
                  <a:lnTo>
                    <a:pt x="166" y="214"/>
                  </a:lnTo>
                  <a:lnTo>
                    <a:pt x="158" y="212"/>
                  </a:lnTo>
                  <a:lnTo>
                    <a:pt x="150" y="210"/>
                  </a:lnTo>
                  <a:lnTo>
                    <a:pt x="144" y="213"/>
                  </a:lnTo>
                  <a:lnTo>
                    <a:pt x="139" y="217"/>
                  </a:lnTo>
                  <a:lnTo>
                    <a:pt x="135" y="221"/>
                  </a:lnTo>
                  <a:lnTo>
                    <a:pt x="133" y="227"/>
                  </a:lnTo>
                  <a:lnTo>
                    <a:pt x="129" y="232"/>
                  </a:lnTo>
                  <a:lnTo>
                    <a:pt x="128" y="238"/>
                  </a:lnTo>
                  <a:lnTo>
                    <a:pt x="126" y="244"/>
                  </a:lnTo>
                  <a:lnTo>
                    <a:pt x="125" y="250"/>
                  </a:lnTo>
                  <a:lnTo>
                    <a:pt x="122" y="256"/>
                  </a:lnTo>
                  <a:lnTo>
                    <a:pt x="120" y="262"/>
                  </a:lnTo>
                  <a:lnTo>
                    <a:pt x="116" y="268"/>
                  </a:lnTo>
                  <a:lnTo>
                    <a:pt x="113" y="273"/>
                  </a:lnTo>
                  <a:lnTo>
                    <a:pt x="109" y="278"/>
                  </a:lnTo>
                  <a:lnTo>
                    <a:pt x="104" y="283"/>
                  </a:lnTo>
                  <a:lnTo>
                    <a:pt x="98" y="287"/>
                  </a:lnTo>
                  <a:lnTo>
                    <a:pt x="90" y="290"/>
                  </a:lnTo>
                  <a:lnTo>
                    <a:pt x="83" y="291"/>
                  </a:lnTo>
                  <a:lnTo>
                    <a:pt x="77" y="291"/>
                  </a:lnTo>
                  <a:lnTo>
                    <a:pt x="70" y="291"/>
                  </a:lnTo>
                  <a:lnTo>
                    <a:pt x="65" y="291"/>
                  </a:lnTo>
                  <a:lnTo>
                    <a:pt x="58" y="289"/>
                  </a:lnTo>
                  <a:lnTo>
                    <a:pt x="53" y="288"/>
                  </a:lnTo>
                  <a:lnTo>
                    <a:pt x="47" y="285"/>
                  </a:lnTo>
                  <a:lnTo>
                    <a:pt x="41" y="282"/>
                  </a:lnTo>
                  <a:lnTo>
                    <a:pt x="36" y="278"/>
                  </a:lnTo>
                  <a:lnTo>
                    <a:pt x="31" y="275"/>
                  </a:lnTo>
                  <a:lnTo>
                    <a:pt x="25" y="270"/>
                  </a:lnTo>
                  <a:lnTo>
                    <a:pt x="20" y="266"/>
                  </a:lnTo>
                  <a:lnTo>
                    <a:pt x="16" y="262"/>
                  </a:lnTo>
                  <a:lnTo>
                    <a:pt x="12" y="257"/>
                  </a:lnTo>
                  <a:lnTo>
                    <a:pt x="7" y="253"/>
                  </a:lnTo>
                  <a:lnTo>
                    <a:pt x="3" y="248"/>
                  </a:lnTo>
                  <a:lnTo>
                    <a:pt x="65" y="117"/>
                  </a:lnTo>
                  <a:lnTo>
                    <a:pt x="61" y="109"/>
                  </a:lnTo>
                  <a:lnTo>
                    <a:pt x="53" y="102"/>
                  </a:lnTo>
                  <a:lnTo>
                    <a:pt x="44" y="96"/>
                  </a:lnTo>
                  <a:lnTo>
                    <a:pt x="33" y="91"/>
                  </a:lnTo>
                  <a:lnTo>
                    <a:pt x="24" y="85"/>
                  </a:lnTo>
                  <a:lnTo>
                    <a:pt x="13" y="79"/>
                  </a:lnTo>
                  <a:lnTo>
                    <a:pt x="5" y="71"/>
                  </a:lnTo>
                  <a:lnTo>
                    <a:pt x="0" y="62"/>
                  </a:lnTo>
                  <a:lnTo>
                    <a:pt x="0" y="53"/>
                  </a:lnTo>
                  <a:lnTo>
                    <a:pt x="3" y="44"/>
                  </a:lnTo>
                  <a:lnTo>
                    <a:pt x="7" y="37"/>
                  </a:lnTo>
                  <a:lnTo>
                    <a:pt x="12" y="28"/>
                  </a:lnTo>
                  <a:lnTo>
                    <a:pt x="19" y="22"/>
                  </a:lnTo>
                  <a:lnTo>
                    <a:pt x="27" y="15"/>
                  </a:lnTo>
                  <a:lnTo>
                    <a:pt x="37" y="9"/>
                  </a:lnTo>
                  <a:lnTo>
                    <a:pt x="46" y="3"/>
                  </a:lnTo>
                  <a:lnTo>
                    <a:pt x="54" y="0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75" y="3"/>
                  </a:lnTo>
                  <a:lnTo>
                    <a:pt x="82" y="6"/>
                  </a:lnTo>
                  <a:lnTo>
                    <a:pt x="88" y="11"/>
                  </a:lnTo>
                  <a:lnTo>
                    <a:pt x="94" y="15"/>
                  </a:lnTo>
                  <a:lnTo>
                    <a:pt x="98" y="21"/>
                  </a:lnTo>
                  <a:lnTo>
                    <a:pt x="103" y="29"/>
                  </a:lnTo>
                  <a:lnTo>
                    <a:pt x="108" y="38"/>
                  </a:lnTo>
                  <a:lnTo>
                    <a:pt x="116" y="45"/>
                  </a:lnTo>
                  <a:lnTo>
                    <a:pt x="123" y="52"/>
                  </a:lnTo>
                  <a:lnTo>
                    <a:pt x="132" y="57"/>
                  </a:lnTo>
                  <a:lnTo>
                    <a:pt x="141" y="62"/>
                  </a:lnTo>
                  <a:lnTo>
                    <a:pt x="152" y="64"/>
                  </a:lnTo>
                  <a:lnTo>
                    <a:pt x="164" y="66"/>
                  </a:lnTo>
                  <a:lnTo>
                    <a:pt x="175" y="64"/>
                  </a:lnTo>
                  <a:lnTo>
                    <a:pt x="187" y="61"/>
                  </a:lnTo>
                  <a:lnTo>
                    <a:pt x="196" y="57"/>
                  </a:lnTo>
                  <a:lnTo>
                    <a:pt x="206" y="50"/>
                  </a:lnTo>
                  <a:lnTo>
                    <a:pt x="215" y="43"/>
                  </a:lnTo>
                  <a:lnTo>
                    <a:pt x="223" y="34"/>
                  </a:lnTo>
                  <a:lnTo>
                    <a:pt x="230" y="26"/>
                  </a:lnTo>
                  <a:lnTo>
                    <a:pt x="237" y="17"/>
                  </a:lnTo>
                  <a:lnTo>
                    <a:pt x="243" y="16"/>
                  </a:lnTo>
                  <a:lnTo>
                    <a:pt x="249" y="17"/>
                  </a:lnTo>
                  <a:lnTo>
                    <a:pt x="254" y="18"/>
                  </a:lnTo>
                  <a:lnTo>
                    <a:pt x="260" y="20"/>
                  </a:lnTo>
                  <a:lnTo>
                    <a:pt x="265" y="22"/>
                  </a:lnTo>
                  <a:lnTo>
                    <a:pt x="270" y="25"/>
                  </a:lnTo>
                  <a:lnTo>
                    <a:pt x="275" y="27"/>
                  </a:lnTo>
                  <a:lnTo>
                    <a:pt x="279" y="31"/>
                  </a:lnTo>
                  <a:lnTo>
                    <a:pt x="284" y="34"/>
                  </a:lnTo>
                  <a:lnTo>
                    <a:pt x="288" y="38"/>
                  </a:lnTo>
                  <a:lnTo>
                    <a:pt x="293" y="43"/>
                  </a:lnTo>
                  <a:lnTo>
                    <a:pt x="297" y="47"/>
                  </a:lnTo>
                  <a:lnTo>
                    <a:pt x="301" y="52"/>
                  </a:lnTo>
                  <a:lnTo>
                    <a:pt x="305" y="56"/>
                  </a:lnTo>
                  <a:lnTo>
                    <a:pt x="309" y="61"/>
                  </a:lnTo>
                  <a:lnTo>
                    <a:pt x="314" y="66"/>
                  </a:lnTo>
                  <a:lnTo>
                    <a:pt x="318" y="72"/>
                  </a:lnTo>
                  <a:lnTo>
                    <a:pt x="320" y="79"/>
                  </a:lnTo>
                  <a:lnTo>
                    <a:pt x="319" y="85"/>
                  </a:lnTo>
                  <a:lnTo>
                    <a:pt x="317" y="92"/>
                  </a:lnTo>
                  <a:lnTo>
                    <a:pt x="314" y="98"/>
                  </a:lnTo>
                  <a:lnTo>
                    <a:pt x="309" y="104"/>
                  </a:lnTo>
                  <a:lnTo>
                    <a:pt x="305" y="109"/>
                  </a:lnTo>
                  <a:lnTo>
                    <a:pt x="300" y="114"/>
                  </a:lnTo>
                  <a:lnTo>
                    <a:pt x="296" y="115"/>
                  </a:lnTo>
                  <a:lnTo>
                    <a:pt x="291" y="117"/>
                  </a:lnTo>
                  <a:lnTo>
                    <a:pt x="287" y="119"/>
                  </a:lnTo>
                  <a:lnTo>
                    <a:pt x="283" y="120"/>
                  </a:lnTo>
                  <a:lnTo>
                    <a:pt x="278" y="123"/>
                  </a:lnTo>
                  <a:lnTo>
                    <a:pt x="273" y="124"/>
                  </a:lnTo>
                  <a:lnTo>
                    <a:pt x="268" y="126"/>
                  </a:lnTo>
                  <a:lnTo>
                    <a:pt x="262" y="127"/>
                  </a:lnTo>
                  <a:lnTo>
                    <a:pt x="260" y="130"/>
                  </a:lnTo>
                  <a:lnTo>
                    <a:pt x="257" y="135"/>
                  </a:lnTo>
                  <a:lnTo>
                    <a:pt x="254" y="140"/>
                  </a:lnTo>
                  <a:lnTo>
                    <a:pt x="250" y="145"/>
                  </a:lnTo>
                  <a:lnTo>
                    <a:pt x="249" y="152"/>
                  </a:lnTo>
                  <a:lnTo>
                    <a:pt x="248" y="158"/>
                  </a:lnTo>
                  <a:lnTo>
                    <a:pt x="249" y="164"/>
                  </a:lnTo>
                  <a:lnTo>
                    <a:pt x="252" y="169"/>
                  </a:lnTo>
                  <a:lnTo>
                    <a:pt x="257" y="180"/>
                  </a:lnTo>
                  <a:lnTo>
                    <a:pt x="263" y="189"/>
                  </a:lnTo>
                  <a:lnTo>
                    <a:pt x="271" y="196"/>
                  </a:lnTo>
                  <a:lnTo>
                    <a:pt x="279" y="204"/>
                  </a:lnTo>
                  <a:lnTo>
                    <a:pt x="288" y="210"/>
                  </a:lnTo>
                  <a:lnTo>
                    <a:pt x="298" y="217"/>
                  </a:lnTo>
                  <a:lnTo>
                    <a:pt x="308" y="224"/>
                  </a:lnTo>
                  <a:lnTo>
                    <a:pt x="317" y="231"/>
                  </a:lnTo>
                  <a:lnTo>
                    <a:pt x="321" y="231"/>
                  </a:lnTo>
                  <a:lnTo>
                    <a:pt x="326" y="231"/>
                  </a:lnTo>
                  <a:lnTo>
                    <a:pt x="330" y="231"/>
                  </a:lnTo>
                  <a:lnTo>
                    <a:pt x="334" y="231"/>
                  </a:lnTo>
                  <a:lnTo>
                    <a:pt x="339" y="231"/>
                  </a:lnTo>
                  <a:lnTo>
                    <a:pt x="344" y="231"/>
                  </a:lnTo>
                  <a:lnTo>
                    <a:pt x="349" y="231"/>
                  </a:lnTo>
                  <a:lnTo>
                    <a:pt x="354" y="231"/>
                  </a:lnTo>
                  <a:lnTo>
                    <a:pt x="358" y="228"/>
                  </a:lnTo>
                  <a:lnTo>
                    <a:pt x="363" y="222"/>
                  </a:lnTo>
                  <a:lnTo>
                    <a:pt x="368" y="215"/>
                  </a:lnTo>
                  <a:lnTo>
                    <a:pt x="373" y="209"/>
                  </a:lnTo>
                  <a:lnTo>
                    <a:pt x="377" y="200"/>
                  </a:lnTo>
                  <a:lnTo>
                    <a:pt x="380" y="192"/>
                  </a:lnTo>
                  <a:lnTo>
                    <a:pt x="383" y="183"/>
                  </a:lnTo>
                  <a:lnTo>
                    <a:pt x="383" y="176"/>
                  </a:lnTo>
                  <a:lnTo>
                    <a:pt x="385" y="171"/>
                  </a:lnTo>
                  <a:lnTo>
                    <a:pt x="388" y="167"/>
                  </a:lnTo>
                  <a:lnTo>
                    <a:pt x="392" y="163"/>
                  </a:lnTo>
                  <a:lnTo>
                    <a:pt x="398" y="160"/>
                  </a:lnTo>
                  <a:lnTo>
                    <a:pt x="404" y="158"/>
                  </a:lnTo>
                  <a:lnTo>
                    <a:pt x="410" y="156"/>
                  </a:lnTo>
                  <a:lnTo>
                    <a:pt x="417" y="155"/>
                  </a:lnTo>
                  <a:lnTo>
                    <a:pt x="423" y="155"/>
                  </a:lnTo>
                  <a:lnTo>
                    <a:pt x="497" y="213"/>
                  </a:lnTo>
                  <a:lnTo>
                    <a:pt x="495" y="221"/>
                  </a:lnTo>
                  <a:lnTo>
                    <a:pt x="492" y="227"/>
                  </a:lnTo>
                  <a:lnTo>
                    <a:pt x="487" y="232"/>
                  </a:lnTo>
                  <a:lnTo>
                    <a:pt x="482" y="238"/>
                  </a:lnTo>
                  <a:lnTo>
                    <a:pt x="476" y="243"/>
                  </a:lnTo>
                  <a:lnTo>
                    <a:pt x="470" y="248"/>
                  </a:lnTo>
                  <a:lnTo>
                    <a:pt x="464" y="253"/>
                  </a:lnTo>
                  <a:lnTo>
                    <a:pt x="458" y="259"/>
                  </a:lnTo>
                  <a:lnTo>
                    <a:pt x="451" y="264"/>
                  </a:lnTo>
                  <a:lnTo>
                    <a:pt x="446" y="269"/>
                  </a:lnTo>
                  <a:lnTo>
                    <a:pt x="441" y="275"/>
                  </a:lnTo>
                  <a:lnTo>
                    <a:pt x="438" y="282"/>
                  </a:lnTo>
                  <a:lnTo>
                    <a:pt x="434" y="288"/>
                  </a:lnTo>
                  <a:lnTo>
                    <a:pt x="433" y="296"/>
                  </a:lnTo>
                  <a:lnTo>
                    <a:pt x="433" y="304"/>
                  </a:lnTo>
                  <a:lnTo>
                    <a:pt x="434" y="313"/>
                  </a:lnTo>
                  <a:lnTo>
                    <a:pt x="439" y="323"/>
                  </a:lnTo>
                  <a:lnTo>
                    <a:pt x="446" y="329"/>
                  </a:lnTo>
                  <a:lnTo>
                    <a:pt x="456" y="335"/>
                  </a:lnTo>
                  <a:lnTo>
                    <a:pt x="467" y="339"/>
                  </a:lnTo>
                  <a:lnTo>
                    <a:pt x="478" y="343"/>
                  </a:lnTo>
                  <a:lnTo>
                    <a:pt x="488" y="348"/>
                  </a:lnTo>
                  <a:lnTo>
                    <a:pt x="497" y="354"/>
                  </a:lnTo>
                  <a:lnTo>
                    <a:pt x="505" y="362"/>
                  </a:lnTo>
                  <a:lnTo>
                    <a:pt x="442" y="445"/>
                  </a:lnTo>
                  <a:lnTo>
                    <a:pt x="343" y="362"/>
                  </a:lnTo>
                  <a:lnTo>
                    <a:pt x="336" y="366"/>
                  </a:lnTo>
                  <a:lnTo>
                    <a:pt x="329" y="370"/>
                  </a:lnTo>
                  <a:lnTo>
                    <a:pt x="323" y="377"/>
                  </a:lnTo>
                  <a:lnTo>
                    <a:pt x="317" y="382"/>
                  </a:lnTo>
                  <a:lnTo>
                    <a:pt x="312" y="388"/>
                  </a:lnTo>
                  <a:lnTo>
                    <a:pt x="306" y="395"/>
                  </a:lnTo>
                  <a:lnTo>
                    <a:pt x="302" y="401"/>
                  </a:lnTo>
                  <a:lnTo>
                    <a:pt x="296" y="408"/>
                  </a:lnTo>
                  <a:lnTo>
                    <a:pt x="292" y="415"/>
                  </a:lnTo>
                  <a:lnTo>
                    <a:pt x="287" y="423"/>
                  </a:lnTo>
                  <a:lnTo>
                    <a:pt x="283" y="430"/>
                  </a:lnTo>
                  <a:lnTo>
                    <a:pt x="278" y="437"/>
                  </a:lnTo>
                  <a:lnTo>
                    <a:pt x="272" y="445"/>
                  </a:lnTo>
                  <a:lnTo>
                    <a:pt x="267" y="452"/>
                  </a:lnTo>
                  <a:lnTo>
                    <a:pt x="262" y="459"/>
                  </a:lnTo>
                  <a:lnTo>
                    <a:pt x="256" y="465"/>
                  </a:lnTo>
                  <a:lnTo>
                    <a:pt x="252" y="46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grayWhite">
            <a:xfrm>
              <a:off x="477" y="2884"/>
              <a:ext cx="447" cy="520"/>
            </a:xfrm>
            <a:custGeom>
              <a:avLst/>
              <a:gdLst>
                <a:gd name="T0" fmla="*/ 254 w 447"/>
                <a:gd name="T1" fmla="*/ 495 h 520"/>
                <a:gd name="T2" fmla="*/ 245 w 447"/>
                <a:gd name="T3" fmla="*/ 454 h 520"/>
                <a:gd name="T4" fmla="*/ 230 w 447"/>
                <a:gd name="T5" fmla="*/ 417 h 520"/>
                <a:gd name="T6" fmla="*/ 193 w 447"/>
                <a:gd name="T7" fmla="*/ 402 h 520"/>
                <a:gd name="T8" fmla="*/ 150 w 447"/>
                <a:gd name="T9" fmla="*/ 412 h 520"/>
                <a:gd name="T10" fmla="*/ 112 w 447"/>
                <a:gd name="T11" fmla="*/ 417 h 520"/>
                <a:gd name="T12" fmla="*/ 93 w 447"/>
                <a:gd name="T13" fmla="*/ 399 h 520"/>
                <a:gd name="T14" fmla="*/ 81 w 447"/>
                <a:gd name="T15" fmla="*/ 370 h 520"/>
                <a:gd name="T16" fmla="*/ 75 w 447"/>
                <a:gd name="T17" fmla="*/ 339 h 520"/>
                <a:gd name="T18" fmla="*/ 76 w 447"/>
                <a:gd name="T19" fmla="*/ 309 h 520"/>
                <a:gd name="T20" fmla="*/ 106 w 447"/>
                <a:gd name="T21" fmla="*/ 300 h 520"/>
                <a:gd name="T22" fmla="*/ 146 w 447"/>
                <a:gd name="T23" fmla="*/ 307 h 520"/>
                <a:gd name="T24" fmla="*/ 175 w 447"/>
                <a:gd name="T25" fmla="*/ 294 h 520"/>
                <a:gd name="T26" fmla="*/ 186 w 447"/>
                <a:gd name="T27" fmla="*/ 273 h 520"/>
                <a:gd name="T28" fmla="*/ 189 w 447"/>
                <a:gd name="T29" fmla="*/ 246 h 520"/>
                <a:gd name="T30" fmla="*/ 188 w 447"/>
                <a:gd name="T31" fmla="*/ 219 h 520"/>
                <a:gd name="T32" fmla="*/ 178 w 447"/>
                <a:gd name="T33" fmla="*/ 191 h 520"/>
                <a:gd name="T34" fmla="*/ 153 w 447"/>
                <a:gd name="T35" fmla="*/ 171 h 520"/>
                <a:gd name="T36" fmla="*/ 123 w 447"/>
                <a:gd name="T37" fmla="*/ 172 h 520"/>
                <a:gd name="T38" fmla="*/ 93 w 447"/>
                <a:gd name="T39" fmla="*/ 185 h 520"/>
                <a:gd name="T40" fmla="*/ 64 w 447"/>
                <a:gd name="T41" fmla="*/ 194 h 520"/>
                <a:gd name="T42" fmla="*/ 34 w 447"/>
                <a:gd name="T43" fmla="*/ 185 h 520"/>
                <a:gd name="T44" fmla="*/ 19 w 447"/>
                <a:gd name="T45" fmla="*/ 166 h 520"/>
                <a:gd name="T46" fmla="*/ 9 w 447"/>
                <a:gd name="T47" fmla="*/ 146 h 520"/>
                <a:gd name="T48" fmla="*/ 2 w 447"/>
                <a:gd name="T49" fmla="*/ 122 h 520"/>
                <a:gd name="T50" fmla="*/ 0 w 447"/>
                <a:gd name="T51" fmla="*/ 98 h 520"/>
                <a:gd name="T52" fmla="*/ 387 w 447"/>
                <a:gd name="T53" fmla="*/ 12 h 520"/>
                <a:gd name="T54" fmla="*/ 399 w 447"/>
                <a:gd name="T55" fmla="*/ 41 h 520"/>
                <a:gd name="T56" fmla="*/ 406 w 447"/>
                <a:gd name="T57" fmla="*/ 74 h 520"/>
                <a:gd name="T58" fmla="*/ 411 w 447"/>
                <a:gd name="T59" fmla="*/ 107 h 520"/>
                <a:gd name="T60" fmla="*/ 396 w 447"/>
                <a:gd name="T61" fmla="*/ 141 h 520"/>
                <a:gd name="T62" fmla="*/ 375 w 447"/>
                <a:gd name="T63" fmla="*/ 144 h 520"/>
                <a:gd name="T64" fmla="*/ 354 w 447"/>
                <a:gd name="T65" fmla="*/ 141 h 520"/>
                <a:gd name="T66" fmla="*/ 332 w 447"/>
                <a:gd name="T67" fmla="*/ 137 h 520"/>
                <a:gd name="T68" fmla="*/ 307 w 447"/>
                <a:gd name="T69" fmla="*/ 141 h 520"/>
                <a:gd name="T70" fmla="*/ 286 w 447"/>
                <a:gd name="T71" fmla="*/ 166 h 520"/>
                <a:gd name="T72" fmla="*/ 285 w 447"/>
                <a:gd name="T73" fmla="*/ 199 h 520"/>
                <a:gd name="T74" fmla="*/ 289 w 447"/>
                <a:gd name="T75" fmla="*/ 222 h 520"/>
                <a:gd name="T76" fmla="*/ 295 w 447"/>
                <a:gd name="T77" fmla="*/ 247 h 520"/>
                <a:gd name="T78" fmla="*/ 308 w 447"/>
                <a:gd name="T79" fmla="*/ 268 h 520"/>
                <a:gd name="T80" fmla="*/ 332 w 447"/>
                <a:gd name="T81" fmla="*/ 282 h 520"/>
                <a:gd name="T82" fmla="*/ 357 w 447"/>
                <a:gd name="T83" fmla="*/ 282 h 520"/>
                <a:gd name="T84" fmla="*/ 379 w 447"/>
                <a:gd name="T85" fmla="*/ 272 h 520"/>
                <a:gd name="T86" fmla="*/ 402 w 447"/>
                <a:gd name="T87" fmla="*/ 262 h 520"/>
                <a:gd name="T88" fmla="*/ 426 w 447"/>
                <a:gd name="T89" fmla="*/ 265 h 520"/>
                <a:gd name="T90" fmla="*/ 436 w 447"/>
                <a:gd name="T91" fmla="*/ 287 h 520"/>
                <a:gd name="T92" fmla="*/ 442 w 447"/>
                <a:gd name="T93" fmla="*/ 312 h 520"/>
                <a:gd name="T94" fmla="*/ 444 w 447"/>
                <a:gd name="T95" fmla="*/ 338 h 520"/>
                <a:gd name="T96" fmla="*/ 436 w 447"/>
                <a:gd name="T97" fmla="*/ 358 h 520"/>
                <a:gd name="T98" fmla="*/ 397 w 447"/>
                <a:gd name="T99" fmla="*/ 366 h 520"/>
                <a:gd name="T100" fmla="*/ 363 w 447"/>
                <a:gd name="T101" fmla="*/ 380 h 520"/>
                <a:gd name="T102" fmla="*/ 347 w 447"/>
                <a:gd name="T103" fmla="*/ 406 h 520"/>
                <a:gd name="T104" fmla="*/ 353 w 447"/>
                <a:gd name="T105" fmla="*/ 437 h 520"/>
                <a:gd name="T106" fmla="*/ 372 w 447"/>
                <a:gd name="T107" fmla="*/ 464 h 520"/>
                <a:gd name="T108" fmla="*/ 369 w 447"/>
                <a:gd name="T109" fmla="*/ 492 h 520"/>
                <a:gd name="T110" fmla="*/ 347 w 447"/>
                <a:gd name="T111" fmla="*/ 503 h 520"/>
                <a:gd name="T112" fmla="*/ 323 w 447"/>
                <a:gd name="T113" fmla="*/ 511 h 520"/>
                <a:gd name="T114" fmla="*/ 298 w 447"/>
                <a:gd name="T115" fmla="*/ 516 h 520"/>
                <a:gd name="T116" fmla="*/ 272 w 447"/>
                <a:gd name="T117" fmla="*/ 519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47" h="520">
                  <a:moveTo>
                    <a:pt x="272" y="519"/>
                  </a:moveTo>
                  <a:lnTo>
                    <a:pt x="265" y="512"/>
                  </a:lnTo>
                  <a:lnTo>
                    <a:pt x="259" y="505"/>
                  </a:lnTo>
                  <a:lnTo>
                    <a:pt x="254" y="495"/>
                  </a:lnTo>
                  <a:lnTo>
                    <a:pt x="252" y="486"/>
                  </a:lnTo>
                  <a:lnTo>
                    <a:pt x="248" y="475"/>
                  </a:lnTo>
                  <a:lnTo>
                    <a:pt x="246" y="465"/>
                  </a:lnTo>
                  <a:lnTo>
                    <a:pt x="245" y="454"/>
                  </a:lnTo>
                  <a:lnTo>
                    <a:pt x="242" y="444"/>
                  </a:lnTo>
                  <a:lnTo>
                    <a:pt x="239" y="434"/>
                  </a:lnTo>
                  <a:lnTo>
                    <a:pt x="235" y="425"/>
                  </a:lnTo>
                  <a:lnTo>
                    <a:pt x="230" y="417"/>
                  </a:lnTo>
                  <a:lnTo>
                    <a:pt x="223" y="411"/>
                  </a:lnTo>
                  <a:lnTo>
                    <a:pt x="215" y="406"/>
                  </a:lnTo>
                  <a:lnTo>
                    <a:pt x="205" y="403"/>
                  </a:lnTo>
                  <a:lnTo>
                    <a:pt x="193" y="402"/>
                  </a:lnTo>
                  <a:lnTo>
                    <a:pt x="177" y="403"/>
                  </a:lnTo>
                  <a:lnTo>
                    <a:pt x="168" y="407"/>
                  </a:lnTo>
                  <a:lnTo>
                    <a:pt x="159" y="410"/>
                  </a:lnTo>
                  <a:lnTo>
                    <a:pt x="150" y="412"/>
                  </a:lnTo>
                  <a:lnTo>
                    <a:pt x="140" y="415"/>
                  </a:lnTo>
                  <a:lnTo>
                    <a:pt x="131" y="416"/>
                  </a:lnTo>
                  <a:lnTo>
                    <a:pt x="122" y="417"/>
                  </a:lnTo>
                  <a:lnTo>
                    <a:pt x="112" y="417"/>
                  </a:lnTo>
                  <a:lnTo>
                    <a:pt x="102" y="417"/>
                  </a:lnTo>
                  <a:lnTo>
                    <a:pt x="99" y="412"/>
                  </a:lnTo>
                  <a:lnTo>
                    <a:pt x="96" y="406"/>
                  </a:lnTo>
                  <a:lnTo>
                    <a:pt x="93" y="399"/>
                  </a:lnTo>
                  <a:lnTo>
                    <a:pt x="90" y="393"/>
                  </a:lnTo>
                  <a:lnTo>
                    <a:pt x="87" y="385"/>
                  </a:lnTo>
                  <a:lnTo>
                    <a:pt x="84" y="378"/>
                  </a:lnTo>
                  <a:lnTo>
                    <a:pt x="81" y="370"/>
                  </a:lnTo>
                  <a:lnTo>
                    <a:pt x="79" y="362"/>
                  </a:lnTo>
                  <a:lnTo>
                    <a:pt x="78" y="355"/>
                  </a:lnTo>
                  <a:lnTo>
                    <a:pt x="76" y="347"/>
                  </a:lnTo>
                  <a:lnTo>
                    <a:pt x="75" y="339"/>
                  </a:lnTo>
                  <a:lnTo>
                    <a:pt x="74" y="332"/>
                  </a:lnTo>
                  <a:lnTo>
                    <a:pt x="74" y="324"/>
                  </a:lnTo>
                  <a:lnTo>
                    <a:pt x="75" y="316"/>
                  </a:lnTo>
                  <a:lnTo>
                    <a:pt x="76" y="309"/>
                  </a:lnTo>
                  <a:lnTo>
                    <a:pt x="78" y="302"/>
                  </a:lnTo>
                  <a:lnTo>
                    <a:pt x="87" y="299"/>
                  </a:lnTo>
                  <a:lnTo>
                    <a:pt x="97" y="298"/>
                  </a:lnTo>
                  <a:lnTo>
                    <a:pt x="106" y="300"/>
                  </a:lnTo>
                  <a:lnTo>
                    <a:pt x="116" y="302"/>
                  </a:lnTo>
                  <a:lnTo>
                    <a:pt x="126" y="305"/>
                  </a:lnTo>
                  <a:lnTo>
                    <a:pt x="136" y="306"/>
                  </a:lnTo>
                  <a:lnTo>
                    <a:pt x="146" y="307"/>
                  </a:lnTo>
                  <a:lnTo>
                    <a:pt x="157" y="305"/>
                  </a:lnTo>
                  <a:lnTo>
                    <a:pt x="165" y="302"/>
                  </a:lnTo>
                  <a:lnTo>
                    <a:pt x="170" y="298"/>
                  </a:lnTo>
                  <a:lnTo>
                    <a:pt x="175" y="294"/>
                  </a:lnTo>
                  <a:lnTo>
                    <a:pt x="179" y="290"/>
                  </a:lnTo>
                  <a:lnTo>
                    <a:pt x="182" y="284"/>
                  </a:lnTo>
                  <a:lnTo>
                    <a:pt x="185" y="278"/>
                  </a:lnTo>
                  <a:lnTo>
                    <a:pt x="186" y="273"/>
                  </a:lnTo>
                  <a:lnTo>
                    <a:pt x="187" y="266"/>
                  </a:lnTo>
                  <a:lnTo>
                    <a:pt x="188" y="259"/>
                  </a:lnTo>
                  <a:lnTo>
                    <a:pt x="189" y="253"/>
                  </a:lnTo>
                  <a:lnTo>
                    <a:pt x="189" y="246"/>
                  </a:lnTo>
                  <a:lnTo>
                    <a:pt x="189" y="239"/>
                  </a:lnTo>
                  <a:lnTo>
                    <a:pt x="189" y="232"/>
                  </a:lnTo>
                  <a:lnTo>
                    <a:pt x="189" y="226"/>
                  </a:lnTo>
                  <a:lnTo>
                    <a:pt x="188" y="219"/>
                  </a:lnTo>
                  <a:lnTo>
                    <a:pt x="188" y="213"/>
                  </a:lnTo>
                  <a:lnTo>
                    <a:pt x="186" y="204"/>
                  </a:lnTo>
                  <a:lnTo>
                    <a:pt x="182" y="198"/>
                  </a:lnTo>
                  <a:lnTo>
                    <a:pt x="178" y="191"/>
                  </a:lnTo>
                  <a:lnTo>
                    <a:pt x="173" y="185"/>
                  </a:lnTo>
                  <a:lnTo>
                    <a:pt x="167" y="180"/>
                  </a:lnTo>
                  <a:lnTo>
                    <a:pt x="161" y="176"/>
                  </a:lnTo>
                  <a:lnTo>
                    <a:pt x="153" y="171"/>
                  </a:lnTo>
                  <a:lnTo>
                    <a:pt x="146" y="167"/>
                  </a:lnTo>
                  <a:lnTo>
                    <a:pt x="138" y="167"/>
                  </a:lnTo>
                  <a:lnTo>
                    <a:pt x="130" y="170"/>
                  </a:lnTo>
                  <a:lnTo>
                    <a:pt x="123" y="172"/>
                  </a:lnTo>
                  <a:lnTo>
                    <a:pt x="116" y="175"/>
                  </a:lnTo>
                  <a:lnTo>
                    <a:pt x="108" y="178"/>
                  </a:lnTo>
                  <a:lnTo>
                    <a:pt x="100" y="182"/>
                  </a:lnTo>
                  <a:lnTo>
                    <a:pt x="93" y="185"/>
                  </a:lnTo>
                  <a:lnTo>
                    <a:pt x="86" y="189"/>
                  </a:lnTo>
                  <a:lnTo>
                    <a:pt x="79" y="191"/>
                  </a:lnTo>
                  <a:lnTo>
                    <a:pt x="71" y="194"/>
                  </a:lnTo>
                  <a:lnTo>
                    <a:pt x="64" y="194"/>
                  </a:lnTo>
                  <a:lnTo>
                    <a:pt x="56" y="194"/>
                  </a:lnTo>
                  <a:lnTo>
                    <a:pt x="48" y="193"/>
                  </a:lnTo>
                  <a:lnTo>
                    <a:pt x="41" y="190"/>
                  </a:lnTo>
                  <a:lnTo>
                    <a:pt x="34" y="185"/>
                  </a:lnTo>
                  <a:lnTo>
                    <a:pt x="26" y="179"/>
                  </a:lnTo>
                  <a:lnTo>
                    <a:pt x="24" y="175"/>
                  </a:lnTo>
                  <a:lnTo>
                    <a:pt x="21" y="171"/>
                  </a:lnTo>
                  <a:lnTo>
                    <a:pt x="19" y="166"/>
                  </a:lnTo>
                  <a:lnTo>
                    <a:pt x="15" y="162"/>
                  </a:lnTo>
                  <a:lnTo>
                    <a:pt x="13" y="157"/>
                  </a:lnTo>
                  <a:lnTo>
                    <a:pt x="11" y="151"/>
                  </a:lnTo>
                  <a:lnTo>
                    <a:pt x="9" y="146"/>
                  </a:lnTo>
                  <a:lnTo>
                    <a:pt x="7" y="139"/>
                  </a:lnTo>
                  <a:lnTo>
                    <a:pt x="6" y="134"/>
                  </a:lnTo>
                  <a:lnTo>
                    <a:pt x="4" y="129"/>
                  </a:lnTo>
                  <a:lnTo>
                    <a:pt x="2" y="122"/>
                  </a:lnTo>
                  <a:lnTo>
                    <a:pt x="1" y="116"/>
                  </a:lnTo>
                  <a:lnTo>
                    <a:pt x="0" y="111"/>
                  </a:lnTo>
                  <a:lnTo>
                    <a:pt x="0" y="104"/>
                  </a:lnTo>
                  <a:lnTo>
                    <a:pt x="0" y="98"/>
                  </a:lnTo>
                  <a:lnTo>
                    <a:pt x="0" y="92"/>
                  </a:lnTo>
                  <a:lnTo>
                    <a:pt x="378" y="0"/>
                  </a:lnTo>
                  <a:lnTo>
                    <a:pt x="383" y="5"/>
                  </a:lnTo>
                  <a:lnTo>
                    <a:pt x="387" y="12"/>
                  </a:lnTo>
                  <a:lnTo>
                    <a:pt x="391" y="18"/>
                  </a:lnTo>
                  <a:lnTo>
                    <a:pt x="394" y="26"/>
                  </a:lnTo>
                  <a:lnTo>
                    <a:pt x="397" y="33"/>
                  </a:lnTo>
                  <a:lnTo>
                    <a:pt x="399" y="41"/>
                  </a:lnTo>
                  <a:lnTo>
                    <a:pt x="401" y="49"/>
                  </a:lnTo>
                  <a:lnTo>
                    <a:pt x="403" y="57"/>
                  </a:lnTo>
                  <a:lnTo>
                    <a:pt x="405" y="65"/>
                  </a:lnTo>
                  <a:lnTo>
                    <a:pt x="406" y="74"/>
                  </a:lnTo>
                  <a:lnTo>
                    <a:pt x="407" y="82"/>
                  </a:lnTo>
                  <a:lnTo>
                    <a:pt x="408" y="91"/>
                  </a:lnTo>
                  <a:lnTo>
                    <a:pt x="410" y="99"/>
                  </a:lnTo>
                  <a:lnTo>
                    <a:pt x="411" y="107"/>
                  </a:lnTo>
                  <a:lnTo>
                    <a:pt x="412" y="115"/>
                  </a:lnTo>
                  <a:lnTo>
                    <a:pt x="413" y="123"/>
                  </a:lnTo>
                  <a:lnTo>
                    <a:pt x="401" y="138"/>
                  </a:lnTo>
                  <a:lnTo>
                    <a:pt x="396" y="141"/>
                  </a:lnTo>
                  <a:lnTo>
                    <a:pt x="391" y="143"/>
                  </a:lnTo>
                  <a:lnTo>
                    <a:pt x="386" y="144"/>
                  </a:lnTo>
                  <a:lnTo>
                    <a:pt x="380" y="144"/>
                  </a:lnTo>
                  <a:lnTo>
                    <a:pt x="375" y="144"/>
                  </a:lnTo>
                  <a:lnTo>
                    <a:pt x="370" y="144"/>
                  </a:lnTo>
                  <a:lnTo>
                    <a:pt x="365" y="143"/>
                  </a:lnTo>
                  <a:lnTo>
                    <a:pt x="359" y="142"/>
                  </a:lnTo>
                  <a:lnTo>
                    <a:pt x="354" y="141"/>
                  </a:lnTo>
                  <a:lnTo>
                    <a:pt x="348" y="139"/>
                  </a:lnTo>
                  <a:lnTo>
                    <a:pt x="343" y="139"/>
                  </a:lnTo>
                  <a:lnTo>
                    <a:pt x="338" y="138"/>
                  </a:lnTo>
                  <a:lnTo>
                    <a:pt x="332" y="137"/>
                  </a:lnTo>
                  <a:lnTo>
                    <a:pt x="326" y="136"/>
                  </a:lnTo>
                  <a:lnTo>
                    <a:pt x="320" y="137"/>
                  </a:lnTo>
                  <a:lnTo>
                    <a:pt x="314" y="138"/>
                  </a:lnTo>
                  <a:lnTo>
                    <a:pt x="307" y="141"/>
                  </a:lnTo>
                  <a:lnTo>
                    <a:pt x="301" y="146"/>
                  </a:lnTo>
                  <a:lnTo>
                    <a:pt x="295" y="152"/>
                  </a:lnTo>
                  <a:lnTo>
                    <a:pt x="290" y="159"/>
                  </a:lnTo>
                  <a:lnTo>
                    <a:pt x="286" y="166"/>
                  </a:lnTo>
                  <a:lnTo>
                    <a:pt x="284" y="175"/>
                  </a:lnTo>
                  <a:lnTo>
                    <a:pt x="282" y="184"/>
                  </a:lnTo>
                  <a:lnTo>
                    <a:pt x="283" y="194"/>
                  </a:lnTo>
                  <a:lnTo>
                    <a:pt x="285" y="199"/>
                  </a:lnTo>
                  <a:lnTo>
                    <a:pt x="286" y="204"/>
                  </a:lnTo>
                  <a:lnTo>
                    <a:pt x="286" y="210"/>
                  </a:lnTo>
                  <a:lnTo>
                    <a:pt x="287" y="217"/>
                  </a:lnTo>
                  <a:lnTo>
                    <a:pt x="289" y="222"/>
                  </a:lnTo>
                  <a:lnTo>
                    <a:pt x="290" y="229"/>
                  </a:lnTo>
                  <a:lnTo>
                    <a:pt x="292" y="235"/>
                  </a:lnTo>
                  <a:lnTo>
                    <a:pt x="293" y="241"/>
                  </a:lnTo>
                  <a:lnTo>
                    <a:pt x="295" y="247"/>
                  </a:lnTo>
                  <a:lnTo>
                    <a:pt x="298" y="253"/>
                  </a:lnTo>
                  <a:lnTo>
                    <a:pt x="300" y="259"/>
                  </a:lnTo>
                  <a:lnTo>
                    <a:pt x="304" y="264"/>
                  </a:lnTo>
                  <a:lnTo>
                    <a:pt x="308" y="268"/>
                  </a:lnTo>
                  <a:lnTo>
                    <a:pt x="313" y="273"/>
                  </a:lnTo>
                  <a:lnTo>
                    <a:pt x="319" y="276"/>
                  </a:lnTo>
                  <a:lnTo>
                    <a:pt x="326" y="279"/>
                  </a:lnTo>
                  <a:lnTo>
                    <a:pt x="332" y="282"/>
                  </a:lnTo>
                  <a:lnTo>
                    <a:pt x="339" y="284"/>
                  </a:lnTo>
                  <a:lnTo>
                    <a:pt x="345" y="284"/>
                  </a:lnTo>
                  <a:lnTo>
                    <a:pt x="351" y="284"/>
                  </a:lnTo>
                  <a:lnTo>
                    <a:pt x="357" y="282"/>
                  </a:lnTo>
                  <a:lnTo>
                    <a:pt x="362" y="280"/>
                  </a:lnTo>
                  <a:lnTo>
                    <a:pt x="367" y="278"/>
                  </a:lnTo>
                  <a:lnTo>
                    <a:pt x="373" y="274"/>
                  </a:lnTo>
                  <a:lnTo>
                    <a:pt x="379" y="272"/>
                  </a:lnTo>
                  <a:lnTo>
                    <a:pt x="385" y="268"/>
                  </a:lnTo>
                  <a:lnTo>
                    <a:pt x="390" y="266"/>
                  </a:lnTo>
                  <a:lnTo>
                    <a:pt x="396" y="264"/>
                  </a:lnTo>
                  <a:lnTo>
                    <a:pt x="402" y="262"/>
                  </a:lnTo>
                  <a:lnTo>
                    <a:pt x="407" y="260"/>
                  </a:lnTo>
                  <a:lnTo>
                    <a:pt x="414" y="260"/>
                  </a:lnTo>
                  <a:lnTo>
                    <a:pt x="420" y="261"/>
                  </a:lnTo>
                  <a:lnTo>
                    <a:pt x="426" y="265"/>
                  </a:lnTo>
                  <a:lnTo>
                    <a:pt x="429" y="270"/>
                  </a:lnTo>
                  <a:lnTo>
                    <a:pt x="432" y="275"/>
                  </a:lnTo>
                  <a:lnTo>
                    <a:pt x="434" y="281"/>
                  </a:lnTo>
                  <a:lnTo>
                    <a:pt x="436" y="287"/>
                  </a:lnTo>
                  <a:lnTo>
                    <a:pt x="439" y="292"/>
                  </a:lnTo>
                  <a:lnTo>
                    <a:pt x="439" y="299"/>
                  </a:lnTo>
                  <a:lnTo>
                    <a:pt x="440" y="305"/>
                  </a:lnTo>
                  <a:lnTo>
                    <a:pt x="442" y="312"/>
                  </a:lnTo>
                  <a:lnTo>
                    <a:pt x="442" y="319"/>
                  </a:lnTo>
                  <a:lnTo>
                    <a:pt x="443" y="325"/>
                  </a:lnTo>
                  <a:lnTo>
                    <a:pt x="443" y="332"/>
                  </a:lnTo>
                  <a:lnTo>
                    <a:pt x="444" y="338"/>
                  </a:lnTo>
                  <a:lnTo>
                    <a:pt x="445" y="345"/>
                  </a:lnTo>
                  <a:lnTo>
                    <a:pt x="445" y="352"/>
                  </a:lnTo>
                  <a:lnTo>
                    <a:pt x="446" y="358"/>
                  </a:lnTo>
                  <a:lnTo>
                    <a:pt x="436" y="358"/>
                  </a:lnTo>
                  <a:lnTo>
                    <a:pt x="426" y="359"/>
                  </a:lnTo>
                  <a:lnTo>
                    <a:pt x="417" y="361"/>
                  </a:lnTo>
                  <a:lnTo>
                    <a:pt x="406" y="363"/>
                  </a:lnTo>
                  <a:lnTo>
                    <a:pt x="397" y="366"/>
                  </a:lnTo>
                  <a:lnTo>
                    <a:pt x="386" y="369"/>
                  </a:lnTo>
                  <a:lnTo>
                    <a:pt x="377" y="372"/>
                  </a:lnTo>
                  <a:lnTo>
                    <a:pt x="366" y="377"/>
                  </a:lnTo>
                  <a:lnTo>
                    <a:pt x="363" y="380"/>
                  </a:lnTo>
                  <a:lnTo>
                    <a:pt x="359" y="385"/>
                  </a:lnTo>
                  <a:lnTo>
                    <a:pt x="354" y="391"/>
                  </a:lnTo>
                  <a:lnTo>
                    <a:pt x="351" y="398"/>
                  </a:lnTo>
                  <a:lnTo>
                    <a:pt x="347" y="406"/>
                  </a:lnTo>
                  <a:lnTo>
                    <a:pt x="346" y="414"/>
                  </a:lnTo>
                  <a:lnTo>
                    <a:pt x="347" y="421"/>
                  </a:lnTo>
                  <a:lnTo>
                    <a:pt x="350" y="429"/>
                  </a:lnTo>
                  <a:lnTo>
                    <a:pt x="353" y="437"/>
                  </a:lnTo>
                  <a:lnTo>
                    <a:pt x="358" y="444"/>
                  </a:lnTo>
                  <a:lnTo>
                    <a:pt x="363" y="450"/>
                  </a:lnTo>
                  <a:lnTo>
                    <a:pt x="368" y="458"/>
                  </a:lnTo>
                  <a:lnTo>
                    <a:pt x="372" y="464"/>
                  </a:lnTo>
                  <a:lnTo>
                    <a:pt x="374" y="472"/>
                  </a:lnTo>
                  <a:lnTo>
                    <a:pt x="375" y="480"/>
                  </a:lnTo>
                  <a:lnTo>
                    <a:pt x="373" y="489"/>
                  </a:lnTo>
                  <a:lnTo>
                    <a:pt x="369" y="492"/>
                  </a:lnTo>
                  <a:lnTo>
                    <a:pt x="364" y="495"/>
                  </a:lnTo>
                  <a:lnTo>
                    <a:pt x="359" y="498"/>
                  </a:lnTo>
                  <a:lnTo>
                    <a:pt x="353" y="500"/>
                  </a:lnTo>
                  <a:lnTo>
                    <a:pt x="347" y="503"/>
                  </a:lnTo>
                  <a:lnTo>
                    <a:pt x="341" y="505"/>
                  </a:lnTo>
                  <a:lnTo>
                    <a:pt x="336" y="508"/>
                  </a:lnTo>
                  <a:lnTo>
                    <a:pt x="330" y="509"/>
                  </a:lnTo>
                  <a:lnTo>
                    <a:pt x="323" y="511"/>
                  </a:lnTo>
                  <a:lnTo>
                    <a:pt x="317" y="512"/>
                  </a:lnTo>
                  <a:lnTo>
                    <a:pt x="311" y="514"/>
                  </a:lnTo>
                  <a:lnTo>
                    <a:pt x="304" y="515"/>
                  </a:lnTo>
                  <a:lnTo>
                    <a:pt x="298" y="516"/>
                  </a:lnTo>
                  <a:lnTo>
                    <a:pt x="292" y="517"/>
                  </a:lnTo>
                  <a:lnTo>
                    <a:pt x="285" y="518"/>
                  </a:lnTo>
                  <a:lnTo>
                    <a:pt x="279" y="519"/>
                  </a:lnTo>
                  <a:lnTo>
                    <a:pt x="272" y="51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grayWhite">
            <a:xfrm>
              <a:off x="49" y="2440"/>
              <a:ext cx="409" cy="621"/>
            </a:xfrm>
            <a:custGeom>
              <a:avLst/>
              <a:gdLst>
                <a:gd name="T0" fmla="*/ 232 w 409"/>
                <a:gd name="T1" fmla="*/ 620 h 621"/>
                <a:gd name="T2" fmla="*/ 189 w 409"/>
                <a:gd name="T3" fmla="*/ 605 h 621"/>
                <a:gd name="T4" fmla="*/ 182 w 409"/>
                <a:gd name="T5" fmla="*/ 565 h 621"/>
                <a:gd name="T6" fmla="*/ 193 w 409"/>
                <a:gd name="T7" fmla="*/ 519 h 621"/>
                <a:gd name="T8" fmla="*/ 165 w 409"/>
                <a:gd name="T9" fmla="*/ 492 h 621"/>
                <a:gd name="T10" fmla="*/ 126 w 409"/>
                <a:gd name="T11" fmla="*/ 490 h 621"/>
                <a:gd name="T12" fmla="*/ 87 w 409"/>
                <a:gd name="T13" fmla="*/ 497 h 621"/>
                <a:gd name="T14" fmla="*/ 44 w 409"/>
                <a:gd name="T15" fmla="*/ 505 h 621"/>
                <a:gd name="T16" fmla="*/ 25 w 409"/>
                <a:gd name="T17" fmla="*/ 493 h 621"/>
                <a:gd name="T18" fmla="*/ 21 w 409"/>
                <a:gd name="T19" fmla="*/ 472 h 621"/>
                <a:gd name="T20" fmla="*/ 19 w 409"/>
                <a:gd name="T21" fmla="*/ 448 h 621"/>
                <a:gd name="T22" fmla="*/ 17 w 409"/>
                <a:gd name="T23" fmla="*/ 423 h 621"/>
                <a:gd name="T24" fmla="*/ 21 w 409"/>
                <a:gd name="T25" fmla="*/ 396 h 621"/>
                <a:gd name="T26" fmla="*/ 52 w 409"/>
                <a:gd name="T27" fmla="*/ 377 h 621"/>
                <a:gd name="T28" fmla="*/ 82 w 409"/>
                <a:gd name="T29" fmla="*/ 375 h 621"/>
                <a:gd name="T30" fmla="*/ 116 w 409"/>
                <a:gd name="T31" fmla="*/ 373 h 621"/>
                <a:gd name="T32" fmla="*/ 137 w 409"/>
                <a:gd name="T33" fmla="*/ 354 h 621"/>
                <a:gd name="T34" fmla="*/ 151 w 409"/>
                <a:gd name="T35" fmla="*/ 327 h 621"/>
                <a:gd name="T36" fmla="*/ 151 w 409"/>
                <a:gd name="T37" fmla="*/ 294 h 621"/>
                <a:gd name="T38" fmla="*/ 137 w 409"/>
                <a:gd name="T39" fmla="*/ 262 h 621"/>
                <a:gd name="T40" fmla="*/ 111 w 409"/>
                <a:gd name="T41" fmla="*/ 256 h 621"/>
                <a:gd name="T42" fmla="*/ 86 w 409"/>
                <a:gd name="T43" fmla="*/ 264 h 621"/>
                <a:gd name="T44" fmla="*/ 60 w 409"/>
                <a:gd name="T45" fmla="*/ 275 h 621"/>
                <a:gd name="T46" fmla="*/ 35 w 409"/>
                <a:gd name="T47" fmla="*/ 282 h 621"/>
                <a:gd name="T48" fmla="*/ 6 w 409"/>
                <a:gd name="T49" fmla="*/ 268 h 621"/>
                <a:gd name="T50" fmla="*/ 1 w 409"/>
                <a:gd name="T51" fmla="*/ 231 h 621"/>
                <a:gd name="T52" fmla="*/ 9 w 409"/>
                <a:gd name="T53" fmla="*/ 205 h 621"/>
                <a:gd name="T54" fmla="*/ 15 w 409"/>
                <a:gd name="T55" fmla="*/ 175 h 621"/>
                <a:gd name="T56" fmla="*/ 44 w 409"/>
                <a:gd name="T57" fmla="*/ 161 h 621"/>
                <a:gd name="T58" fmla="*/ 87 w 409"/>
                <a:gd name="T59" fmla="*/ 156 h 621"/>
                <a:gd name="T60" fmla="*/ 127 w 409"/>
                <a:gd name="T61" fmla="*/ 145 h 621"/>
                <a:gd name="T62" fmla="*/ 154 w 409"/>
                <a:gd name="T63" fmla="*/ 113 h 621"/>
                <a:gd name="T64" fmla="*/ 152 w 409"/>
                <a:gd name="T65" fmla="*/ 72 h 621"/>
                <a:gd name="T66" fmla="*/ 150 w 409"/>
                <a:gd name="T67" fmla="*/ 29 h 621"/>
                <a:gd name="T68" fmla="*/ 186 w 409"/>
                <a:gd name="T69" fmla="*/ 4 h 621"/>
                <a:gd name="T70" fmla="*/ 228 w 409"/>
                <a:gd name="T71" fmla="*/ 1 h 621"/>
                <a:gd name="T72" fmla="*/ 252 w 409"/>
                <a:gd name="T73" fmla="*/ 22 h 621"/>
                <a:gd name="T74" fmla="*/ 248 w 409"/>
                <a:gd name="T75" fmla="*/ 53 h 621"/>
                <a:gd name="T76" fmla="*/ 241 w 409"/>
                <a:gd name="T77" fmla="*/ 86 h 621"/>
                <a:gd name="T78" fmla="*/ 247 w 409"/>
                <a:gd name="T79" fmla="*/ 116 h 621"/>
                <a:gd name="T80" fmla="*/ 371 w 409"/>
                <a:gd name="T81" fmla="*/ 252 h 621"/>
                <a:gd name="T82" fmla="*/ 338 w 409"/>
                <a:gd name="T83" fmla="*/ 262 h 621"/>
                <a:gd name="T84" fmla="*/ 301 w 409"/>
                <a:gd name="T85" fmla="*/ 257 h 621"/>
                <a:gd name="T86" fmla="*/ 264 w 409"/>
                <a:gd name="T87" fmla="*/ 260 h 621"/>
                <a:gd name="T88" fmla="*/ 237 w 409"/>
                <a:gd name="T89" fmla="*/ 286 h 621"/>
                <a:gd name="T90" fmla="*/ 233 w 409"/>
                <a:gd name="T91" fmla="*/ 316 h 621"/>
                <a:gd name="T92" fmla="*/ 234 w 409"/>
                <a:gd name="T93" fmla="*/ 348 h 621"/>
                <a:gd name="T94" fmla="*/ 245 w 409"/>
                <a:gd name="T95" fmla="*/ 377 h 621"/>
                <a:gd name="T96" fmla="*/ 265 w 409"/>
                <a:gd name="T97" fmla="*/ 400 h 621"/>
                <a:gd name="T98" fmla="*/ 284 w 409"/>
                <a:gd name="T99" fmla="*/ 397 h 621"/>
                <a:gd name="T100" fmla="*/ 303 w 409"/>
                <a:gd name="T101" fmla="*/ 385 h 621"/>
                <a:gd name="T102" fmla="*/ 322 w 409"/>
                <a:gd name="T103" fmla="*/ 370 h 621"/>
                <a:gd name="T104" fmla="*/ 345 w 409"/>
                <a:gd name="T105" fmla="*/ 356 h 621"/>
                <a:gd name="T106" fmla="*/ 383 w 409"/>
                <a:gd name="T107" fmla="*/ 363 h 621"/>
                <a:gd name="T108" fmla="*/ 407 w 409"/>
                <a:gd name="T109" fmla="*/ 390 h 621"/>
                <a:gd name="T110" fmla="*/ 407 w 409"/>
                <a:gd name="T111" fmla="*/ 416 h 621"/>
                <a:gd name="T112" fmla="*/ 402 w 409"/>
                <a:gd name="T113" fmla="*/ 444 h 621"/>
                <a:gd name="T114" fmla="*/ 368 w 409"/>
                <a:gd name="T115" fmla="*/ 456 h 621"/>
                <a:gd name="T116" fmla="*/ 327 w 409"/>
                <a:gd name="T117" fmla="*/ 467 h 621"/>
                <a:gd name="T118" fmla="*/ 291 w 409"/>
                <a:gd name="T119" fmla="*/ 485 h 621"/>
                <a:gd name="T120" fmla="*/ 266 w 409"/>
                <a:gd name="T121" fmla="*/ 61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9" h="621">
                  <a:moveTo>
                    <a:pt x="266" y="611"/>
                  </a:moveTo>
                  <a:lnTo>
                    <a:pt x="254" y="616"/>
                  </a:lnTo>
                  <a:lnTo>
                    <a:pt x="243" y="618"/>
                  </a:lnTo>
                  <a:lnTo>
                    <a:pt x="232" y="620"/>
                  </a:lnTo>
                  <a:lnTo>
                    <a:pt x="221" y="619"/>
                  </a:lnTo>
                  <a:lnTo>
                    <a:pt x="210" y="617"/>
                  </a:lnTo>
                  <a:lnTo>
                    <a:pt x="199" y="611"/>
                  </a:lnTo>
                  <a:lnTo>
                    <a:pt x="189" y="605"/>
                  </a:lnTo>
                  <a:lnTo>
                    <a:pt x="179" y="598"/>
                  </a:lnTo>
                  <a:lnTo>
                    <a:pt x="179" y="588"/>
                  </a:lnTo>
                  <a:lnTo>
                    <a:pt x="180" y="577"/>
                  </a:lnTo>
                  <a:lnTo>
                    <a:pt x="182" y="565"/>
                  </a:lnTo>
                  <a:lnTo>
                    <a:pt x="186" y="555"/>
                  </a:lnTo>
                  <a:lnTo>
                    <a:pt x="190" y="543"/>
                  </a:lnTo>
                  <a:lnTo>
                    <a:pt x="192" y="531"/>
                  </a:lnTo>
                  <a:lnTo>
                    <a:pt x="193" y="519"/>
                  </a:lnTo>
                  <a:lnTo>
                    <a:pt x="189" y="506"/>
                  </a:lnTo>
                  <a:lnTo>
                    <a:pt x="182" y="500"/>
                  </a:lnTo>
                  <a:lnTo>
                    <a:pt x="173" y="495"/>
                  </a:lnTo>
                  <a:lnTo>
                    <a:pt x="165" y="492"/>
                  </a:lnTo>
                  <a:lnTo>
                    <a:pt x="155" y="489"/>
                  </a:lnTo>
                  <a:lnTo>
                    <a:pt x="146" y="489"/>
                  </a:lnTo>
                  <a:lnTo>
                    <a:pt x="136" y="488"/>
                  </a:lnTo>
                  <a:lnTo>
                    <a:pt x="126" y="490"/>
                  </a:lnTo>
                  <a:lnTo>
                    <a:pt x="117" y="490"/>
                  </a:lnTo>
                  <a:lnTo>
                    <a:pt x="107" y="493"/>
                  </a:lnTo>
                  <a:lnTo>
                    <a:pt x="97" y="495"/>
                  </a:lnTo>
                  <a:lnTo>
                    <a:pt x="87" y="497"/>
                  </a:lnTo>
                  <a:lnTo>
                    <a:pt x="76" y="499"/>
                  </a:lnTo>
                  <a:lnTo>
                    <a:pt x="65" y="502"/>
                  </a:lnTo>
                  <a:lnTo>
                    <a:pt x="55" y="503"/>
                  </a:lnTo>
                  <a:lnTo>
                    <a:pt x="44" y="505"/>
                  </a:lnTo>
                  <a:lnTo>
                    <a:pt x="34" y="506"/>
                  </a:lnTo>
                  <a:lnTo>
                    <a:pt x="30" y="502"/>
                  </a:lnTo>
                  <a:lnTo>
                    <a:pt x="28" y="498"/>
                  </a:lnTo>
                  <a:lnTo>
                    <a:pt x="25" y="493"/>
                  </a:lnTo>
                  <a:lnTo>
                    <a:pt x="23" y="489"/>
                  </a:lnTo>
                  <a:lnTo>
                    <a:pt x="23" y="483"/>
                  </a:lnTo>
                  <a:lnTo>
                    <a:pt x="21" y="478"/>
                  </a:lnTo>
                  <a:lnTo>
                    <a:pt x="21" y="472"/>
                  </a:lnTo>
                  <a:lnTo>
                    <a:pt x="20" y="466"/>
                  </a:lnTo>
                  <a:lnTo>
                    <a:pt x="19" y="460"/>
                  </a:lnTo>
                  <a:lnTo>
                    <a:pt x="19" y="454"/>
                  </a:lnTo>
                  <a:lnTo>
                    <a:pt x="19" y="448"/>
                  </a:lnTo>
                  <a:lnTo>
                    <a:pt x="19" y="442"/>
                  </a:lnTo>
                  <a:lnTo>
                    <a:pt x="18" y="435"/>
                  </a:lnTo>
                  <a:lnTo>
                    <a:pt x="17" y="429"/>
                  </a:lnTo>
                  <a:lnTo>
                    <a:pt x="17" y="423"/>
                  </a:lnTo>
                  <a:lnTo>
                    <a:pt x="15" y="417"/>
                  </a:lnTo>
                  <a:lnTo>
                    <a:pt x="14" y="410"/>
                  </a:lnTo>
                  <a:lnTo>
                    <a:pt x="17" y="402"/>
                  </a:lnTo>
                  <a:lnTo>
                    <a:pt x="21" y="396"/>
                  </a:lnTo>
                  <a:lnTo>
                    <a:pt x="26" y="391"/>
                  </a:lnTo>
                  <a:lnTo>
                    <a:pt x="35" y="386"/>
                  </a:lnTo>
                  <a:lnTo>
                    <a:pt x="42" y="381"/>
                  </a:lnTo>
                  <a:lnTo>
                    <a:pt x="52" y="377"/>
                  </a:lnTo>
                  <a:lnTo>
                    <a:pt x="61" y="374"/>
                  </a:lnTo>
                  <a:lnTo>
                    <a:pt x="67" y="373"/>
                  </a:lnTo>
                  <a:lnTo>
                    <a:pt x="75" y="374"/>
                  </a:lnTo>
                  <a:lnTo>
                    <a:pt x="82" y="375"/>
                  </a:lnTo>
                  <a:lnTo>
                    <a:pt x="91" y="375"/>
                  </a:lnTo>
                  <a:lnTo>
                    <a:pt x="98" y="376"/>
                  </a:lnTo>
                  <a:lnTo>
                    <a:pt x="107" y="375"/>
                  </a:lnTo>
                  <a:lnTo>
                    <a:pt x="116" y="373"/>
                  </a:lnTo>
                  <a:lnTo>
                    <a:pt x="127" y="371"/>
                  </a:lnTo>
                  <a:lnTo>
                    <a:pt x="130" y="366"/>
                  </a:lnTo>
                  <a:lnTo>
                    <a:pt x="134" y="359"/>
                  </a:lnTo>
                  <a:lnTo>
                    <a:pt x="137" y="354"/>
                  </a:lnTo>
                  <a:lnTo>
                    <a:pt x="140" y="348"/>
                  </a:lnTo>
                  <a:lnTo>
                    <a:pt x="144" y="341"/>
                  </a:lnTo>
                  <a:lnTo>
                    <a:pt x="148" y="334"/>
                  </a:lnTo>
                  <a:lnTo>
                    <a:pt x="151" y="327"/>
                  </a:lnTo>
                  <a:lnTo>
                    <a:pt x="156" y="321"/>
                  </a:lnTo>
                  <a:lnTo>
                    <a:pt x="153" y="313"/>
                  </a:lnTo>
                  <a:lnTo>
                    <a:pt x="151" y="304"/>
                  </a:lnTo>
                  <a:lnTo>
                    <a:pt x="151" y="294"/>
                  </a:lnTo>
                  <a:lnTo>
                    <a:pt x="149" y="285"/>
                  </a:lnTo>
                  <a:lnTo>
                    <a:pt x="147" y="275"/>
                  </a:lnTo>
                  <a:lnTo>
                    <a:pt x="143" y="269"/>
                  </a:lnTo>
                  <a:lnTo>
                    <a:pt x="137" y="262"/>
                  </a:lnTo>
                  <a:lnTo>
                    <a:pt x="129" y="257"/>
                  </a:lnTo>
                  <a:lnTo>
                    <a:pt x="123" y="257"/>
                  </a:lnTo>
                  <a:lnTo>
                    <a:pt x="117" y="257"/>
                  </a:lnTo>
                  <a:lnTo>
                    <a:pt x="111" y="256"/>
                  </a:lnTo>
                  <a:lnTo>
                    <a:pt x="104" y="258"/>
                  </a:lnTo>
                  <a:lnTo>
                    <a:pt x="98" y="259"/>
                  </a:lnTo>
                  <a:lnTo>
                    <a:pt x="92" y="261"/>
                  </a:lnTo>
                  <a:lnTo>
                    <a:pt x="86" y="264"/>
                  </a:lnTo>
                  <a:lnTo>
                    <a:pt x="80" y="266"/>
                  </a:lnTo>
                  <a:lnTo>
                    <a:pt x="73" y="270"/>
                  </a:lnTo>
                  <a:lnTo>
                    <a:pt x="67" y="273"/>
                  </a:lnTo>
                  <a:lnTo>
                    <a:pt x="60" y="275"/>
                  </a:lnTo>
                  <a:lnTo>
                    <a:pt x="55" y="278"/>
                  </a:lnTo>
                  <a:lnTo>
                    <a:pt x="48" y="280"/>
                  </a:lnTo>
                  <a:lnTo>
                    <a:pt x="41" y="282"/>
                  </a:lnTo>
                  <a:lnTo>
                    <a:pt x="35" y="282"/>
                  </a:lnTo>
                  <a:lnTo>
                    <a:pt x="28" y="283"/>
                  </a:lnTo>
                  <a:lnTo>
                    <a:pt x="20" y="280"/>
                  </a:lnTo>
                  <a:lnTo>
                    <a:pt x="12" y="275"/>
                  </a:lnTo>
                  <a:lnTo>
                    <a:pt x="6" y="268"/>
                  </a:lnTo>
                  <a:lnTo>
                    <a:pt x="2" y="259"/>
                  </a:lnTo>
                  <a:lnTo>
                    <a:pt x="2" y="252"/>
                  </a:lnTo>
                  <a:lnTo>
                    <a:pt x="0" y="241"/>
                  </a:lnTo>
                  <a:lnTo>
                    <a:pt x="1" y="231"/>
                  </a:lnTo>
                  <a:lnTo>
                    <a:pt x="5" y="222"/>
                  </a:lnTo>
                  <a:lnTo>
                    <a:pt x="6" y="217"/>
                  </a:lnTo>
                  <a:lnTo>
                    <a:pt x="8" y="210"/>
                  </a:lnTo>
                  <a:lnTo>
                    <a:pt x="9" y="205"/>
                  </a:lnTo>
                  <a:lnTo>
                    <a:pt x="10" y="196"/>
                  </a:lnTo>
                  <a:lnTo>
                    <a:pt x="12" y="190"/>
                  </a:lnTo>
                  <a:lnTo>
                    <a:pt x="13" y="183"/>
                  </a:lnTo>
                  <a:lnTo>
                    <a:pt x="15" y="175"/>
                  </a:lnTo>
                  <a:lnTo>
                    <a:pt x="17" y="167"/>
                  </a:lnTo>
                  <a:lnTo>
                    <a:pt x="26" y="165"/>
                  </a:lnTo>
                  <a:lnTo>
                    <a:pt x="34" y="163"/>
                  </a:lnTo>
                  <a:lnTo>
                    <a:pt x="44" y="161"/>
                  </a:lnTo>
                  <a:lnTo>
                    <a:pt x="54" y="160"/>
                  </a:lnTo>
                  <a:lnTo>
                    <a:pt x="64" y="158"/>
                  </a:lnTo>
                  <a:lnTo>
                    <a:pt x="75" y="158"/>
                  </a:lnTo>
                  <a:lnTo>
                    <a:pt x="87" y="156"/>
                  </a:lnTo>
                  <a:lnTo>
                    <a:pt x="97" y="155"/>
                  </a:lnTo>
                  <a:lnTo>
                    <a:pt x="108" y="153"/>
                  </a:lnTo>
                  <a:lnTo>
                    <a:pt x="118" y="150"/>
                  </a:lnTo>
                  <a:lnTo>
                    <a:pt x="127" y="145"/>
                  </a:lnTo>
                  <a:lnTo>
                    <a:pt x="136" y="140"/>
                  </a:lnTo>
                  <a:lnTo>
                    <a:pt x="142" y="132"/>
                  </a:lnTo>
                  <a:lnTo>
                    <a:pt x="148" y="124"/>
                  </a:lnTo>
                  <a:lnTo>
                    <a:pt x="154" y="113"/>
                  </a:lnTo>
                  <a:lnTo>
                    <a:pt x="157" y="99"/>
                  </a:lnTo>
                  <a:lnTo>
                    <a:pt x="157" y="91"/>
                  </a:lnTo>
                  <a:lnTo>
                    <a:pt x="156" y="81"/>
                  </a:lnTo>
                  <a:lnTo>
                    <a:pt x="152" y="72"/>
                  </a:lnTo>
                  <a:lnTo>
                    <a:pt x="149" y="61"/>
                  </a:lnTo>
                  <a:lnTo>
                    <a:pt x="147" y="51"/>
                  </a:lnTo>
                  <a:lnTo>
                    <a:pt x="147" y="39"/>
                  </a:lnTo>
                  <a:lnTo>
                    <a:pt x="150" y="29"/>
                  </a:lnTo>
                  <a:lnTo>
                    <a:pt x="156" y="18"/>
                  </a:lnTo>
                  <a:lnTo>
                    <a:pt x="166" y="13"/>
                  </a:lnTo>
                  <a:lnTo>
                    <a:pt x="175" y="8"/>
                  </a:lnTo>
                  <a:lnTo>
                    <a:pt x="186" y="4"/>
                  </a:lnTo>
                  <a:lnTo>
                    <a:pt x="196" y="1"/>
                  </a:lnTo>
                  <a:lnTo>
                    <a:pt x="207" y="0"/>
                  </a:lnTo>
                  <a:lnTo>
                    <a:pt x="217" y="0"/>
                  </a:lnTo>
                  <a:lnTo>
                    <a:pt x="228" y="1"/>
                  </a:lnTo>
                  <a:lnTo>
                    <a:pt x="239" y="3"/>
                  </a:lnTo>
                  <a:lnTo>
                    <a:pt x="246" y="9"/>
                  </a:lnTo>
                  <a:lnTo>
                    <a:pt x="249" y="14"/>
                  </a:lnTo>
                  <a:lnTo>
                    <a:pt x="252" y="22"/>
                  </a:lnTo>
                  <a:lnTo>
                    <a:pt x="252" y="29"/>
                  </a:lnTo>
                  <a:lnTo>
                    <a:pt x="252" y="36"/>
                  </a:lnTo>
                  <a:lnTo>
                    <a:pt x="250" y="44"/>
                  </a:lnTo>
                  <a:lnTo>
                    <a:pt x="248" y="53"/>
                  </a:lnTo>
                  <a:lnTo>
                    <a:pt x="246" y="61"/>
                  </a:lnTo>
                  <a:lnTo>
                    <a:pt x="244" y="69"/>
                  </a:lnTo>
                  <a:lnTo>
                    <a:pt x="241" y="78"/>
                  </a:lnTo>
                  <a:lnTo>
                    <a:pt x="241" y="86"/>
                  </a:lnTo>
                  <a:lnTo>
                    <a:pt x="239" y="94"/>
                  </a:lnTo>
                  <a:lnTo>
                    <a:pt x="241" y="102"/>
                  </a:lnTo>
                  <a:lnTo>
                    <a:pt x="242" y="109"/>
                  </a:lnTo>
                  <a:lnTo>
                    <a:pt x="247" y="116"/>
                  </a:lnTo>
                  <a:lnTo>
                    <a:pt x="253" y="122"/>
                  </a:lnTo>
                  <a:lnTo>
                    <a:pt x="376" y="124"/>
                  </a:lnTo>
                  <a:lnTo>
                    <a:pt x="377" y="244"/>
                  </a:lnTo>
                  <a:lnTo>
                    <a:pt x="371" y="252"/>
                  </a:lnTo>
                  <a:lnTo>
                    <a:pt x="363" y="257"/>
                  </a:lnTo>
                  <a:lnTo>
                    <a:pt x="354" y="260"/>
                  </a:lnTo>
                  <a:lnTo>
                    <a:pt x="347" y="262"/>
                  </a:lnTo>
                  <a:lnTo>
                    <a:pt x="338" y="262"/>
                  </a:lnTo>
                  <a:lnTo>
                    <a:pt x="328" y="261"/>
                  </a:lnTo>
                  <a:lnTo>
                    <a:pt x="319" y="260"/>
                  </a:lnTo>
                  <a:lnTo>
                    <a:pt x="310" y="259"/>
                  </a:lnTo>
                  <a:lnTo>
                    <a:pt x="301" y="257"/>
                  </a:lnTo>
                  <a:lnTo>
                    <a:pt x="292" y="256"/>
                  </a:lnTo>
                  <a:lnTo>
                    <a:pt x="282" y="257"/>
                  </a:lnTo>
                  <a:lnTo>
                    <a:pt x="274" y="257"/>
                  </a:lnTo>
                  <a:lnTo>
                    <a:pt x="264" y="260"/>
                  </a:lnTo>
                  <a:lnTo>
                    <a:pt x="256" y="264"/>
                  </a:lnTo>
                  <a:lnTo>
                    <a:pt x="248" y="271"/>
                  </a:lnTo>
                  <a:lnTo>
                    <a:pt x="240" y="280"/>
                  </a:lnTo>
                  <a:lnTo>
                    <a:pt x="237" y="286"/>
                  </a:lnTo>
                  <a:lnTo>
                    <a:pt x="236" y="293"/>
                  </a:lnTo>
                  <a:lnTo>
                    <a:pt x="235" y="300"/>
                  </a:lnTo>
                  <a:lnTo>
                    <a:pt x="234" y="308"/>
                  </a:lnTo>
                  <a:lnTo>
                    <a:pt x="233" y="316"/>
                  </a:lnTo>
                  <a:lnTo>
                    <a:pt x="233" y="323"/>
                  </a:lnTo>
                  <a:lnTo>
                    <a:pt x="233" y="331"/>
                  </a:lnTo>
                  <a:lnTo>
                    <a:pt x="234" y="339"/>
                  </a:lnTo>
                  <a:lnTo>
                    <a:pt x="234" y="348"/>
                  </a:lnTo>
                  <a:lnTo>
                    <a:pt x="237" y="355"/>
                  </a:lnTo>
                  <a:lnTo>
                    <a:pt x="238" y="362"/>
                  </a:lnTo>
                  <a:lnTo>
                    <a:pt x="241" y="370"/>
                  </a:lnTo>
                  <a:lnTo>
                    <a:pt x="245" y="377"/>
                  </a:lnTo>
                  <a:lnTo>
                    <a:pt x="249" y="385"/>
                  </a:lnTo>
                  <a:lnTo>
                    <a:pt x="254" y="392"/>
                  </a:lnTo>
                  <a:lnTo>
                    <a:pt x="259" y="397"/>
                  </a:lnTo>
                  <a:lnTo>
                    <a:pt x="265" y="400"/>
                  </a:lnTo>
                  <a:lnTo>
                    <a:pt x="270" y="400"/>
                  </a:lnTo>
                  <a:lnTo>
                    <a:pt x="275" y="400"/>
                  </a:lnTo>
                  <a:lnTo>
                    <a:pt x="278" y="398"/>
                  </a:lnTo>
                  <a:lnTo>
                    <a:pt x="284" y="397"/>
                  </a:lnTo>
                  <a:lnTo>
                    <a:pt x="289" y="394"/>
                  </a:lnTo>
                  <a:lnTo>
                    <a:pt x="294" y="392"/>
                  </a:lnTo>
                  <a:lnTo>
                    <a:pt x="298" y="388"/>
                  </a:lnTo>
                  <a:lnTo>
                    <a:pt x="303" y="385"/>
                  </a:lnTo>
                  <a:lnTo>
                    <a:pt x="308" y="381"/>
                  </a:lnTo>
                  <a:lnTo>
                    <a:pt x="313" y="378"/>
                  </a:lnTo>
                  <a:lnTo>
                    <a:pt x="318" y="373"/>
                  </a:lnTo>
                  <a:lnTo>
                    <a:pt x="322" y="370"/>
                  </a:lnTo>
                  <a:lnTo>
                    <a:pt x="326" y="366"/>
                  </a:lnTo>
                  <a:lnTo>
                    <a:pt x="331" y="363"/>
                  </a:lnTo>
                  <a:lnTo>
                    <a:pt x="336" y="360"/>
                  </a:lnTo>
                  <a:lnTo>
                    <a:pt x="345" y="356"/>
                  </a:lnTo>
                  <a:lnTo>
                    <a:pt x="355" y="355"/>
                  </a:lnTo>
                  <a:lnTo>
                    <a:pt x="365" y="356"/>
                  </a:lnTo>
                  <a:lnTo>
                    <a:pt x="375" y="359"/>
                  </a:lnTo>
                  <a:lnTo>
                    <a:pt x="383" y="363"/>
                  </a:lnTo>
                  <a:lnTo>
                    <a:pt x="392" y="369"/>
                  </a:lnTo>
                  <a:lnTo>
                    <a:pt x="400" y="376"/>
                  </a:lnTo>
                  <a:lnTo>
                    <a:pt x="406" y="383"/>
                  </a:lnTo>
                  <a:lnTo>
                    <a:pt x="407" y="390"/>
                  </a:lnTo>
                  <a:lnTo>
                    <a:pt x="408" y="396"/>
                  </a:lnTo>
                  <a:lnTo>
                    <a:pt x="408" y="403"/>
                  </a:lnTo>
                  <a:lnTo>
                    <a:pt x="408" y="410"/>
                  </a:lnTo>
                  <a:lnTo>
                    <a:pt x="407" y="416"/>
                  </a:lnTo>
                  <a:lnTo>
                    <a:pt x="408" y="423"/>
                  </a:lnTo>
                  <a:lnTo>
                    <a:pt x="408" y="431"/>
                  </a:lnTo>
                  <a:lnTo>
                    <a:pt x="408" y="438"/>
                  </a:lnTo>
                  <a:lnTo>
                    <a:pt x="402" y="444"/>
                  </a:lnTo>
                  <a:lnTo>
                    <a:pt x="395" y="447"/>
                  </a:lnTo>
                  <a:lnTo>
                    <a:pt x="387" y="451"/>
                  </a:lnTo>
                  <a:lnTo>
                    <a:pt x="378" y="454"/>
                  </a:lnTo>
                  <a:lnTo>
                    <a:pt x="368" y="456"/>
                  </a:lnTo>
                  <a:lnTo>
                    <a:pt x="358" y="459"/>
                  </a:lnTo>
                  <a:lnTo>
                    <a:pt x="348" y="463"/>
                  </a:lnTo>
                  <a:lnTo>
                    <a:pt x="338" y="465"/>
                  </a:lnTo>
                  <a:lnTo>
                    <a:pt x="327" y="467"/>
                  </a:lnTo>
                  <a:lnTo>
                    <a:pt x="317" y="471"/>
                  </a:lnTo>
                  <a:lnTo>
                    <a:pt x="309" y="475"/>
                  </a:lnTo>
                  <a:lnTo>
                    <a:pt x="299" y="480"/>
                  </a:lnTo>
                  <a:lnTo>
                    <a:pt x="291" y="485"/>
                  </a:lnTo>
                  <a:lnTo>
                    <a:pt x="283" y="490"/>
                  </a:lnTo>
                  <a:lnTo>
                    <a:pt x="277" y="498"/>
                  </a:lnTo>
                  <a:lnTo>
                    <a:pt x="271" y="508"/>
                  </a:lnTo>
                  <a:lnTo>
                    <a:pt x="266" y="61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grayWhite">
            <a:xfrm>
              <a:off x="548" y="-13"/>
              <a:ext cx="439" cy="396"/>
            </a:xfrm>
            <a:custGeom>
              <a:avLst/>
              <a:gdLst>
                <a:gd name="T0" fmla="*/ 246 w 439"/>
                <a:gd name="T1" fmla="*/ 372 h 396"/>
                <a:gd name="T2" fmla="*/ 237 w 439"/>
                <a:gd name="T3" fmla="*/ 330 h 396"/>
                <a:gd name="T4" fmla="*/ 222 w 439"/>
                <a:gd name="T5" fmla="*/ 293 h 396"/>
                <a:gd name="T6" fmla="*/ 185 w 439"/>
                <a:gd name="T7" fmla="*/ 278 h 396"/>
                <a:gd name="T8" fmla="*/ 142 w 439"/>
                <a:gd name="T9" fmla="*/ 289 h 396"/>
                <a:gd name="T10" fmla="*/ 104 w 439"/>
                <a:gd name="T11" fmla="*/ 293 h 396"/>
                <a:gd name="T12" fmla="*/ 85 w 439"/>
                <a:gd name="T13" fmla="*/ 275 h 396"/>
                <a:gd name="T14" fmla="*/ 73 w 439"/>
                <a:gd name="T15" fmla="*/ 247 h 396"/>
                <a:gd name="T16" fmla="*/ 67 w 439"/>
                <a:gd name="T17" fmla="*/ 215 h 396"/>
                <a:gd name="T18" fmla="*/ 68 w 439"/>
                <a:gd name="T19" fmla="*/ 185 h 396"/>
                <a:gd name="T20" fmla="*/ 99 w 439"/>
                <a:gd name="T21" fmla="*/ 176 h 396"/>
                <a:gd name="T22" fmla="*/ 139 w 439"/>
                <a:gd name="T23" fmla="*/ 183 h 396"/>
                <a:gd name="T24" fmla="*/ 167 w 439"/>
                <a:gd name="T25" fmla="*/ 170 h 396"/>
                <a:gd name="T26" fmla="*/ 179 w 439"/>
                <a:gd name="T27" fmla="*/ 149 h 396"/>
                <a:gd name="T28" fmla="*/ 181 w 439"/>
                <a:gd name="T29" fmla="*/ 123 h 396"/>
                <a:gd name="T30" fmla="*/ 180 w 439"/>
                <a:gd name="T31" fmla="*/ 96 h 396"/>
                <a:gd name="T32" fmla="*/ 170 w 439"/>
                <a:gd name="T33" fmla="*/ 68 h 396"/>
                <a:gd name="T34" fmla="*/ 146 w 439"/>
                <a:gd name="T35" fmla="*/ 48 h 396"/>
                <a:gd name="T36" fmla="*/ 115 w 439"/>
                <a:gd name="T37" fmla="*/ 49 h 396"/>
                <a:gd name="T38" fmla="*/ 86 w 439"/>
                <a:gd name="T39" fmla="*/ 62 h 396"/>
                <a:gd name="T40" fmla="*/ 56 w 439"/>
                <a:gd name="T41" fmla="*/ 71 h 396"/>
                <a:gd name="T42" fmla="*/ 26 w 439"/>
                <a:gd name="T43" fmla="*/ 62 h 396"/>
                <a:gd name="T44" fmla="*/ 11 w 439"/>
                <a:gd name="T45" fmla="*/ 43 h 396"/>
                <a:gd name="T46" fmla="*/ 1 w 439"/>
                <a:gd name="T47" fmla="*/ 22 h 396"/>
                <a:gd name="T48" fmla="*/ 388 w 439"/>
                <a:gd name="T49" fmla="*/ 18 h 396"/>
                <a:gd name="T50" fmla="*/ 367 w 439"/>
                <a:gd name="T51" fmla="*/ 21 h 396"/>
                <a:gd name="T52" fmla="*/ 346 w 439"/>
                <a:gd name="T53" fmla="*/ 18 h 396"/>
                <a:gd name="T54" fmla="*/ 324 w 439"/>
                <a:gd name="T55" fmla="*/ 13 h 396"/>
                <a:gd name="T56" fmla="*/ 299 w 439"/>
                <a:gd name="T57" fmla="*/ 18 h 396"/>
                <a:gd name="T58" fmla="*/ 278 w 439"/>
                <a:gd name="T59" fmla="*/ 43 h 396"/>
                <a:gd name="T60" fmla="*/ 277 w 439"/>
                <a:gd name="T61" fmla="*/ 75 h 396"/>
                <a:gd name="T62" fmla="*/ 281 w 439"/>
                <a:gd name="T63" fmla="*/ 99 h 396"/>
                <a:gd name="T64" fmla="*/ 287 w 439"/>
                <a:gd name="T65" fmla="*/ 124 h 396"/>
                <a:gd name="T66" fmla="*/ 300 w 439"/>
                <a:gd name="T67" fmla="*/ 145 h 396"/>
                <a:gd name="T68" fmla="*/ 325 w 439"/>
                <a:gd name="T69" fmla="*/ 159 h 396"/>
                <a:gd name="T70" fmla="*/ 349 w 439"/>
                <a:gd name="T71" fmla="*/ 158 h 396"/>
                <a:gd name="T72" fmla="*/ 371 w 439"/>
                <a:gd name="T73" fmla="*/ 148 h 396"/>
                <a:gd name="T74" fmla="*/ 394 w 439"/>
                <a:gd name="T75" fmla="*/ 138 h 396"/>
                <a:gd name="T76" fmla="*/ 418 w 439"/>
                <a:gd name="T77" fmla="*/ 142 h 396"/>
                <a:gd name="T78" fmla="*/ 428 w 439"/>
                <a:gd name="T79" fmla="*/ 163 h 396"/>
                <a:gd name="T80" fmla="*/ 434 w 439"/>
                <a:gd name="T81" fmla="*/ 188 h 396"/>
                <a:gd name="T82" fmla="*/ 436 w 439"/>
                <a:gd name="T83" fmla="*/ 215 h 396"/>
                <a:gd name="T84" fmla="*/ 428 w 439"/>
                <a:gd name="T85" fmla="*/ 234 h 396"/>
                <a:gd name="T86" fmla="*/ 389 w 439"/>
                <a:gd name="T87" fmla="*/ 242 h 396"/>
                <a:gd name="T88" fmla="*/ 355 w 439"/>
                <a:gd name="T89" fmla="*/ 257 h 396"/>
                <a:gd name="T90" fmla="*/ 339 w 439"/>
                <a:gd name="T91" fmla="*/ 282 h 396"/>
                <a:gd name="T92" fmla="*/ 345 w 439"/>
                <a:gd name="T93" fmla="*/ 313 h 396"/>
                <a:gd name="T94" fmla="*/ 364 w 439"/>
                <a:gd name="T95" fmla="*/ 340 h 396"/>
                <a:gd name="T96" fmla="*/ 361 w 439"/>
                <a:gd name="T97" fmla="*/ 368 h 396"/>
                <a:gd name="T98" fmla="*/ 339 w 439"/>
                <a:gd name="T99" fmla="*/ 379 h 396"/>
                <a:gd name="T100" fmla="*/ 315 w 439"/>
                <a:gd name="T101" fmla="*/ 387 h 396"/>
                <a:gd name="T102" fmla="*/ 290 w 439"/>
                <a:gd name="T103" fmla="*/ 392 h 396"/>
                <a:gd name="T104" fmla="*/ 264 w 439"/>
                <a:gd name="T105" fmla="*/ 395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39" h="396">
                  <a:moveTo>
                    <a:pt x="264" y="395"/>
                  </a:moveTo>
                  <a:lnTo>
                    <a:pt x="257" y="388"/>
                  </a:lnTo>
                  <a:lnTo>
                    <a:pt x="251" y="381"/>
                  </a:lnTo>
                  <a:lnTo>
                    <a:pt x="246" y="372"/>
                  </a:lnTo>
                  <a:lnTo>
                    <a:pt x="244" y="362"/>
                  </a:lnTo>
                  <a:lnTo>
                    <a:pt x="240" y="351"/>
                  </a:lnTo>
                  <a:lnTo>
                    <a:pt x="238" y="341"/>
                  </a:lnTo>
                  <a:lnTo>
                    <a:pt x="237" y="330"/>
                  </a:lnTo>
                  <a:lnTo>
                    <a:pt x="234" y="320"/>
                  </a:lnTo>
                  <a:lnTo>
                    <a:pt x="231" y="310"/>
                  </a:lnTo>
                  <a:lnTo>
                    <a:pt x="227" y="301"/>
                  </a:lnTo>
                  <a:lnTo>
                    <a:pt x="222" y="293"/>
                  </a:lnTo>
                  <a:lnTo>
                    <a:pt x="215" y="287"/>
                  </a:lnTo>
                  <a:lnTo>
                    <a:pt x="207" y="282"/>
                  </a:lnTo>
                  <a:lnTo>
                    <a:pt x="197" y="279"/>
                  </a:lnTo>
                  <a:lnTo>
                    <a:pt x="185" y="278"/>
                  </a:lnTo>
                  <a:lnTo>
                    <a:pt x="169" y="280"/>
                  </a:lnTo>
                  <a:lnTo>
                    <a:pt x="160" y="283"/>
                  </a:lnTo>
                  <a:lnTo>
                    <a:pt x="151" y="286"/>
                  </a:lnTo>
                  <a:lnTo>
                    <a:pt x="142" y="289"/>
                  </a:lnTo>
                  <a:lnTo>
                    <a:pt x="132" y="291"/>
                  </a:lnTo>
                  <a:lnTo>
                    <a:pt x="123" y="292"/>
                  </a:lnTo>
                  <a:lnTo>
                    <a:pt x="114" y="293"/>
                  </a:lnTo>
                  <a:lnTo>
                    <a:pt x="104" y="293"/>
                  </a:lnTo>
                  <a:lnTo>
                    <a:pt x="94" y="293"/>
                  </a:lnTo>
                  <a:lnTo>
                    <a:pt x="91" y="288"/>
                  </a:lnTo>
                  <a:lnTo>
                    <a:pt x="88" y="282"/>
                  </a:lnTo>
                  <a:lnTo>
                    <a:pt x="85" y="275"/>
                  </a:lnTo>
                  <a:lnTo>
                    <a:pt x="82" y="269"/>
                  </a:lnTo>
                  <a:lnTo>
                    <a:pt x="79" y="261"/>
                  </a:lnTo>
                  <a:lnTo>
                    <a:pt x="76" y="254"/>
                  </a:lnTo>
                  <a:lnTo>
                    <a:pt x="73" y="247"/>
                  </a:lnTo>
                  <a:lnTo>
                    <a:pt x="72" y="238"/>
                  </a:lnTo>
                  <a:lnTo>
                    <a:pt x="70" y="231"/>
                  </a:lnTo>
                  <a:lnTo>
                    <a:pt x="68" y="224"/>
                  </a:lnTo>
                  <a:lnTo>
                    <a:pt x="67" y="215"/>
                  </a:lnTo>
                  <a:lnTo>
                    <a:pt x="66" y="208"/>
                  </a:lnTo>
                  <a:lnTo>
                    <a:pt x="66" y="201"/>
                  </a:lnTo>
                  <a:lnTo>
                    <a:pt x="67" y="192"/>
                  </a:lnTo>
                  <a:lnTo>
                    <a:pt x="68" y="185"/>
                  </a:lnTo>
                  <a:lnTo>
                    <a:pt x="70" y="179"/>
                  </a:lnTo>
                  <a:lnTo>
                    <a:pt x="79" y="175"/>
                  </a:lnTo>
                  <a:lnTo>
                    <a:pt x="89" y="174"/>
                  </a:lnTo>
                  <a:lnTo>
                    <a:pt x="99" y="176"/>
                  </a:lnTo>
                  <a:lnTo>
                    <a:pt x="108" y="179"/>
                  </a:lnTo>
                  <a:lnTo>
                    <a:pt x="119" y="181"/>
                  </a:lnTo>
                  <a:lnTo>
                    <a:pt x="128" y="183"/>
                  </a:lnTo>
                  <a:lnTo>
                    <a:pt x="139" y="183"/>
                  </a:lnTo>
                  <a:lnTo>
                    <a:pt x="149" y="182"/>
                  </a:lnTo>
                  <a:lnTo>
                    <a:pt x="157" y="179"/>
                  </a:lnTo>
                  <a:lnTo>
                    <a:pt x="162" y="174"/>
                  </a:lnTo>
                  <a:lnTo>
                    <a:pt x="167" y="170"/>
                  </a:lnTo>
                  <a:lnTo>
                    <a:pt x="171" y="166"/>
                  </a:lnTo>
                  <a:lnTo>
                    <a:pt x="174" y="160"/>
                  </a:lnTo>
                  <a:lnTo>
                    <a:pt x="177" y="155"/>
                  </a:lnTo>
                  <a:lnTo>
                    <a:pt x="179" y="149"/>
                  </a:lnTo>
                  <a:lnTo>
                    <a:pt x="179" y="142"/>
                  </a:lnTo>
                  <a:lnTo>
                    <a:pt x="180" y="136"/>
                  </a:lnTo>
                  <a:lnTo>
                    <a:pt x="181" y="129"/>
                  </a:lnTo>
                  <a:lnTo>
                    <a:pt x="181" y="123"/>
                  </a:lnTo>
                  <a:lnTo>
                    <a:pt x="181" y="115"/>
                  </a:lnTo>
                  <a:lnTo>
                    <a:pt x="181" y="109"/>
                  </a:lnTo>
                  <a:lnTo>
                    <a:pt x="181" y="102"/>
                  </a:lnTo>
                  <a:lnTo>
                    <a:pt x="180" y="96"/>
                  </a:lnTo>
                  <a:lnTo>
                    <a:pt x="180" y="89"/>
                  </a:lnTo>
                  <a:lnTo>
                    <a:pt x="178" y="81"/>
                  </a:lnTo>
                  <a:lnTo>
                    <a:pt x="174" y="74"/>
                  </a:lnTo>
                  <a:lnTo>
                    <a:pt x="170" y="68"/>
                  </a:lnTo>
                  <a:lnTo>
                    <a:pt x="165" y="62"/>
                  </a:lnTo>
                  <a:lnTo>
                    <a:pt x="159" y="57"/>
                  </a:lnTo>
                  <a:lnTo>
                    <a:pt x="153" y="52"/>
                  </a:lnTo>
                  <a:lnTo>
                    <a:pt x="146" y="48"/>
                  </a:lnTo>
                  <a:lnTo>
                    <a:pt x="138" y="44"/>
                  </a:lnTo>
                  <a:lnTo>
                    <a:pt x="130" y="44"/>
                  </a:lnTo>
                  <a:lnTo>
                    <a:pt x="122" y="46"/>
                  </a:lnTo>
                  <a:lnTo>
                    <a:pt x="115" y="49"/>
                  </a:lnTo>
                  <a:lnTo>
                    <a:pt x="108" y="51"/>
                  </a:lnTo>
                  <a:lnTo>
                    <a:pt x="100" y="55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79" y="65"/>
                  </a:lnTo>
                  <a:lnTo>
                    <a:pt x="71" y="68"/>
                  </a:lnTo>
                  <a:lnTo>
                    <a:pt x="63" y="70"/>
                  </a:lnTo>
                  <a:lnTo>
                    <a:pt x="56" y="71"/>
                  </a:lnTo>
                  <a:lnTo>
                    <a:pt x="48" y="71"/>
                  </a:lnTo>
                  <a:lnTo>
                    <a:pt x="40" y="69"/>
                  </a:lnTo>
                  <a:lnTo>
                    <a:pt x="33" y="67"/>
                  </a:lnTo>
                  <a:lnTo>
                    <a:pt x="26" y="62"/>
                  </a:lnTo>
                  <a:lnTo>
                    <a:pt x="19" y="55"/>
                  </a:lnTo>
                  <a:lnTo>
                    <a:pt x="16" y="51"/>
                  </a:lnTo>
                  <a:lnTo>
                    <a:pt x="13" y="48"/>
                  </a:lnTo>
                  <a:lnTo>
                    <a:pt x="11" y="43"/>
                  </a:lnTo>
                  <a:lnTo>
                    <a:pt x="7" y="38"/>
                  </a:lnTo>
                  <a:lnTo>
                    <a:pt x="6" y="33"/>
                  </a:lnTo>
                  <a:lnTo>
                    <a:pt x="3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405" y="0"/>
                  </a:lnTo>
                  <a:lnTo>
                    <a:pt x="393" y="14"/>
                  </a:lnTo>
                  <a:lnTo>
                    <a:pt x="388" y="18"/>
                  </a:lnTo>
                  <a:lnTo>
                    <a:pt x="383" y="20"/>
                  </a:lnTo>
                  <a:lnTo>
                    <a:pt x="378" y="21"/>
                  </a:lnTo>
                  <a:lnTo>
                    <a:pt x="372" y="21"/>
                  </a:lnTo>
                  <a:lnTo>
                    <a:pt x="367" y="21"/>
                  </a:lnTo>
                  <a:lnTo>
                    <a:pt x="362" y="21"/>
                  </a:lnTo>
                  <a:lnTo>
                    <a:pt x="357" y="20"/>
                  </a:lnTo>
                  <a:lnTo>
                    <a:pt x="351" y="18"/>
                  </a:lnTo>
                  <a:lnTo>
                    <a:pt x="346" y="18"/>
                  </a:lnTo>
                  <a:lnTo>
                    <a:pt x="340" y="16"/>
                  </a:lnTo>
                  <a:lnTo>
                    <a:pt x="335" y="15"/>
                  </a:lnTo>
                  <a:lnTo>
                    <a:pt x="330" y="14"/>
                  </a:lnTo>
                  <a:lnTo>
                    <a:pt x="324" y="13"/>
                  </a:lnTo>
                  <a:lnTo>
                    <a:pt x="318" y="13"/>
                  </a:lnTo>
                  <a:lnTo>
                    <a:pt x="312" y="13"/>
                  </a:lnTo>
                  <a:lnTo>
                    <a:pt x="306" y="14"/>
                  </a:lnTo>
                  <a:lnTo>
                    <a:pt x="299" y="18"/>
                  </a:lnTo>
                  <a:lnTo>
                    <a:pt x="293" y="22"/>
                  </a:lnTo>
                  <a:lnTo>
                    <a:pt x="287" y="28"/>
                  </a:lnTo>
                  <a:lnTo>
                    <a:pt x="282" y="36"/>
                  </a:lnTo>
                  <a:lnTo>
                    <a:pt x="278" y="43"/>
                  </a:lnTo>
                  <a:lnTo>
                    <a:pt x="276" y="51"/>
                  </a:lnTo>
                  <a:lnTo>
                    <a:pt x="274" y="60"/>
                  </a:lnTo>
                  <a:lnTo>
                    <a:pt x="275" y="70"/>
                  </a:lnTo>
                  <a:lnTo>
                    <a:pt x="277" y="75"/>
                  </a:lnTo>
                  <a:lnTo>
                    <a:pt x="278" y="81"/>
                  </a:lnTo>
                  <a:lnTo>
                    <a:pt x="278" y="87"/>
                  </a:lnTo>
                  <a:lnTo>
                    <a:pt x="279" y="93"/>
                  </a:lnTo>
                  <a:lnTo>
                    <a:pt x="281" y="99"/>
                  </a:lnTo>
                  <a:lnTo>
                    <a:pt x="282" y="105"/>
                  </a:lnTo>
                  <a:lnTo>
                    <a:pt x="284" y="111"/>
                  </a:lnTo>
                  <a:lnTo>
                    <a:pt x="285" y="118"/>
                  </a:lnTo>
                  <a:lnTo>
                    <a:pt x="287" y="124"/>
                  </a:lnTo>
                  <a:lnTo>
                    <a:pt x="290" y="129"/>
                  </a:lnTo>
                  <a:lnTo>
                    <a:pt x="292" y="135"/>
                  </a:lnTo>
                  <a:lnTo>
                    <a:pt x="296" y="140"/>
                  </a:lnTo>
                  <a:lnTo>
                    <a:pt x="300" y="145"/>
                  </a:lnTo>
                  <a:lnTo>
                    <a:pt x="305" y="149"/>
                  </a:lnTo>
                  <a:lnTo>
                    <a:pt x="311" y="152"/>
                  </a:lnTo>
                  <a:lnTo>
                    <a:pt x="318" y="156"/>
                  </a:lnTo>
                  <a:lnTo>
                    <a:pt x="325" y="159"/>
                  </a:lnTo>
                  <a:lnTo>
                    <a:pt x="331" y="160"/>
                  </a:lnTo>
                  <a:lnTo>
                    <a:pt x="337" y="160"/>
                  </a:lnTo>
                  <a:lnTo>
                    <a:pt x="343" y="160"/>
                  </a:lnTo>
                  <a:lnTo>
                    <a:pt x="349" y="158"/>
                  </a:lnTo>
                  <a:lnTo>
                    <a:pt x="354" y="156"/>
                  </a:lnTo>
                  <a:lnTo>
                    <a:pt x="359" y="154"/>
                  </a:lnTo>
                  <a:lnTo>
                    <a:pt x="365" y="151"/>
                  </a:lnTo>
                  <a:lnTo>
                    <a:pt x="371" y="148"/>
                  </a:lnTo>
                  <a:lnTo>
                    <a:pt x="377" y="145"/>
                  </a:lnTo>
                  <a:lnTo>
                    <a:pt x="382" y="142"/>
                  </a:lnTo>
                  <a:lnTo>
                    <a:pt x="388" y="140"/>
                  </a:lnTo>
                  <a:lnTo>
                    <a:pt x="394" y="138"/>
                  </a:lnTo>
                  <a:lnTo>
                    <a:pt x="399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42"/>
                  </a:lnTo>
                  <a:lnTo>
                    <a:pt x="421" y="146"/>
                  </a:lnTo>
                  <a:lnTo>
                    <a:pt x="424" y="151"/>
                  </a:lnTo>
                  <a:lnTo>
                    <a:pt x="426" y="157"/>
                  </a:lnTo>
                  <a:lnTo>
                    <a:pt x="428" y="163"/>
                  </a:lnTo>
                  <a:lnTo>
                    <a:pt x="431" y="169"/>
                  </a:lnTo>
                  <a:lnTo>
                    <a:pt x="431" y="175"/>
                  </a:lnTo>
                  <a:lnTo>
                    <a:pt x="432" y="182"/>
                  </a:lnTo>
                  <a:lnTo>
                    <a:pt x="434" y="188"/>
                  </a:lnTo>
                  <a:lnTo>
                    <a:pt x="434" y="195"/>
                  </a:lnTo>
                  <a:lnTo>
                    <a:pt x="435" y="202"/>
                  </a:lnTo>
                  <a:lnTo>
                    <a:pt x="435" y="208"/>
                  </a:lnTo>
                  <a:lnTo>
                    <a:pt x="436" y="215"/>
                  </a:lnTo>
                  <a:lnTo>
                    <a:pt x="437" y="221"/>
                  </a:lnTo>
                  <a:lnTo>
                    <a:pt x="437" y="228"/>
                  </a:lnTo>
                  <a:lnTo>
                    <a:pt x="438" y="234"/>
                  </a:lnTo>
                  <a:lnTo>
                    <a:pt x="428" y="234"/>
                  </a:lnTo>
                  <a:lnTo>
                    <a:pt x="418" y="235"/>
                  </a:lnTo>
                  <a:lnTo>
                    <a:pt x="409" y="237"/>
                  </a:lnTo>
                  <a:lnTo>
                    <a:pt x="398" y="239"/>
                  </a:lnTo>
                  <a:lnTo>
                    <a:pt x="389" y="242"/>
                  </a:lnTo>
                  <a:lnTo>
                    <a:pt x="378" y="245"/>
                  </a:lnTo>
                  <a:lnTo>
                    <a:pt x="369" y="248"/>
                  </a:lnTo>
                  <a:lnTo>
                    <a:pt x="358" y="253"/>
                  </a:lnTo>
                  <a:lnTo>
                    <a:pt x="355" y="257"/>
                  </a:lnTo>
                  <a:lnTo>
                    <a:pt x="351" y="261"/>
                  </a:lnTo>
                  <a:lnTo>
                    <a:pt x="346" y="267"/>
                  </a:lnTo>
                  <a:lnTo>
                    <a:pt x="343" y="275"/>
                  </a:lnTo>
                  <a:lnTo>
                    <a:pt x="339" y="282"/>
                  </a:lnTo>
                  <a:lnTo>
                    <a:pt x="338" y="290"/>
                  </a:lnTo>
                  <a:lnTo>
                    <a:pt x="339" y="298"/>
                  </a:lnTo>
                  <a:lnTo>
                    <a:pt x="342" y="305"/>
                  </a:lnTo>
                  <a:lnTo>
                    <a:pt x="345" y="313"/>
                  </a:lnTo>
                  <a:lnTo>
                    <a:pt x="350" y="320"/>
                  </a:lnTo>
                  <a:lnTo>
                    <a:pt x="355" y="326"/>
                  </a:lnTo>
                  <a:lnTo>
                    <a:pt x="360" y="334"/>
                  </a:lnTo>
                  <a:lnTo>
                    <a:pt x="364" y="340"/>
                  </a:lnTo>
                  <a:lnTo>
                    <a:pt x="366" y="348"/>
                  </a:lnTo>
                  <a:lnTo>
                    <a:pt x="367" y="356"/>
                  </a:lnTo>
                  <a:lnTo>
                    <a:pt x="365" y="365"/>
                  </a:lnTo>
                  <a:lnTo>
                    <a:pt x="361" y="368"/>
                  </a:lnTo>
                  <a:lnTo>
                    <a:pt x="356" y="372"/>
                  </a:lnTo>
                  <a:lnTo>
                    <a:pt x="351" y="374"/>
                  </a:lnTo>
                  <a:lnTo>
                    <a:pt x="345" y="376"/>
                  </a:lnTo>
                  <a:lnTo>
                    <a:pt x="339" y="379"/>
                  </a:lnTo>
                  <a:lnTo>
                    <a:pt x="333" y="381"/>
                  </a:lnTo>
                  <a:lnTo>
                    <a:pt x="328" y="384"/>
                  </a:lnTo>
                  <a:lnTo>
                    <a:pt x="322" y="385"/>
                  </a:lnTo>
                  <a:lnTo>
                    <a:pt x="315" y="387"/>
                  </a:lnTo>
                  <a:lnTo>
                    <a:pt x="309" y="388"/>
                  </a:lnTo>
                  <a:lnTo>
                    <a:pt x="303" y="390"/>
                  </a:lnTo>
                  <a:lnTo>
                    <a:pt x="296" y="391"/>
                  </a:lnTo>
                  <a:lnTo>
                    <a:pt x="290" y="392"/>
                  </a:lnTo>
                  <a:lnTo>
                    <a:pt x="284" y="393"/>
                  </a:lnTo>
                  <a:lnTo>
                    <a:pt x="277" y="394"/>
                  </a:lnTo>
                  <a:lnTo>
                    <a:pt x="271" y="395"/>
                  </a:lnTo>
                  <a:lnTo>
                    <a:pt x="264" y="39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grayWhite">
            <a:xfrm>
              <a:off x="-11" y="3121"/>
              <a:ext cx="513" cy="493"/>
            </a:xfrm>
            <a:custGeom>
              <a:avLst/>
              <a:gdLst>
                <a:gd name="T0" fmla="*/ 111 w 513"/>
                <a:gd name="T1" fmla="*/ 481 h 493"/>
                <a:gd name="T2" fmla="*/ 85 w 513"/>
                <a:gd name="T3" fmla="*/ 463 h 493"/>
                <a:gd name="T4" fmla="*/ 64 w 513"/>
                <a:gd name="T5" fmla="*/ 433 h 493"/>
                <a:gd name="T6" fmla="*/ 0 w 513"/>
                <a:gd name="T7" fmla="*/ 275 h 493"/>
                <a:gd name="T8" fmla="*/ 3 w 513"/>
                <a:gd name="T9" fmla="*/ 259 h 493"/>
                <a:gd name="T10" fmla="*/ 10 w 513"/>
                <a:gd name="T11" fmla="*/ 240 h 493"/>
                <a:gd name="T12" fmla="*/ 21 w 513"/>
                <a:gd name="T13" fmla="*/ 222 h 493"/>
                <a:gd name="T14" fmla="*/ 35 w 513"/>
                <a:gd name="T15" fmla="*/ 205 h 493"/>
                <a:gd name="T16" fmla="*/ 49 w 513"/>
                <a:gd name="T17" fmla="*/ 193 h 493"/>
                <a:gd name="T18" fmla="*/ 81 w 513"/>
                <a:gd name="T19" fmla="*/ 193 h 493"/>
                <a:gd name="T20" fmla="*/ 112 w 513"/>
                <a:gd name="T21" fmla="*/ 205 h 493"/>
                <a:gd name="T22" fmla="*/ 142 w 513"/>
                <a:gd name="T23" fmla="*/ 220 h 493"/>
                <a:gd name="T24" fmla="*/ 169 w 513"/>
                <a:gd name="T25" fmla="*/ 226 h 493"/>
                <a:gd name="T26" fmla="*/ 194 w 513"/>
                <a:gd name="T27" fmla="*/ 211 h 493"/>
                <a:gd name="T28" fmla="*/ 212 w 513"/>
                <a:gd name="T29" fmla="*/ 183 h 493"/>
                <a:gd name="T30" fmla="*/ 222 w 513"/>
                <a:gd name="T31" fmla="*/ 156 h 493"/>
                <a:gd name="T32" fmla="*/ 213 w 513"/>
                <a:gd name="T33" fmla="*/ 128 h 493"/>
                <a:gd name="T34" fmla="*/ 198 w 513"/>
                <a:gd name="T35" fmla="*/ 115 h 493"/>
                <a:gd name="T36" fmla="*/ 178 w 513"/>
                <a:gd name="T37" fmla="*/ 105 h 493"/>
                <a:gd name="T38" fmla="*/ 158 w 513"/>
                <a:gd name="T39" fmla="*/ 95 h 493"/>
                <a:gd name="T40" fmla="*/ 142 w 513"/>
                <a:gd name="T41" fmla="*/ 81 h 493"/>
                <a:gd name="T42" fmla="*/ 137 w 513"/>
                <a:gd name="T43" fmla="*/ 60 h 493"/>
                <a:gd name="T44" fmla="*/ 146 w 513"/>
                <a:gd name="T45" fmla="*/ 38 h 493"/>
                <a:gd name="T46" fmla="*/ 160 w 513"/>
                <a:gd name="T47" fmla="*/ 20 h 493"/>
                <a:gd name="T48" fmla="*/ 176 w 513"/>
                <a:gd name="T49" fmla="*/ 0 h 493"/>
                <a:gd name="T50" fmla="*/ 198 w 513"/>
                <a:gd name="T51" fmla="*/ 15 h 493"/>
                <a:gd name="T52" fmla="*/ 224 w 513"/>
                <a:gd name="T53" fmla="*/ 26 h 493"/>
                <a:gd name="T54" fmla="*/ 251 w 513"/>
                <a:gd name="T55" fmla="*/ 34 h 493"/>
                <a:gd name="T56" fmla="*/ 279 w 513"/>
                <a:gd name="T57" fmla="*/ 38 h 493"/>
                <a:gd name="T58" fmla="*/ 307 w 513"/>
                <a:gd name="T59" fmla="*/ 37 h 493"/>
                <a:gd name="T60" fmla="*/ 285 w 513"/>
                <a:gd name="T61" fmla="*/ 123 h 493"/>
                <a:gd name="T62" fmla="*/ 295 w 513"/>
                <a:gd name="T63" fmla="*/ 131 h 493"/>
                <a:gd name="T64" fmla="*/ 308 w 513"/>
                <a:gd name="T65" fmla="*/ 140 h 493"/>
                <a:gd name="T66" fmla="*/ 337 w 513"/>
                <a:gd name="T67" fmla="*/ 134 h 493"/>
                <a:gd name="T68" fmla="*/ 357 w 513"/>
                <a:gd name="T69" fmla="*/ 101 h 493"/>
                <a:gd name="T70" fmla="*/ 382 w 513"/>
                <a:gd name="T71" fmla="*/ 69 h 493"/>
                <a:gd name="T72" fmla="*/ 395 w 513"/>
                <a:gd name="T73" fmla="*/ 94 h 493"/>
                <a:gd name="T74" fmla="*/ 416 w 513"/>
                <a:gd name="T75" fmla="*/ 117 h 493"/>
                <a:gd name="T76" fmla="*/ 441 w 513"/>
                <a:gd name="T77" fmla="*/ 137 h 493"/>
                <a:gd name="T78" fmla="*/ 469 w 513"/>
                <a:gd name="T79" fmla="*/ 154 h 493"/>
                <a:gd name="T80" fmla="*/ 501 w 513"/>
                <a:gd name="T81" fmla="*/ 170 h 493"/>
                <a:gd name="T82" fmla="*/ 431 w 513"/>
                <a:gd name="T83" fmla="*/ 287 h 493"/>
                <a:gd name="T84" fmla="*/ 316 w 513"/>
                <a:gd name="T85" fmla="*/ 222 h 493"/>
                <a:gd name="T86" fmla="*/ 299 w 513"/>
                <a:gd name="T87" fmla="*/ 240 h 493"/>
                <a:gd name="T88" fmla="*/ 283 w 513"/>
                <a:gd name="T89" fmla="*/ 261 h 493"/>
                <a:gd name="T90" fmla="*/ 271 w 513"/>
                <a:gd name="T91" fmla="*/ 284 h 493"/>
                <a:gd name="T92" fmla="*/ 262 w 513"/>
                <a:gd name="T93" fmla="*/ 308 h 493"/>
                <a:gd name="T94" fmla="*/ 265 w 513"/>
                <a:gd name="T95" fmla="*/ 334 h 493"/>
                <a:gd name="T96" fmla="*/ 290 w 513"/>
                <a:gd name="T97" fmla="*/ 351 h 493"/>
                <a:gd name="T98" fmla="*/ 325 w 513"/>
                <a:gd name="T99" fmla="*/ 356 h 493"/>
                <a:gd name="T100" fmla="*/ 360 w 513"/>
                <a:gd name="T101" fmla="*/ 359 h 493"/>
                <a:gd name="T102" fmla="*/ 388 w 513"/>
                <a:gd name="T103" fmla="*/ 370 h 493"/>
                <a:gd name="T104" fmla="*/ 400 w 513"/>
                <a:gd name="T105" fmla="*/ 401 h 493"/>
                <a:gd name="T106" fmla="*/ 202 w 513"/>
                <a:gd name="T107" fmla="*/ 404 h 493"/>
                <a:gd name="T108" fmla="*/ 162 w 513"/>
                <a:gd name="T109" fmla="*/ 479 h 493"/>
                <a:gd name="T110" fmla="*/ 150 w 513"/>
                <a:gd name="T111" fmla="*/ 484 h 493"/>
                <a:gd name="T112" fmla="*/ 138 w 513"/>
                <a:gd name="T113" fmla="*/ 492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13" h="493">
                  <a:moveTo>
                    <a:pt x="130" y="492"/>
                  </a:moveTo>
                  <a:lnTo>
                    <a:pt x="120" y="486"/>
                  </a:lnTo>
                  <a:lnTo>
                    <a:pt x="111" y="481"/>
                  </a:lnTo>
                  <a:lnTo>
                    <a:pt x="101" y="475"/>
                  </a:lnTo>
                  <a:lnTo>
                    <a:pt x="93" y="469"/>
                  </a:lnTo>
                  <a:lnTo>
                    <a:pt x="85" y="463"/>
                  </a:lnTo>
                  <a:lnTo>
                    <a:pt x="78" y="454"/>
                  </a:lnTo>
                  <a:lnTo>
                    <a:pt x="71" y="444"/>
                  </a:lnTo>
                  <a:lnTo>
                    <a:pt x="64" y="433"/>
                  </a:lnTo>
                  <a:lnTo>
                    <a:pt x="111" y="353"/>
                  </a:lnTo>
                  <a:lnTo>
                    <a:pt x="0" y="280"/>
                  </a:lnTo>
                  <a:lnTo>
                    <a:pt x="0" y="275"/>
                  </a:lnTo>
                  <a:lnTo>
                    <a:pt x="0" y="270"/>
                  </a:lnTo>
                  <a:lnTo>
                    <a:pt x="1" y="264"/>
                  </a:lnTo>
                  <a:lnTo>
                    <a:pt x="3" y="259"/>
                  </a:lnTo>
                  <a:lnTo>
                    <a:pt x="5" y="252"/>
                  </a:lnTo>
                  <a:lnTo>
                    <a:pt x="7" y="246"/>
                  </a:lnTo>
                  <a:lnTo>
                    <a:pt x="10" y="240"/>
                  </a:lnTo>
                  <a:lnTo>
                    <a:pt x="13" y="234"/>
                  </a:lnTo>
                  <a:lnTo>
                    <a:pt x="17" y="227"/>
                  </a:lnTo>
                  <a:lnTo>
                    <a:pt x="21" y="222"/>
                  </a:lnTo>
                  <a:lnTo>
                    <a:pt x="26" y="216"/>
                  </a:lnTo>
                  <a:lnTo>
                    <a:pt x="30" y="211"/>
                  </a:lnTo>
                  <a:lnTo>
                    <a:pt x="35" y="205"/>
                  </a:lnTo>
                  <a:lnTo>
                    <a:pt x="40" y="201"/>
                  </a:lnTo>
                  <a:lnTo>
                    <a:pt x="44" y="196"/>
                  </a:lnTo>
                  <a:lnTo>
                    <a:pt x="49" y="193"/>
                  </a:lnTo>
                  <a:lnTo>
                    <a:pt x="60" y="191"/>
                  </a:lnTo>
                  <a:lnTo>
                    <a:pt x="70" y="191"/>
                  </a:lnTo>
                  <a:lnTo>
                    <a:pt x="81" y="193"/>
                  </a:lnTo>
                  <a:lnTo>
                    <a:pt x="92" y="196"/>
                  </a:lnTo>
                  <a:lnTo>
                    <a:pt x="102" y="201"/>
                  </a:lnTo>
                  <a:lnTo>
                    <a:pt x="112" y="205"/>
                  </a:lnTo>
                  <a:lnTo>
                    <a:pt x="122" y="211"/>
                  </a:lnTo>
                  <a:lnTo>
                    <a:pt x="132" y="216"/>
                  </a:lnTo>
                  <a:lnTo>
                    <a:pt x="142" y="220"/>
                  </a:lnTo>
                  <a:lnTo>
                    <a:pt x="150" y="223"/>
                  </a:lnTo>
                  <a:lnTo>
                    <a:pt x="160" y="226"/>
                  </a:lnTo>
                  <a:lnTo>
                    <a:pt x="169" y="226"/>
                  </a:lnTo>
                  <a:lnTo>
                    <a:pt x="178" y="223"/>
                  </a:lnTo>
                  <a:lnTo>
                    <a:pt x="186" y="219"/>
                  </a:lnTo>
                  <a:lnTo>
                    <a:pt x="194" y="211"/>
                  </a:lnTo>
                  <a:lnTo>
                    <a:pt x="202" y="200"/>
                  </a:lnTo>
                  <a:lnTo>
                    <a:pt x="207" y="192"/>
                  </a:lnTo>
                  <a:lnTo>
                    <a:pt x="212" y="183"/>
                  </a:lnTo>
                  <a:lnTo>
                    <a:pt x="216" y="174"/>
                  </a:lnTo>
                  <a:lnTo>
                    <a:pt x="219" y="165"/>
                  </a:lnTo>
                  <a:lnTo>
                    <a:pt x="222" y="156"/>
                  </a:lnTo>
                  <a:lnTo>
                    <a:pt x="222" y="146"/>
                  </a:lnTo>
                  <a:lnTo>
                    <a:pt x="219" y="138"/>
                  </a:lnTo>
                  <a:lnTo>
                    <a:pt x="213" y="128"/>
                  </a:lnTo>
                  <a:lnTo>
                    <a:pt x="210" y="123"/>
                  </a:lnTo>
                  <a:lnTo>
                    <a:pt x="204" y="119"/>
                  </a:lnTo>
                  <a:lnTo>
                    <a:pt x="198" y="115"/>
                  </a:lnTo>
                  <a:lnTo>
                    <a:pt x="192" y="112"/>
                  </a:lnTo>
                  <a:lnTo>
                    <a:pt x="186" y="109"/>
                  </a:lnTo>
                  <a:lnTo>
                    <a:pt x="178" y="105"/>
                  </a:lnTo>
                  <a:lnTo>
                    <a:pt x="171" y="102"/>
                  </a:lnTo>
                  <a:lnTo>
                    <a:pt x="165" y="98"/>
                  </a:lnTo>
                  <a:lnTo>
                    <a:pt x="158" y="95"/>
                  </a:lnTo>
                  <a:lnTo>
                    <a:pt x="152" y="91"/>
                  </a:lnTo>
                  <a:lnTo>
                    <a:pt x="146" y="86"/>
                  </a:lnTo>
                  <a:lnTo>
                    <a:pt x="142" y="81"/>
                  </a:lnTo>
                  <a:lnTo>
                    <a:pt x="139" y="74"/>
                  </a:lnTo>
                  <a:lnTo>
                    <a:pt x="137" y="68"/>
                  </a:lnTo>
                  <a:lnTo>
                    <a:pt x="137" y="60"/>
                  </a:lnTo>
                  <a:lnTo>
                    <a:pt x="138" y="51"/>
                  </a:lnTo>
                  <a:lnTo>
                    <a:pt x="142" y="44"/>
                  </a:lnTo>
                  <a:lnTo>
                    <a:pt x="146" y="38"/>
                  </a:lnTo>
                  <a:lnTo>
                    <a:pt x="150" y="32"/>
                  </a:lnTo>
                  <a:lnTo>
                    <a:pt x="155" y="26"/>
                  </a:lnTo>
                  <a:lnTo>
                    <a:pt x="160" y="20"/>
                  </a:lnTo>
                  <a:lnTo>
                    <a:pt x="165" y="14"/>
                  </a:lnTo>
                  <a:lnTo>
                    <a:pt x="170" y="8"/>
                  </a:lnTo>
                  <a:lnTo>
                    <a:pt x="176" y="0"/>
                  </a:lnTo>
                  <a:lnTo>
                    <a:pt x="183" y="5"/>
                  </a:lnTo>
                  <a:lnTo>
                    <a:pt x="191" y="10"/>
                  </a:lnTo>
                  <a:lnTo>
                    <a:pt x="198" y="15"/>
                  </a:lnTo>
                  <a:lnTo>
                    <a:pt x="207" y="19"/>
                  </a:lnTo>
                  <a:lnTo>
                    <a:pt x="215" y="23"/>
                  </a:lnTo>
                  <a:lnTo>
                    <a:pt x="224" y="26"/>
                  </a:lnTo>
                  <a:lnTo>
                    <a:pt x="233" y="29"/>
                  </a:lnTo>
                  <a:lnTo>
                    <a:pt x="242" y="32"/>
                  </a:lnTo>
                  <a:lnTo>
                    <a:pt x="251" y="34"/>
                  </a:lnTo>
                  <a:lnTo>
                    <a:pt x="261" y="36"/>
                  </a:lnTo>
                  <a:lnTo>
                    <a:pt x="270" y="37"/>
                  </a:lnTo>
                  <a:lnTo>
                    <a:pt x="279" y="38"/>
                  </a:lnTo>
                  <a:lnTo>
                    <a:pt x="288" y="38"/>
                  </a:lnTo>
                  <a:lnTo>
                    <a:pt x="298" y="38"/>
                  </a:lnTo>
                  <a:lnTo>
                    <a:pt x="307" y="37"/>
                  </a:lnTo>
                  <a:lnTo>
                    <a:pt x="316" y="36"/>
                  </a:lnTo>
                  <a:lnTo>
                    <a:pt x="282" y="120"/>
                  </a:lnTo>
                  <a:lnTo>
                    <a:pt x="285" y="123"/>
                  </a:lnTo>
                  <a:lnTo>
                    <a:pt x="288" y="126"/>
                  </a:lnTo>
                  <a:lnTo>
                    <a:pt x="291" y="129"/>
                  </a:lnTo>
                  <a:lnTo>
                    <a:pt x="295" y="131"/>
                  </a:lnTo>
                  <a:lnTo>
                    <a:pt x="298" y="134"/>
                  </a:lnTo>
                  <a:lnTo>
                    <a:pt x="303" y="137"/>
                  </a:lnTo>
                  <a:lnTo>
                    <a:pt x="308" y="140"/>
                  </a:lnTo>
                  <a:lnTo>
                    <a:pt x="313" y="142"/>
                  </a:lnTo>
                  <a:lnTo>
                    <a:pt x="327" y="140"/>
                  </a:lnTo>
                  <a:lnTo>
                    <a:pt x="337" y="134"/>
                  </a:lnTo>
                  <a:lnTo>
                    <a:pt x="345" y="125"/>
                  </a:lnTo>
                  <a:lnTo>
                    <a:pt x="352" y="113"/>
                  </a:lnTo>
                  <a:lnTo>
                    <a:pt x="357" y="101"/>
                  </a:lnTo>
                  <a:lnTo>
                    <a:pt x="363" y="89"/>
                  </a:lnTo>
                  <a:lnTo>
                    <a:pt x="372" y="78"/>
                  </a:lnTo>
                  <a:lnTo>
                    <a:pt x="382" y="69"/>
                  </a:lnTo>
                  <a:lnTo>
                    <a:pt x="385" y="77"/>
                  </a:lnTo>
                  <a:lnTo>
                    <a:pt x="390" y="86"/>
                  </a:lnTo>
                  <a:lnTo>
                    <a:pt x="395" y="94"/>
                  </a:lnTo>
                  <a:lnTo>
                    <a:pt x="402" y="101"/>
                  </a:lnTo>
                  <a:lnTo>
                    <a:pt x="409" y="109"/>
                  </a:lnTo>
                  <a:lnTo>
                    <a:pt x="416" y="117"/>
                  </a:lnTo>
                  <a:lnTo>
                    <a:pt x="424" y="123"/>
                  </a:lnTo>
                  <a:lnTo>
                    <a:pt x="432" y="130"/>
                  </a:lnTo>
                  <a:lnTo>
                    <a:pt x="441" y="137"/>
                  </a:lnTo>
                  <a:lnTo>
                    <a:pt x="450" y="143"/>
                  </a:lnTo>
                  <a:lnTo>
                    <a:pt x="459" y="149"/>
                  </a:lnTo>
                  <a:lnTo>
                    <a:pt x="469" y="154"/>
                  </a:lnTo>
                  <a:lnTo>
                    <a:pt x="480" y="159"/>
                  </a:lnTo>
                  <a:lnTo>
                    <a:pt x="490" y="165"/>
                  </a:lnTo>
                  <a:lnTo>
                    <a:pt x="501" y="170"/>
                  </a:lnTo>
                  <a:lnTo>
                    <a:pt x="512" y="174"/>
                  </a:lnTo>
                  <a:lnTo>
                    <a:pt x="447" y="287"/>
                  </a:lnTo>
                  <a:lnTo>
                    <a:pt x="431" y="287"/>
                  </a:lnTo>
                  <a:lnTo>
                    <a:pt x="328" y="211"/>
                  </a:lnTo>
                  <a:lnTo>
                    <a:pt x="322" y="216"/>
                  </a:lnTo>
                  <a:lnTo>
                    <a:pt x="316" y="222"/>
                  </a:lnTo>
                  <a:lnTo>
                    <a:pt x="311" y="227"/>
                  </a:lnTo>
                  <a:lnTo>
                    <a:pt x="305" y="234"/>
                  </a:lnTo>
                  <a:lnTo>
                    <a:pt x="299" y="240"/>
                  </a:lnTo>
                  <a:lnTo>
                    <a:pt x="293" y="247"/>
                  </a:lnTo>
                  <a:lnTo>
                    <a:pt x="288" y="253"/>
                  </a:lnTo>
                  <a:lnTo>
                    <a:pt x="283" y="261"/>
                  </a:lnTo>
                  <a:lnTo>
                    <a:pt x="279" y="268"/>
                  </a:lnTo>
                  <a:lnTo>
                    <a:pt x="275" y="276"/>
                  </a:lnTo>
                  <a:lnTo>
                    <a:pt x="271" y="284"/>
                  </a:lnTo>
                  <a:lnTo>
                    <a:pt x="267" y="292"/>
                  </a:lnTo>
                  <a:lnTo>
                    <a:pt x="265" y="300"/>
                  </a:lnTo>
                  <a:lnTo>
                    <a:pt x="262" y="308"/>
                  </a:lnTo>
                  <a:lnTo>
                    <a:pt x="261" y="316"/>
                  </a:lnTo>
                  <a:lnTo>
                    <a:pt x="259" y="324"/>
                  </a:lnTo>
                  <a:lnTo>
                    <a:pt x="265" y="334"/>
                  </a:lnTo>
                  <a:lnTo>
                    <a:pt x="272" y="342"/>
                  </a:lnTo>
                  <a:lnTo>
                    <a:pt x="281" y="347"/>
                  </a:lnTo>
                  <a:lnTo>
                    <a:pt x="290" y="351"/>
                  </a:lnTo>
                  <a:lnTo>
                    <a:pt x="302" y="353"/>
                  </a:lnTo>
                  <a:lnTo>
                    <a:pt x="313" y="355"/>
                  </a:lnTo>
                  <a:lnTo>
                    <a:pt x="325" y="356"/>
                  </a:lnTo>
                  <a:lnTo>
                    <a:pt x="337" y="357"/>
                  </a:lnTo>
                  <a:lnTo>
                    <a:pt x="348" y="357"/>
                  </a:lnTo>
                  <a:lnTo>
                    <a:pt x="360" y="359"/>
                  </a:lnTo>
                  <a:lnTo>
                    <a:pt x="370" y="361"/>
                  </a:lnTo>
                  <a:lnTo>
                    <a:pt x="380" y="365"/>
                  </a:lnTo>
                  <a:lnTo>
                    <a:pt x="388" y="370"/>
                  </a:lnTo>
                  <a:lnTo>
                    <a:pt x="394" y="378"/>
                  </a:lnTo>
                  <a:lnTo>
                    <a:pt x="399" y="387"/>
                  </a:lnTo>
                  <a:lnTo>
                    <a:pt x="400" y="401"/>
                  </a:lnTo>
                  <a:lnTo>
                    <a:pt x="347" y="480"/>
                  </a:lnTo>
                  <a:lnTo>
                    <a:pt x="225" y="398"/>
                  </a:lnTo>
                  <a:lnTo>
                    <a:pt x="202" y="404"/>
                  </a:lnTo>
                  <a:lnTo>
                    <a:pt x="168" y="477"/>
                  </a:lnTo>
                  <a:lnTo>
                    <a:pt x="165" y="478"/>
                  </a:lnTo>
                  <a:lnTo>
                    <a:pt x="162" y="479"/>
                  </a:lnTo>
                  <a:lnTo>
                    <a:pt x="158" y="481"/>
                  </a:lnTo>
                  <a:lnTo>
                    <a:pt x="154" y="483"/>
                  </a:lnTo>
                  <a:lnTo>
                    <a:pt x="150" y="484"/>
                  </a:lnTo>
                  <a:lnTo>
                    <a:pt x="146" y="487"/>
                  </a:lnTo>
                  <a:lnTo>
                    <a:pt x="142" y="489"/>
                  </a:lnTo>
                  <a:lnTo>
                    <a:pt x="138" y="492"/>
                  </a:lnTo>
                  <a:lnTo>
                    <a:pt x="130" y="49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grayWhite">
            <a:xfrm>
              <a:off x="380" y="3463"/>
              <a:ext cx="512" cy="509"/>
            </a:xfrm>
            <a:custGeom>
              <a:avLst/>
              <a:gdLst>
                <a:gd name="T0" fmla="*/ 67 w 512"/>
                <a:gd name="T1" fmla="*/ 492 h 509"/>
                <a:gd name="T2" fmla="*/ 45 w 512"/>
                <a:gd name="T3" fmla="*/ 451 h 509"/>
                <a:gd name="T4" fmla="*/ 68 w 512"/>
                <a:gd name="T5" fmla="*/ 418 h 509"/>
                <a:gd name="T6" fmla="*/ 106 w 512"/>
                <a:gd name="T7" fmla="*/ 391 h 509"/>
                <a:gd name="T8" fmla="*/ 105 w 512"/>
                <a:gd name="T9" fmla="*/ 352 h 509"/>
                <a:gd name="T10" fmla="*/ 79 w 512"/>
                <a:gd name="T11" fmla="*/ 324 h 509"/>
                <a:gd name="T12" fmla="*/ 44 w 512"/>
                <a:gd name="T13" fmla="*/ 302 h 509"/>
                <a:gd name="T14" fmla="*/ 7 w 512"/>
                <a:gd name="T15" fmla="*/ 280 h 509"/>
                <a:gd name="T16" fmla="*/ 2 w 512"/>
                <a:gd name="T17" fmla="*/ 258 h 509"/>
                <a:gd name="T18" fmla="*/ 13 w 512"/>
                <a:gd name="T19" fmla="*/ 239 h 509"/>
                <a:gd name="T20" fmla="*/ 29 w 512"/>
                <a:gd name="T21" fmla="*/ 220 h 509"/>
                <a:gd name="T22" fmla="*/ 43 w 512"/>
                <a:gd name="T23" fmla="*/ 201 h 509"/>
                <a:gd name="T24" fmla="*/ 65 w 512"/>
                <a:gd name="T25" fmla="*/ 184 h 509"/>
                <a:gd name="T26" fmla="*/ 100 w 512"/>
                <a:gd name="T27" fmla="*/ 191 h 509"/>
                <a:gd name="T28" fmla="*/ 124 w 512"/>
                <a:gd name="T29" fmla="*/ 210 h 509"/>
                <a:gd name="T30" fmla="*/ 150 w 512"/>
                <a:gd name="T31" fmla="*/ 233 h 509"/>
                <a:gd name="T32" fmla="*/ 179 w 512"/>
                <a:gd name="T33" fmla="*/ 232 h 509"/>
                <a:gd name="T34" fmla="*/ 207 w 512"/>
                <a:gd name="T35" fmla="*/ 223 h 509"/>
                <a:gd name="T36" fmla="*/ 230 w 512"/>
                <a:gd name="T37" fmla="*/ 198 h 509"/>
                <a:gd name="T38" fmla="*/ 242 w 512"/>
                <a:gd name="T39" fmla="*/ 165 h 509"/>
                <a:gd name="T40" fmla="*/ 226 w 512"/>
                <a:gd name="T41" fmla="*/ 143 h 509"/>
                <a:gd name="T42" fmla="*/ 203 w 512"/>
                <a:gd name="T43" fmla="*/ 132 h 509"/>
                <a:gd name="T44" fmla="*/ 176 w 512"/>
                <a:gd name="T45" fmla="*/ 122 h 509"/>
                <a:gd name="T46" fmla="*/ 153 w 512"/>
                <a:gd name="T47" fmla="*/ 111 h 509"/>
                <a:gd name="T48" fmla="*/ 142 w 512"/>
                <a:gd name="T49" fmla="*/ 80 h 509"/>
                <a:gd name="T50" fmla="*/ 163 w 512"/>
                <a:gd name="T51" fmla="*/ 50 h 509"/>
                <a:gd name="T52" fmla="*/ 187 w 512"/>
                <a:gd name="T53" fmla="*/ 36 h 509"/>
                <a:gd name="T54" fmla="*/ 211 w 512"/>
                <a:gd name="T55" fmla="*/ 18 h 509"/>
                <a:gd name="T56" fmla="*/ 243 w 512"/>
                <a:gd name="T57" fmla="*/ 28 h 509"/>
                <a:gd name="T58" fmla="*/ 277 w 512"/>
                <a:gd name="T59" fmla="*/ 54 h 509"/>
                <a:gd name="T60" fmla="*/ 314 w 512"/>
                <a:gd name="T61" fmla="*/ 72 h 509"/>
                <a:gd name="T62" fmla="*/ 355 w 512"/>
                <a:gd name="T63" fmla="*/ 68 h 509"/>
                <a:gd name="T64" fmla="*/ 382 w 512"/>
                <a:gd name="T65" fmla="*/ 36 h 509"/>
                <a:gd name="T66" fmla="*/ 411 w 512"/>
                <a:gd name="T67" fmla="*/ 3 h 509"/>
                <a:gd name="T68" fmla="*/ 453 w 512"/>
                <a:gd name="T69" fmla="*/ 10 h 509"/>
                <a:gd name="T70" fmla="*/ 486 w 512"/>
                <a:gd name="T71" fmla="*/ 36 h 509"/>
                <a:gd name="T72" fmla="*/ 489 w 512"/>
                <a:gd name="T73" fmla="*/ 68 h 509"/>
                <a:gd name="T74" fmla="*/ 466 w 512"/>
                <a:gd name="T75" fmla="*/ 88 h 509"/>
                <a:gd name="T76" fmla="*/ 437 w 512"/>
                <a:gd name="T77" fmla="*/ 107 h 509"/>
                <a:gd name="T78" fmla="*/ 422 w 512"/>
                <a:gd name="T79" fmla="*/ 133 h 509"/>
                <a:gd name="T80" fmla="*/ 419 w 512"/>
                <a:gd name="T81" fmla="*/ 317 h 509"/>
                <a:gd name="T82" fmla="*/ 388 w 512"/>
                <a:gd name="T83" fmla="*/ 302 h 509"/>
                <a:gd name="T84" fmla="*/ 364 w 512"/>
                <a:gd name="T85" fmla="*/ 273 h 509"/>
                <a:gd name="T86" fmla="*/ 336 w 512"/>
                <a:gd name="T87" fmla="*/ 250 h 509"/>
                <a:gd name="T88" fmla="*/ 299 w 512"/>
                <a:gd name="T89" fmla="*/ 252 h 509"/>
                <a:gd name="T90" fmla="*/ 275 w 512"/>
                <a:gd name="T91" fmla="*/ 270 h 509"/>
                <a:gd name="T92" fmla="*/ 255 w 512"/>
                <a:gd name="T93" fmla="*/ 294 h 509"/>
                <a:gd name="T94" fmla="*/ 242 w 512"/>
                <a:gd name="T95" fmla="*/ 323 h 509"/>
                <a:gd name="T96" fmla="*/ 241 w 512"/>
                <a:gd name="T97" fmla="*/ 353 h 509"/>
                <a:gd name="T98" fmla="*/ 257 w 512"/>
                <a:gd name="T99" fmla="*/ 364 h 509"/>
                <a:gd name="T100" fmla="*/ 279 w 512"/>
                <a:gd name="T101" fmla="*/ 368 h 509"/>
                <a:gd name="T102" fmla="*/ 304 w 512"/>
                <a:gd name="T103" fmla="*/ 370 h 509"/>
                <a:gd name="T104" fmla="*/ 330 w 512"/>
                <a:gd name="T105" fmla="*/ 376 h 509"/>
                <a:gd name="T106" fmla="*/ 353 w 512"/>
                <a:gd name="T107" fmla="*/ 407 h 509"/>
                <a:gd name="T108" fmla="*/ 352 w 512"/>
                <a:gd name="T109" fmla="*/ 443 h 509"/>
                <a:gd name="T110" fmla="*/ 334 w 512"/>
                <a:gd name="T111" fmla="*/ 462 h 509"/>
                <a:gd name="T112" fmla="*/ 311 w 512"/>
                <a:gd name="T113" fmla="*/ 479 h 509"/>
                <a:gd name="T114" fmla="*/ 278 w 512"/>
                <a:gd name="T115" fmla="*/ 465 h 509"/>
                <a:gd name="T116" fmla="*/ 241 w 512"/>
                <a:gd name="T117" fmla="*/ 445 h 509"/>
                <a:gd name="T118" fmla="*/ 202 w 512"/>
                <a:gd name="T119" fmla="*/ 432 h 509"/>
                <a:gd name="T120" fmla="*/ 98 w 512"/>
                <a:gd name="T121" fmla="*/ 508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2" h="509">
                  <a:moveTo>
                    <a:pt x="98" y="508"/>
                  </a:moveTo>
                  <a:lnTo>
                    <a:pt x="86" y="504"/>
                  </a:lnTo>
                  <a:lnTo>
                    <a:pt x="76" y="498"/>
                  </a:lnTo>
                  <a:lnTo>
                    <a:pt x="67" y="492"/>
                  </a:lnTo>
                  <a:lnTo>
                    <a:pt x="60" y="483"/>
                  </a:lnTo>
                  <a:lnTo>
                    <a:pt x="53" y="474"/>
                  </a:lnTo>
                  <a:lnTo>
                    <a:pt x="49" y="463"/>
                  </a:lnTo>
                  <a:lnTo>
                    <a:pt x="45" y="451"/>
                  </a:lnTo>
                  <a:lnTo>
                    <a:pt x="43" y="439"/>
                  </a:lnTo>
                  <a:lnTo>
                    <a:pt x="49" y="432"/>
                  </a:lnTo>
                  <a:lnTo>
                    <a:pt x="58" y="425"/>
                  </a:lnTo>
                  <a:lnTo>
                    <a:pt x="68" y="418"/>
                  </a:lnTo>
                  <a:lnTo>
                    <a:pt x="78" y="413"/>
                  </a:lnTo>
                  <a:lnTo>
                    <a:pt x="88" y="407"/>
                  </a:lnTo>
                  <a:lnTo>
                    <a:pt x="98" y="399"/>
                  </a:lnTo>
                  <a:lnTo>
                    <a:pt x="106" y="391"/>
                  </a:lnTo>
                  <a:lnTo>
                    <a:pt x="113" y="380"/>
                  </a:lnTo>
                  <a:lnTo>
                    <a:pt x="112" y="370"/>
                  </a:lnTo>
                  <a:lnTo>
                    <a:pt x="109" y="360"/>
                  </a:lnTo>
                  <a:lnTo>
                    <a:pt x="105" y="352"/>
                  </a:lnTo>
                  <a:lnTo>
                    <a:pt x="100" y="344"/>
                  </a:lnTo>
                  <a:lnTo>
                    <a:pt x="93" y="337"/>
                  </a:lnTo>
                  <a:lnTo>
                    <a:pt x="87" y="330"/>
                  </a:lnTo>
                  <a:lnTo>
                    <a:pt x="79" y="324"/>
                  </a:lnTo>
                  <a:lnTo>
                    <a:pt x="71" y="318"/>
                  </a:lnTo>
                  <a:lnTo>
                    <a:pt x="62" y="313"/>
                  </a:lnTo>
                  <a:lnTo>
                    <a:pt x="53" y="308"/>
                  </a:lnTo>
                  <a:lnTo>
                    <a:pt x="44" y="302"/>
                  </a:lnTo>
                  <a:lnTo>
                    <a:pt x="35" y="297"/>
                  </a:lnTo>
                  <a:lnTo>
                    <a:pt x="25" y="291"/>
                  </a:lnTo>
                  <a:lnTo>
                    <a:pt x="17" y="286"/>
                  </a:lnTo>
                  <a:lnTo>
                    <a:pt x="7" y="280"/>
                  </a:lnTo>
                  <a:lnTo>
                    <a:pt x="0" y="273"/>
                  </a:lnTo>
                  <a:lnTo>
                    <a:pt x="0" y="268"/>
                  </a:lnTo>
                  <a:lnTo>
                    <a:pt x="0" y="263"/>
                  </a:lnTo>
                  <a:lnTo>
                    <a:pt x="2" y="258"/>
                  </a:lnTo>
                  <a:lnTo>
                    <a:pt x="4" y="253"/>
                  </a:lnTo>
                  <a:lnTo>
                    <a:pt x="7" y="248"/>
                  </a:lnTo>
                  <a:lnTo>
                    <a:pt x="10" y="244"/>
                  </a:lnTo>
                  <a:lnTo>
                    <a:pt x="13" y="239"/>
                  </a:lnTo>
                  <a:lnTo>
                    <a:pt x="17" y="234"/>
                  </a:lnTo>
                  <a:lnTo>
                    <a:pt x="20" y="230"/>
                  </a:lnTo>
                  <a:lnTo>
                    <a:pt x="24" y="225"/>
                  </a:lnTo>
                  <a:lnTo>
                    <a:pt x="29" y="220"/>
                  </a:lnTo>
                  <a:lnTo>
                    <a:pt x="32" y="216"/>
                  </a:lnTo>
                  <a:lnTo>
                    <a:pt x="37" y="210"/>
                  </a:lnTo>
                  <a:lnTo>
                    <a:pt x="40" y="205"/>
                  </a:lnTo>
                  <a:lnTo>
                    <a:pt x="43" y="201"/>
                  </a:lnTo>
                  <a:lnTo>
                    <a:pt x="46" y="195"/>
                  </a:lnTo>
                  <a:lnTo>
                    <a:pt x="51" y="190"/>
                  </a:lnTo>
                  <a:lnTo>
                    <a:pt x="58" y="186"/>
                  </a:lnTo>
                  <a:lnTo>
                    <a:pt x="65" y="184"/>
                  </a:lnTo>
                  <a:lnTo>
                    <a:pt x="73" y="184"/>
                  </a:lnTo>
                  <a:lnTo>
                    <a:pt x="82" y="186"/>
                  </a:lnTo>
                  <a:lnTo>
                    <a:pt x="91" y="187"/>
                  </a:lnTo>
                  <a:lnTo>
                    <a:pt x="100" y="191"/>
                  </a:lnTo>
                  <a:lnTo>
                    <a:pt x="109" y="195"/>
                  </a:lnTo>
                  <a:lnTo>
                    <a:pt x="114" y="199"/>
                  </a:lnTo>
                  <a:lnTo>
                    <a:pt x="120" y="205"/>
                  </a:lnTo>
                  <a:lnTo>
                    <a:pt x="124" y="210"/>
                  </a:lnTo>
                  <a:lnTo>
                    <a:pt x="130" y="216"/>
                  </a:lnTo>
                  <a:lnTo>
                    <a:pt x="136" y="222"/>
                  </a:lnTo>
                  <a:lnTo>
                    <a:pt x="143" y="228"/>
                  </a:lnTo>
                  <a:lnTo>
                    <a:pt x="150" y="233"/>
                  </a:lnTo>
                  <a:lnTo>
                    <a:pt x="160" y="237"/>
                  </a:lnTo>
                  <a:lnTo>
                    <a:pt x="166" y="236"/>
                  </a:lnTo>
                  <a:lnTo>
                    <a:pt x="173" y="234"/>
                  </a:lnTo>
                  <a:lnTo>
                    <a:pt x="179" y="232"/>
                  </a:lnTo>
                  <a:lnTo>
                    <a:pt x="186" y="230"/>
                  </a:lnTo>
                  <a:lnTo>
                    <a:pt x="193" y="228"/>
                  </a:lnTo>
                  <a:lnTo>
                    <a:pt x="200" y="225"/>
                  </a:lnTo>
                  <a:lnTo>
                    <a:pt x="207" y="223"/>
                  </a:lnTo>
                  <a:lnTo>
                    <a:pt x="215" y="220"/>
                  </a:lnTo>
                  <a:lnTo>
                    <a:pt x="218" y="213"/>
                  </a:lnTo>
                  <a:lnTo>
                    <a:pt x="224" y="205"/>
                  </a:lnTo>
                  <a:lnTo>
                    <a:pt x="230" y="198"/>
                  </a:lnTo>
                  <a:lnTo>
                    <a:pt x="235" y="190"/>
                  </a:lnTo>
                  <a:lnTo>
                    <a:pt x="239" y="182"/>
                  </a:lnTo>
                  <a:lnTo>
                    <a:pt x="242" y="174"/>
                  </a:lnTo>
                  <a:lnTo>
                    <a:pt x="242" y="165"/>
                  </a:lnTo>
                  <a:lnTo>
                    <a:pt x="238" y="156"/>
                  </a:lnTo>
                  <a:lnTo>
                    <a:pt x="235" y="151"/>
                  </a:lnTo>
                  <a:lnTo>
                    <a:pt x="230" y="147"/>
                  </a:lnTo>
                  <a:lnTo>
                    <a:pt x="226" y="143"/>
                  </a:lnTo>
                  <a:lnTo>
                    <a:pt x="220" y="140"/>
                  </a:lnTo>
                  <a:lnTo>
                    <a:pt x="215" y="136"/>
                  </a:lnTo>
                  <a:lnTo>
                    <a:pt x="209" y="134"/>
                  </a:lnTo>
                  <a:lnTo>
                    <a:pt x="203" y="132"/>
                  </a:lnTo>
                  <a:lnTo>
                    <a:pt x="196" y="129"/>
                  </a:lnTo>
                  <a:lnTo>
                    <a:pt x="189" y="127"/>
                  </a:lnTo>
                  <a:lnTo>
                    <a:pt x="183" y="125"/>
                  </a:lnTo>
                  <a:lnTo>
                    <a:pt x="176" y="122"/>
                  </a:lnTo>
                  <a:lnTo>
                    <a:pt x="170" y="121"/>
                  </a:lnTo>
                  <a:lnTo>
                    <a:pt x="164" y="117"/>
                  </a:lnTo>
                  <a:lnTo>
                    <a:pt x="158" y="114"/>
                  </a:lnTo>
                  <a:lnTo>
                    <a:pt x="153" y="111"/>
                  </a:lnTo>
                  <a:lnTo>
                    <a:pt x="148" y="106"/>
                  </a:lnTo>
                  <a:lnTo>
                    <a:pt x="143" y="98"/>
                  </a:lnTo>
                  <a:lnTo>
                    <a:pt x="142" y="90"/>
                  </a:lnTo>
                  <a:lnTo>
                    <a:pt x="142" y="80"/>
                  </a:lnTo>
                  <a:lnTo>
                    <a:pt x="145" y="72"/>
                  </a:lnTo>
                  <a:lnTo>
                    <a:pt x="149" y="64"/>
                  </a:lnTo>
                  <a:lnTo>
                    <a:pt x="156" y="57"/>
                  </a:lnTo>
                  <a:lnTo>
                    <a:pt x="163" y="50"/>
                  </a:lnTo>
                  <a:lnTo>
                    <a:pt x="172" y="46"/>
                  </a:lnTo>
                  <a:lnTo>
                    <a:pt x="177" y="43"/>
                  </a:lnTo>
                  <a:lnTo>
                    <a:pt x="183" y="39"/>
                  </a:lnTo>
                  <a:lnTo>
                    <a:pt x="187" y="36"/>
                  </a:lnTo>
                  <a:lnTo>
                    <a:pt x="193" y="31"/>
                  </a:lnTo>
                  <a:lnTo>
                    <a:pt x="199" y="27"/>
                  </a:lnTo>
                  <a:lnTo>
                    <a:pt x="205" y="23"/>
                  </a:lnTo>
                  <a:lnTo>
                    <a:pt x="211" y="18"/>
                  </a:lnTo>
                  <a:lnTo>
                    <a:pt x="218" y="14"/>
                  </a:lnTo>
                  <a:lnTo>
                    <a:pt x="226" y="18"/>
                  </a:lnTo>
                  <a:lnTo>
                    <a:pt x="235" y="22"/>
                  </a:lnTo>
                  <a:lnTo>
                    <a:pt x="243" y="28"/>
                  </a:lnTo>
                  <a:lnTo>
                    <a:pt x="251" y="34"/>
                  </a:lnTo>
                  <a:lnTo>
                    <a:pt x="259" y="40"/>
                  </a:lnTo>
                  <a:lnTo>
                    <a:pt x="267" y="47"/>
                  </a:lnTo>
                  <a:lnTo>
                    <a:pt x="277" y="54"/>
                  </a:lnTo>
                  <a:lnTo>
                    <a:pt x="286" y="60"/>
                  </a:lnTo>
                  <a:lnTo>
                    <a:pt x="294" y="65"/>
                  </a:lnTo>
                  <a:lnTo>
                    <a:pt x="304" y="69"/>
                  </a:lnTo>
                  <a:lnTo>
                    <a:pt x="314" y="72"/>
                  </a:lnTo>
                  <a:lnTo>
                    <a:pt x="324" y="75"/>
                  </a:lnTo>
                  <a:lnTo>
                    <a:pt x="334" y="74"/>
                  </a:lnTo>
                  <a:lnTo>
                    <a:pt x="344" y="72"/>
                  </a:lnTo>
                  <a:lnTo>
                    <a:pt x="355" y="68"/>
                  </a:lnTo>
                  <a:lnTo>
                    <a:pt x="367" y="60"/>
                  </a:lnTo>
                  <a:lnTo>
                    <a:pt x="373" y="54"/>
                  </a:lnTo>
                  <a:lnTo>
                    <a:pt x="378" y="46"/>
                  </a:lnTo>
                  <a:lnTo>
                    <a:pt x="382" y="36"/>
                  </a:lnTo>
                  <a:lnTo>
                    <a:pt x="387" y="27"/>
                  </a:lnTo>
                  <a:lnTo>
                    <a:pt x="393" y="18"/>
                  </a:lnTo>
                  <a:lnTo>
                    <a:pt x="401" y="10"/>
                  </a:lnTo>
                  <a:lnTo>
                    <a:pt x="411" y="3"/>
                  </a:lnTo>
                  <a:lnTo>
                    <a:pt x="422" y="0"/>
                  </a:lnTo>
                  <a:lnTo>
                    <a:pt x="432" y="3"/>
                  </a:lnTo>
                  <a:lnTo>
                    <a:pt x="442" y="6"/>
                  </a:lnTo>
                  <a:lnTo>
                    <a:pt x="453" y="10"/>
                  </a:lnTo>
                  <a:lnTo>
                    <a:pt x="463" y="15"/>
                  </a:lnTo>
                  <a:lnTo>
                    <a:pt x="472" y="21"/>
                  </a:lnTo>
                  <a:lnTo>
                    <a:pt x="479" y="28"/>
                  </a:lnTo>
                  <a:lnTo>
                    <a:pt x="486" y="36"/>
                  </a:lnTo>
                  <a:lnTo>
                    <a:pt x="492" y="46"/>
                  </a:lnTo>
                  <a:lnTo>
                    <a:pt x="493" y="54"/>
                  </a:lnTo>
                  <a:lnTo>
                    <a:pt x="492" y="61"/>
                  </a:lnTo>
                  <a:lnTo>
                    <a:pt x="489" y="68"/>
                  </a:lnTo>
                  <a:lnTo>
                    <a:pt x="485" y="73"/>
                  </a:lnTo>
                  <a:lnTo>
                    <a:pt x="479" y="79"/>
                  </a:lnTo>
                  <a:lnTo>
                    <a:pt x="473" y="83"/>
                  </a:lnTo>
                  <a:lnTo>
                    <a:pt x="466" y="88"/>
                  </a:lnTo>
                  <a:lnTo>
                    <a:pt x="458" y="93"/>
                  </a:lnTo>
                  <a:lnTo>
                    <a:pt x="451" y="97"/>
                  </a:lnTo>
                  <a:lnTo>
                    <a:pt x="443" y="101"/>
                  </a:lnTo>
                  <a:lnTo>
                    <a:pt x="437" y="107"/>
                  </a:lnTo>
                  <a:lnTo>
                    <a:pt x="431" y="112"/>
                  </a:lnTo>
                  <a:lnTo>
                    <a:pt x="427" y="118"/>
                  </a:lnTo>
                  <a:lnTo>
                    <a:pt x="423" y="125"/>
                  </a:lnTo>
                  <a:lnTo>
                    <a:pt x="422" y="133"/>
                  </a:lnTo>
                  <a:lnTo>
                    <a:pt x="422" y="142"/>
                  </a:lnTo>
                  <a:lnTo>
                    <a:pt x="511" y="227"/>
                  </a:lnTo>
                  <a:lnTo>
                    <a:pt x="429" y="316"/>
                  </a:lnTo>
                  <a:lnTo>
                    <a:pt x="419" y="317"/>
                  </a:lnTo>
                  <a:lnTo>
                    <a:pt x="411" y="315"/>
                  </a:lnTo>
                  <a:lnTo>
                    <a:pt x="402" y="312"/>
                  </a:lnTo>
                  <a:lnTo>
                    <a:pt x="395" y="308"/>
                  </a:lnTo>
                  <a:lnTo>
                    <a:pt x="388" y="302"/>
                  </a:lnTo>
                  <a:lnTo>
                    <a:pt x="382" y="295"/>
                  </a:lnTo>
                  <a:lnTo>
                    <a:pt x="376" y="288"/>
                  </a:lnTo>
                  <a:lnTo>
                    <a:pt x="370" y="281"/>
                  </a:lnTo>
                  <a:lnTo>
                    <a:pt x="364" y="273"/>
                  </a:lnTo>
                  <a:lnTo>
                    <a:pt x="358" y="266"/>
                  </a:lnTo>
                  <a:lnTo>
                    <a:pt x="351" y="260"/>
                  </a:lnTo>
                  <a:lnTo>
                    <a:pt x="344" y="255"/>
                  </a:lnTo>
                  <a:lnTo>
                    <a:pt x="336" y="250"/>
                  </a:lnTo>
                  <a:lnTo>
                    <a:pt x="327" y="248"/>
                  </a:lnTo>
                  <a:lnTo>
                    <a:pt x="317" y="247"/>
                  </a:lnTo>
                  <a:lnTo>
                    <a:pt x="305" y="248"/>
                  </a:lnTo>
                  <a:lnTo>
                    <a:pt x="299" y="252"/>
                  </a:lnTo>
                  <a:lnTo>
                    <a:pt x="293" y="255"/>
                  </a:lnTo>
                  <a:lnTo>
                    <a:pt x="287" y="260"/>
                  </a:lnTo>
                  <a:lnTo>
                    <a:pt x="281" y="265"/>
                  </a:lnTo>
                  <a:lnTo>
                    <a:pt x="275" y="270"/>
                  </a:lnTo>
                  <a:lnTo>
                    <a:pt x="270" y="275"/>
                  </a:lnTo>
                  <a:lnTo>
                    <a:pt x="265" y="281"/>
                  </a:lnTo>
                  <a:lnTo>
                    <a:pt x="260" y="288"/>
                  </a:lnTo>
                  <a:lnTo>
                    <a:pt x="255" y="294"/>
                  </a:lnTo>
                  <a:lnTo>
                    <a:pt x="251" y="300"/>
                  </a:lnTo>
                  <a:lnTo>
                    <a:pt x="247" y="308"/>
                  </a:lnTo>
                  <a:lnTo>
                    <a:pt x="244" y="315"/>
                  </a:lnTo>
                  <a:lnTo>
                    <a:pt x="242" y="323"/>
                  </a:lnTo>
                  <a:lnTo>
                    <a:pt x="239" y="331"/>
                  </a:lnTo>
                  <a:lnTo>
                    <a:pt x="238" y="339"/>
                  </a:lnTo>
                  <a:lnTo>
                    <a:pt x="238" y="348"/>
                  </a:lnTo>
                  <a:lnTo>
                    <a:pt x="241" y="353"/>
                  </a:lnTo>
                  <a:lnTo>
                    <a:pt x="244" y="356"/>
                  </a:lnTo>
                  <a:lnTo>
                    <a:pt x="248" y="360"/>
                  </a:lnTo>
                  <a:lnTo>
                    <a:pt x="252" y="362"/>
                  </a:lnTo>
                  <a:lnTo>
                    <a:pt x="257" y="364"/>
                  </a:lnTo>
                  <a:lnTo>
                    <a:pt x="262" y="366"/>
                  </a:lnTo>
                  <a:lnTo>
                    <a:pt x="267" y="367"/>
                  </a:lnTo>
                  <a:lnTo>
                    <a:pt x="274" y="368"/>
                  </a:lnTo>
                  <a:lnTo>
                    <a:pt x="279" y="368"/>
                  </a:lnTo>
                  <a:lnTo>
                    <a:pt x="285" y="369"/>
                  </a:lnTo>
                  <a:lnTo>
                    <a:pt x="292" y="370"/>
                  </a:lnTo>
                  <a:lnTo>
                    <a:pt x="298" y="370"/>
                  </a:lnTo>
                  <a:lnTo>
                    <a:pt x="304" y="370"/>
                  </a:lnTo>
                  <a:lnTo>
                    <a:pt x="309" y="371"/>
                  </a:lnTo>
                  <a:lnTo>
                    <a:pt x="315" y="371"/>
                  </a:lnTo>
                  <a:lnTo>
                    <a:pt x="320" y="373"/>
                  </a:lnTo>
                  <a:lnTo>
                    <a:pt x="330" y="376"/>
                  </a:lnTo>
                  <a:lnTo>
                    <a:pt x="337" y="382"/>
                  </a:lnTo>
                  <a:lnTo>
                    <a:pt x="344" y="389"/>
                  </a:lnTo>
                  <a:lnTo>
                    <a:pt x="349" y="398"/>
                  </a:lnTo>
                  <a:lnTo>
                    <a:pt x="353" y="407"/>
                  </a:lnTo>
                  <a:lnTo>
                    <a:pt x="355" y="417"/>
                  </a:lnTo>
                  <a:lnTo>
                    <a:pt x="356" y="427"/>
                  </a:lnTo>
                  <a:lnTo>
                    <a:pt x="355" y="436"/>
                  </a:lnTo>
                  <a:lnTo>
                    <a:pt x="352" y="443"/>
                  </a:lnTo>
                  <a:lnTo>
                    <a:pt x="348" y="448"/>
                  </a:lnTo>
                  <a:lnTo>
                    <a:pt x="343" y="453"/>
                  </a:lnTo>
                  <a:lnTo>
                    <a:pt x="339" y="458"/>
                  </a:lnTo>
                  <a:lnTo>
                    <a:pt x="334" y="462"/>
                  </a:lnTo>
                  <a:lnTo>
                    <a:pt x="330" y="468"/>
                  </a:lnTo>
                  <a:lnTo>
                    <a:pt x="324" y="473"/>
                  </a:lnTo>
                  <a:lnTo>
                    <a:pt x="320" y="479"/>
                  </a:lnTo>
                  <a:lnTo>
                    <a:pt x="311" y="479"/>
                  </a:lnTo>
                  <a:lnTo>
                    <a:pt x="304" y="477"/>
                  </a:lnTo>
                  <a:lnTo>
                    <a:pt x="295" y="474"/>
                  </a:lnTo>
                  <a:lnTo>
                    <a:pt x="286" y="470"/>
                  </a:lnTo>
                  <a:lnTo>
                    <a:pt x="278" y="465"/>
                  </a:lnTo>
                  <a:lnTo>
                    <a:pt x="268" y="461"/>
                  </a:lnTo>
                  <a:lnTo>
                    <a:pt x="259" y="455"/>
                  </a:lnTo>
                  <a:lnTo>
                    <a:pt x="250" y="450"/>
                  </a:lnTo>
                  <a:lnTo>
                    <a:pt x="241" y="445"/>
                  </a:lnTo>
                  <a:lnTo>
                    <a:pt x="231" y="441"/>
                  </a:lnTo>
                  <a:lnTo>
                    <a:pt x="222" y="437"/>
                  </a:lnTo>
                  <a:lnTo>
                    <a:pt x="211" y="435"/>
                  </a:lnTo>
                  <a:lnTo>
                    <a:pt x="202" y="432"/>
                  </a:lnTo>
                  <a:lnTo>
                    <a:pt x="193" y="432"/>
                  </a:lnTo>
                  <a:lnTo>
                    <a:pt x="182" y="433"/>
                  </a:lnTo>
                  <a:lnTo>
                    <a:pt x="172" y="436"/>
                  </a:lnTo>
                  <a:lnTo>
                    <a:pt x="98" y="50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grayWhite">
            <a:xfrm>
              <a:off x="705" y="3827"/>
              <a:ext cx="513" cy="493"/>
            </a:xfrm>
            <a:custGeom>
              <a:avLst/>
              <a:gdLst>
                <a:gd name="T0" fmla="*/ 111 w 513"/>
                <a:gd name="T1" fmla="*/ 481 h 493"/>
                <a:gd name="T2" fmla="*/ 85 w 513"/>
                <a:gd name="T3" fmla="*/ 463 h 493"/>
                <a:gd name="T4" fmla="*/ 64 w 513"/>
                <a:gd name="T5" fmla="*/ 433 h 493"/>
                <a:gd name="T6" fmla="*/ 0 w 513"/>
                <a:gd name="T7" fmla="*/ 275 h 493"/>
                <a:gd name="T8" fmla="*/ 3 w 513"/>
                <a:gd name="T9" fmla="*/ 259 h 493"/>
                <a:gd name="T10" fmla="*/ 10 w 513"/>
                <a:gd name="T11" fmla="*/ 240 h 493"/>
                <a:gd name="T12" fmla="*/ 21 w 513"/>
                <a:gd name="T13" fmla="*/ 222 h 493"/>
                <a:gd name="T14" fmla="*/ 35 w 513"/>
                <a:gd name="T15" fmla="*/ 205 h 493"/>
                <a:gd name="T16" fmla="*/ 49 w 513"/>
                <a:gd name="T17" fmla="*/ 193 h 493"/>
                <a:gd name="T18" fmla="*/ 81 w 513"/>
                <a:gd name="T19" fmla="*/ 193 h 493"/>
                <a:gd name="T20" fmla="*/ 112 w 513"/>
                <a:gd name="T21" fmla="*/ 205 h 493"/>
                <a:gd name="T22" fmla="*/ 142 w 513"/>
                <a:gd name="T23" fmla="*/ 220 h 493"/>
                <a:gd name="T24" fmla="*/ 169 w 513"/>
                <a:gd name="T25" fmla="*/ 226 h 493"/>
                <a:gd name="T26" fmla="*/ 194 w 513"/>
                <a:gd name="T27" fmla="*/ 211 h 493"/>
                <a:gd name="T28" fmla="*/ 212 w 513"/>
                <a:gd name="T29" fmla="*/ 183 h 493"/>
                <a:gd name="T30" fmla="*/ 222 w 513"/>
                <a:gd name="T31" fmla="*/ 156 h 493"/>
                <a:gd name="T32" fmla="*/ 213 w 513"/>
                <a:gd name="T33" fmla="*/ 128 h 493"/>
                <a:gd name="T34" fmla="*/ 198 w 513"/>
                <a:gd name="T35" fmla="*/ 115 h 493"/>
                <a:gd name="T36" fmla="*/ 178 w 513"/>
                <a:gd name="T37" fmla="*/ 105 h 493"/>
                <a:gd name="T38" fmla="*/ 158 w 513"/>
                <a:gd name="T39" fmla="*/ 95 h 493"/>
                <a:gd name="T40" fmla="*/ 142 w 513"/>
                <a:gd name="T41" fmla="*/ 81 h 493"/>
                <a:gd name="T42" fmla="*/ 137 w 513"/>
                <a:gd name="T43" fmla="*/ 60 h 493"/>
                <a:gd name="T44" fmla="*/ 146 w 513"/>
                <a:gd name="T45" fmla="*/ 38 h 493"/>
                <a:gd name="T46" fmla="*/ 160 w 513"/>
                <a:gd name="T47" fmla="*/ 20 h 493"/>
                <a:gd name="T48" fmla="*/ 176 w 513"/>
                <a:gd name="T49" fmla="*/ 0 h 493"/>
                <a:gd name="T50" fmla="*/ 198 w 513"/>
                <a:gd name="T51" fmla="*/ 15 h 493"/>
                <a:gd name="T52" fmla="*/ 224 w 513"/>
                <a:gd name="T53" fmla="*/ 26 h 493"/>
                <a:gd name="T54" fmla="*/ 251 w 513"/>
                <a:gd name="T55" fmla="*/ 34 h 493"/>
                <a:gd name="T56" fmla="*/ 279 w 513"/>
                <a:gd name="T57" fmla="*/ 38 h 493"/>
                <a:gd name="T58" fmla="*/ 307 w 513"/>
                <a:gd name="T59" fmla="*/ 37 h 493"/>
                <a:gd name="T60" fmla="*/ 285 w 513"/>
                <a:gd name="T61" fmla="*/ 123 h 493"/>
                <a:gd name="T62" fmla="*/ 295 w 513"/>
                <a:gd name="T63" fmla="*/ 131 h 493"/>
                <a:gd name="T64" fmla="*/ 308 w 513"/>
                <a:gd name="T65" fmla="*/ 140 h 493"/>
                <a:gd name="T66" fmla="*/ 337 w 513"/>
                <a:gd name="T67" fmla="*/ 134 h 493"/>
                <a:gd name="T68" fmla="*/ 357 w 513"/>
                <a:gd name="T69" fmla="*/ 101 h 493"/>
                <a:gd name="T70" fmla="*/ 382 w 513"/>
                <a:gd name="T71" fmla="*/ 69 h 493"/>
                <a:gd name="T72" fmla="*/ 395 w 513"/>
                <a:gd name="T73" fmla="*/ 94 h 493"/>
                <a:gd name="T74" fmla="*/ 416 w 513"/>
                <a:gd name="T75" fmla="*/ 117 h 493"/>
                <a:gd name="T76" fmla="*/ 441 w 513"/>
                <a:gd name="T77" fmla="*/ 137 h 493"/>
                <a:gd name="T78" fmla="*/ 469 w 513"/>
                <a:gd name="T79" fmla="*/ 154 h 493"/>
                <a:gd name="T80" fmla="*/ 501 w 513"/>
                <a:gd name="T81" fmla="*/ 170 h 493"/>
                <a:gd name="T82" fmla="*/ 431 w 513"/>
                <a:gd name="T83" fmla="*/ 287 h 493"/>
                <a:gd name="T84" fmla="*/ 316 w 513"/>
                <a:gd name="T85" fmla="*/ 222 h 493"/>
                <a:gd name="T86" fmla="*/ 299 w 513"/>
                <a:gd name="T87" fmla="*/ 240 h 493"/>
                <a:gd name="T88" fmla="*/ 283 w 513"/>
                <a:gd name="T89" fmla="*/ 261 h 493"/>
                <a:gd name="T90" fmla="*/ 271 w 513"/>
                <a:gd name="T91" fmla="*/ 284 h 493"/>
                <a:gd name="T92" fmla="*/ 262 w 513"/>
                <a:gd name="T93" fmla="*/ 308 h 493"/>
                <a:gd name="T94" fmla="*/ 265 w 513"/>
                <a:gd name="T95" fmla="*/ 334 h 493"/>
                <a:gd name="T96" fmla="*/ 290 w 513"/>
                <a:gd name="T97" fmla="*/ 351 h 493"/>
                <a:gd name="T98" fmla="*/ 325 w 513"/>
                <a:gd name="T99" fmla="*/ 356 h 493"/>
                <a:gd name="T100" fmla="*/ 360 w 513"/>
                <a:gd name="T101" fmla="*/ 359 h 493"/>
                <a:gd name="T102" fmla="*/ 388 w 513"/>
                <a:gd name="T103" fmla="*/ 370 h 493"/>
                <a:gd name="T104" fmla="*/ 400 w 513"/>
                <a:gd name="T105" fmla="*/ 401 h 493"/>
                <a:gd name="T106" fmla="*/ 202 w 513"/>
                <a:gd name="T107" fmla="*/ 404 h 493"/>
                <a:gd name="T108" fmla="*/ 162 w 513"/>
                <a:gd name="T109" fmla="*/ 479 h 493"/>
                <a:gd name="T110" fmla="*/ 150 w 513"/>
                <a:gd name="T111" fmla="*/ 484 h 493"/>
                <a:gd name="T112" fmla="*/ 138 w 513"/>
                <a:gd name="T113" fmla="*/ 492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13" h="493">
                  <a:moveTo>
                    <a:pt x="130" y="492"/>
                  </a:moveTo>
                  <a:lnTo>
                    <a:pt x="120" y="486"/>
                  </a:lnTo>
                  <a:lnTo>
                    <a:pt x="111" y="481"/>
                  </a:lnTo>
                  <a:lnTo>
                    <a:pt x="101" y="475"/>
                  </a:lnTo>
                  <a:lnTo>
                    <a:pt x="93" y="469"/>
                  </a:lnTo>
                  <a:lnTo>
                    <a:pt x="85" y="463"/>
                  </a:lnTo>
                  <a:lnTo>
                    <a:pt x="78" y="454"/>
                  </a:lnTo>
                  <a:lnTo>
                    <a:pt x="71" y="444"/>
                  </a:lnTo>
                  <a:lnTo>
                    <a:pt x="64" y="433"/>
                  </a:lnTo>
                  <a:lnTo>
                    <a:pt x="111" y="353"/>
                  </a:lnTo>
                  <a:lnTo>
                    <a:pt x="0" y="280"/>
                  </a:lnTo>
                  <a:lnTo>
                    <a:pt x="0" y="275"/>
                  </a:lnTo>
                  <a:lnTo>
                    <a:pt x="0" y="270"/>
                  </a:lnTo>
                  <a:lnTo>
                    <a:pt x="1" y="264"/>
                  </a:lnTo>
                  <a:lnTo>
                    <a:pt x="3" y="259"/>
                  </a:lnTo>
                  <a:lnTo>
                    <a:pt x="5" y="252"/>
                  </a:lnTo>
                  <a:lnTo>
                    <a:pt x="7" y="246"/>
                  </a:lnTo>
                  <a:lnTo>
                    <a:pt x="10" y="240"/>
                  </a:lnTo>
                  <a:lnTo>
                    <a:pt x="13" y="234"/>
                  </a:lnTo>
                  <a:lnTo>
                    <a:pt x="17" y="227"/>
                  </a:lnTo>
                  <a:lnTo>
                    <a:pt x="21" y="222"/>
                  </a:lnTo>
                  <a:lnTo>
                    <a:pt x="26" y="216"/>
                  </a:lnTo>
                  <a:lnTo>
                    <a:pt x="30" y="211"/>
                  </a:lnTo>
                  <a:lnTo>
                    <a:pt x="35" y="205"/>
                  </a:lnTo>
                  <a:lnTo>
                    <a:pt x="40" y="201"/>
                  </a:lnTo>
                  <a:lnTo>
                    <a:pt x="44" y="196"/>
                  </a:lnTo>
                  <a:lnTo>
                    <a:pt x="49" y="193"/>
                  </a:lnTo>
                  <a:lnTo>
                    <a:pt x="60" y="191"/>
                  </a:lnTo>
                  <a:lnTo>
                    <a:pt x="70" y="191"/>
                  </a:lnTo>
                  <a:lnTo>
                    <a:pt x="81" y="193"/>
                  </a:lnTo>
                  <a:lnTo>
                    <a:pt x="92" y="196"/>
                  </a:lnTo>
                  <a:lnTo>
                    <a:pt x="102" y="201"/>
                  </a:lnTo>
                  <a:lnTo>
                    <a:pt x="112" y="205"/>
                  </a:lnTo>
                  <a:lnTo>
                    <a:pt x="122" y="211"/>
                  </a:lnTo>
                  <a:lnTo>
                    <a:pt x="132" y="216"/>
                  </a:lnTo>
                  <a:lnTo>
                    <a:pt x="142" y="220"/>
                  </a:lnTo>
                  <a:lnTo>
                    <a:pt x="150" y="223"/>
                  </a:lnTo>
                  <a:lnTo>
                    <a:pt x="160" y="226"/>
                  </a:lnTo>
                  <a:lnTo>
                    <a:pt x="169" y="226"/>
                  </a:lnTo>
                  <a:lnTo>
                    <a:pt x="178" y="223"/>
                  </a:lnTo>
                  <a:lnTo>
                    <a:pt x="186" y="219"/>
                  </a:lnTo>
                  <a:lnTo>
                    <a:pt x="194" y="211"/>
                  </a:lnTo>
                  <a:lnTo>
                    <a:pt x="202" y="200"/>
                  </a:lnTo>
                  <a:lnTo>
                    <a:pt x="207" y="192"/>
                  </a:lnTo>
                  <a:lnTo>
                    <a:pt x="212" y="183"/>
                  </a:lnTo>
                  <a:lnTo>
                    <a:pt x="216" y="174"/>
                  </a:lnTo>
                  <a:lnTo>
                    <a:pt x="219" y="165"/>
                  </a:lnTo>
                  <a:lnTo>
                    <a:pt x="222" y="156"/>
                  </a:lnTo>
                  <a:lnTo>
                    <a:pt x="222" y="146"/>
                  </a:lnTo>
                  <a:lnTo>
                    <a:pt x="219" y="138"/>
                  </a:lnTo>
                  <a:lnTo>
                    <a:pt x="213" y="128"/>
                  </a:lnTo>
                  <a:lnTo>
                    <a:pt x="210" y="123"/>
                  </a:lnTo>
                  <a:lnTo>
                    <a:pt x="204" y="119"/>
                  </a:lnTo>
                  <a:lnTo>
                    <a:pt x="198" y="115"/>
                  </a:lnTo>
                  <a:lnTo>
                    <a:pt x="192" y="112"/>
                  </a:lnTo>
                  <a:lnTo>
                    <a:pt x="186" y="109"/>
                  </a:lnTo>
                  <a:lnTo>
                    <a:pt x="178" y="105"/>
                  </a:lnTo>
                  <a:lnTo>
                    <a:pt x="171" y="102"/>
                  </a:lnTo>
                  <a:lnTo>
                    <a:pt x="165" y="98"/>
                  </a:lnTo>
                  <a:lnTo>
                    <a:pt x="158" y="95"/>
                  </a:lnTo>
                  <a:lnTo>
                    <a:pt x="152" y="91"/>
                  </a:lnTo>
                  <a:lnTo>
                    <a:pt x="146" y="86"/>
                  </a:lnTo>
                  <a:lnTo>
                    <a:pt x="142" y="81"/>
                  </a:lnTo>
                  <a:lnTo>
                    <a:pt x="139" y="74"/>
                  </a:lnTo>
                  <a:lnTo>
                    <a:pt x="137" y="68"/>
                  </a:lnTo>
                  <a:lnTo>
                    <a:pt x="137" y="60"/>
                  </a:lnTo>
                  <a:lnTo>
                    <a:pt x="138" y="51"/>
                  </a:lnTo>
                  <a:lnTo>
                    <a:pt x="142" y="44"/>
                  </a:lnTo>
                  <a:lnTo>
                    <a:pt x="146" y="38"/>
                  </a:lnTo>
                  <a:lnTo>
                    <a:pt x="150" y="32"/>
                  </a:lnTo>
                  <a:lnTo>
                    <a:pt x="155" y="26"/>
                  </a:lnTo>
                  <a:lnTo>
                    <a:pt x="160" y="20"/>
                  </a:lnTo>
                  <a:lnTo>
                    <a:pt x="165" y="14"/>
                  </a:lnTo>
                  <a:lnTo>
                    <a:pt x="170" y="8"/>
                  </a:lnTo>
                  <a:lnTo>
                    <a:pt x="176" y="0"/>
                  </a:lnTo>
                  <a:lnTo>
                    <a:pt x="183" y="5"/>
                  </a:lnTo>
                  <a:lnTo>
                    <a:pt x="191" y="10"/>
                  </a:lnTo>
                  <a:lnTo>
                    <a:pt x="198" y="15"/>
                  </a:lnTo>
                  <a:lnTo>
                    <a:pt x="207" y="19"/>
                  </a:lnTo>
                  <a:lnTo>
                    <a:pt x="215" y="23"/>
                  </a:lnTo>
                  <a:lnTo>
                    <a:pt x="224" y="26"/>
                  </a:lnTo>
                  <a:lnTo>
                    <a:pt x="233" y="29"/>
                  </a:lnTo>
                  <a:lnTo>
                    <a:pt x="242" y="32"/>
                  </a:lnTo>
                  <a:lnTo>
                    <a:pt x="251" y="34"/>
                  </a:lnTo>
                  <a:lnTo>
                    <a:pt x="261" y="36"/>
                  </a:lnTo>
                  <a:lnTo>
                    <a:pt x="270" y="37"/>
                  </a:lnTo>
                  <a:lnTo>
                    <a:pt x="279" y="38"/>
                  </a:lnTo>
                  <a:lnTo>
                    <a:pt x="288" y="38"/>
                  </a:lnTo>
                  <a:lnTo>
                    <a:pt x="298" y="38"/>
                  </a:lnTo>
                  <a:lnTo>
                    <a:pt x="307" y="37"/>
                  </a:lnTo>
                  <a:lnTo>
                    <a:pt x="316" y="36"/>
                  </a:lnTo>
                  <a:lnTo>
                    <a:pt x="282" y="120"/>
                  </a:lnTo>
                  <a:lnTo>
                    <a:pt x="285" y="123"/>
                  </a:lnTo>
                  <a:lnTo>
                    <a:pt x="288" y="126"/>
                  </a:lnTo>
                  <a:lnTo>
                    <a:pt x="291" y="129"/>
                  </a:lnTo>
                  <a:lnTo>
                    <a:pt x="295" y="131"/>
                  </a:lnTo>
                  <a:lnTo>
                    <a:pt x="298" y="134"/>
                  </a:lnTo>
                  <a:lnTo>
                    <a:pt x="303" y="137"/>
                  </a:lnTo>
                  <a:lnTo>
                    <a:pt x="308" y="140"/>
                  </a:lnTo>
                  <a:lnTo>
                    <a:pt x="313" y="142"/>
                  </a:lnTo>
                  <a:lnTo>
                    <a:pt x="327" y="140"/>
                  </a:lnTo>
                  <a:lnTo>
                    <a:pt x="337" y="134"/>
                  </a:lnTo>
                  <a:lnTo>
                    <a:pt x="345" y="125"/>
                  </a:lnTo>
                  <a:lnTo>
                    <a:pt x="352" y="113"/>
                  </a:lnTo>
                  <a:lnTo>
                    <a:pt x="357" y="101"/>
                  </a:lnTo>
                  <a:lnTo>
                    <a:pt x="363" y="89"/>
                  </a:lnTo>
                  <a:lnTo>
                    <a:pt x="372" y="78"/>
                  </a:lnTo>
                  <a:lnTo>
                    <a:pt x="382" y="69"/>
                  </a:lnTo>
                  <a:lnTo>
                    <a:pt x="385" y="77"/>
                  </a:lnTo>
                  <a:lnTo>
                    <a:pt x="390" y="86"/>
                  </a:lnTo>
                  <a:lnTo>
                    <a:pt x="395" y="94"/>
                  </a:lnTo>
                  <a:lnTo>
                    <a:pt x="402" y="101"/>
                  </a:lnTo>
                  <a:lnTo>
                    <a:pt x="409" y="109"/>
                  </a:lnTo>
                  <a:lnTo>
                    <a:pt x="416" y="117"/>
                  </a:lnTo>
                  <a:lnTo>
                    <a:pt x="424" y="123"/>
                  </a:lnTo>
                  <a:lnTo>
                    <a:pt x="432" y="130"/>
                  </a:lnTo>
                  <a:lnTo>
                    <a:pt x="441" y="137"/>
                  </a:lnTo>
                  <a:lnTo>
                    <a:pt x="450" y="143"/>
                  </a:lnTo>
                  <a:lnTo>
                    <a:pt x="459" y="149"/>
                  </a:lnTo>
                  <a:lnTo>
                    <a:pt x="469" y="154"/>
                  </a:lnTo>
                  <a:lnTo>
                    <a:pt x="480" y="159"/>
                  </a:lnTo>
                  <a:lnTo>
                    <a:pt x="490" y="165"/>
                  </a:lnTo>
                  <a:lnTo>
                    <a:pt x="501" y="170"/>
                  </a:lnTo>
                  <a:lnTo>
                    <a:pt x="512" y="174"/>
                  </a:lnTo>
                  <a:lnTo>
                    <a:pt x="447" y="287"/>
                  </a:lnTo>
                  <a:lnTo>
                    <a:pt x="431" y="287"/>
                  </a:lnTo>
                  <a:lnTo>
                    <a:pt x="328" y="211"/>
                  </a:lnTo>
                  <a:lnTo>
                    <a:pt x="322" y="216"/>
                  </a:lnTo>
                  <a:lnTo>
                    <a:pt x="316" y="222"/>
                  </a:lnTo>
                  <a:lnTo>
                    <a:pt x="311" y="227"/>
                  </a:lnTo>
                  <a:lnTo>
                    <a:pt x="305" y="234"/>
                  </a:lnTo>
                  <a:lnTo>
                    <a:pt x="299" y="240"/>
                  </a:lnTo>
                  <a:lnTo>
                    <a:pt x="293" y="247"/>
                  </a:lnTo>
                  <a:lnTo>
                    <a:pt x="288" y="253"/>
                  </a:lnTo>
                  <a:lnTo>
                    <a:pt x="283" y="261"/>
                  </a:lnTo>
                  <a:lnTo>
                    <a:pt x="279" y="268"/>
                  </a:lnTo>
                  <a:lnTo>
                    <a:pt x="275" y="276"/>
                  </a:lnTo>
                  <a:lnTo>
                    <a:pt x="271" y="284"/>
                  </a:lnTo>
                  <a:lnTo>
                    <a:pt x="267" y="292"/>
                  </a:lnTo>
                  <a:lnTo>
                    <a:pt x="265" y="300"/>
                  </a:lnTo>
                  <a:lnTo>
                    <a:pt x="262" y="308"/>
                  </a:lnTo>
                  <a:lnTo>
                    <a:pt x="261" y="316"/>
                  </a:lnTo>
                  <a:lnTo>
                    <a:pt x="259" y="324"/>
                  </a:lnTo>
                  <a:lnTo>
                    <a:pt x="265" y="334"/>
                  </a:lnTo>
                  <a:lnTo>
                    <a:pt x="272" y="342"/>
                  </a:lnTo>
                  <a:lnTo>
                    <a:pt x="281" y="347"/>
                  </a:lnTo>
                  <a:lnTo>
                    <a:pt x="290" y="351"/>
                  </a:lnTo>
                  <a:lnTo>
                    <a:pt x="302" y="353"/>
                  </a:lnTo>
                  <a:lnTo>
                    <a:pt x="313" y="355"/>
                  </a:lnTo>
                  <a:lnTo>
                    <a:pt x="325" y="356"/>
                  </a:lnTo>
                  <a:lnTo>
                    <a:pt x="337" y="357"/>
                  </a:lnTo>
                  <a:lnTo>
                    <a:pt x="348" y="357"/>
                  </a:lnTo>
                  <a:lnTo>
                    <a:pt x="360" y="359"/>
                  </a:lnTo>
                  <a:lnTo>
                    <a:pt x="370" y="361"/>
                  </a:lnTo>
                  <a:lnTo>
                    <a:pt x="380" y="365"/>
                  </a:lnTo>
                  <a:lnTo>
                    <a:pt x="388" y="370"/>
                  </a:lnTo>
                  <a:lnTo>
                    <a:pt x="394" y="378"/>
                  </a:lnTo>
                  <a:lnTo>
                    <a:pt x="399" y="387"/>
                  </a:lnTo>
                  <a:lnTo>
                    <a:pt x="400" y="401"/>
                  </a:lnTo>
                  <a:lnTo>
                    <a:pt x="347" y="480"/>
                  </a:lnTo>
                  <a:lnTo>
                    <a:pt x="225" y="398"/>
                  </a:lnTo>
                  <a:lnTo>
                    <a:pt x="202" y="404"/>
                  </a:lnTo>
                  <a:lnTo>
                    <a:pt x="168" y="477"/>
                  </a:lnTo>
                  <a:lnTo>
                    <a:pt x="165" y="478"/>
                  </a:lnTo>
                  <a:lnTo>
                    <a:pt x="162" y="479"/>
                  </a:lnTo>
                  <a:lnTo>
                    <a:pt x="158" y="481"/>
                  </a:lnTo>
                  <a:lnTo>
                    <a:pt x="154" y="483"/>
                  </a:lnTo>
                  <a:lnTo>
                    <a:pt x="150" y="484"/>
                  </a:lnTo>
                  <a:lnTo>
                    <a:pt x="146" y="487"/>
                  </a:lnTo>
                  <a:lnTo>
                    <a:pt x="142" y="489"/>
                  </a:lnTo>
                  <a:lnTo>
                    <a:pt x="138" y="492"/>
                  </a:lnTo>
                  <a:lnTo>
                    <a:pt x="130" y="49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grayWhite">
            <a:xfrm>
              <a:off x="-3" y="3739"/>
              <a:ext cx="337" cy="355"/>
            </a:xfrm>
            <a:custGeom>
              <a:avLst/>
              <a:gdLst>
                <a:gd name="T0" fmla="*/ 315 w 337"/>
                <a:gd name="T1" fmla="*/ 160 h 355"/>
                <a:gd name="T2" fmla="*/ 280 w 337"/>
                <a:gd name="T3" fmla="*/ 168 h 355"/>
                <a:gd name="T4" fmla="*/ 247 w 337"/>
                <a:gd name="T5" fmla="*/ 179 h 355"/>
                <a:gd name="T6" fmla="*/ 232 w 337"/>
                <a:gd name="T7" fmla="*/ 209 h 355"/>
                <a:gd name="T8" fmla="*/ 240 w 337"/>
                <a:gd name="T9" fmla="*/ 243 h 355"/>
                <a:gd name="T10" fmla="*/ 243 w 337"/>
                <a:gd name="T11" fmla="*/ 275 h 355"/>
                <a:gd name="T12" fmla="*/ 227 w 337"/>
                <a:gd name="T13" fmla="*/ 291 h 355"/>
                <a:gd name="T14" fmla="*/ 202 w 337"/>
                <a:gd name="T15" fmla="*/ 300 h 355"/>
                <a:gd name="T16" fmla="*/ 175 w 337"/>
                <a:gd name="T17" fmla="*/ 303 h 355"/>
                <a:gd name="T18" fmla="*/ 149 w 337"/>
                <a:gd name="T19" fmla="*/ 303 h 355"/>
                <a:gd name="T20" fmla="*/ 142 w 337"/>
                <a:gd name="T21" fmla="*/ 276 h 355"/>
                <a:gd name="T22" fmla="*/ 149 w 337"/>
                <a:gd name="T23" fmla="*/ 243 h 355"/>
                <a:gd name="T24" fmla="*/ 139 w 337"/>
                <a:gd name="T25" fmla="*/ 220 h 355"/>
                <a:gd name="T26" fmla="*/ 121 w 337"/>
                <a:gd name="T27" fmla="*/ 210 h 355"/>
                <a:gd name="T28" fmla="*/ 99 w 337"/>
                <a:gd name="T29" fmla="*/ 206 h 355"/>
                <a:gd name="T30" fmla="*/ 75 w 337"/>
                <a:gd name="T31" fmla="*/ 207 h 355"/>
                <a:gd name="T32" fmla="*/ 51 w 337"/>
                <a:gd name="T33" fmla="*/ 216 h 355"/>
                <a:gd name="T34" fmla="*/ 34 w 337"/>
                <a:gd name="T35" fmla="*/ 234 h 355"/>
                <a:gd name="T36" fmla="*/ 32 w 337"/>
                <a:gd name="T37" fmla="*/ 260 h 355"/>
                <a:gd name="T38" fmla="*/ 43 w 337"/>
                <a:gd name="T39" fmla="*/ 284 h 355"/>
                <a:gd name="T40" fmla="*/ 50 w 337"/>
                <a:gd name="T41" fmla="*/ 309 h 355"/>
                <a:gd name="T42" fmla="*/ 41 w 337"/>
                <a:gd name="T43" fmla="*/ 333 h 355"/>
                <a:gd name="T44" fmla="*/ 25 w 337"/>
                <a:gd name="T45" fmla="*/ 345 h 355"/>
                <a:gd name="T46" fmla="*/ 7 w 337"/>
                <a:gd name="T47" fmla="*/ 353 h 355"/>
                <a:gd name="T48" fmla="*/ 14 w 337"/>
                <a:gd name="T49" fmla="*/ 34 h 355"/>
                <a:gd name="T50" fmla="*/ 16 w 337"/>
                <a:gd name="T51" fmla="*/ 51 h 355"/>
                <a:gd name="T52" fmla="*/ 13 w 337"/>
                <a:gd name="T53" fmla="*/ 68 h 355"/>
                <a:gd name="T54" fmla="*/ 9 w 337"/>
                <a:gd name="T55" fmla="*/ 87 h 355"/>
                <a:gd name="T56" fmla="*/ 12 w 337"/>
                <a:gd name="T57" fmla="*/ 107 h 355"/>
                <a:gd name="T58" fmla="*/ 33 w 337"/>
                <a:gd name="T59" fmla="*/ 126 h 355"/>
                <a:gd name="T60" fmla="*/ 61 w 337"/>
                <a:gd name="T61" fmla="*/ 127 h 355"/>
                <a:gd name="T62" fmla="*/ 81 w 337"/>
                <a:gd name="T63" fmla="*/ 124 h 355"/>
                <a:gd name="T64" fmla="*/ 103 w 337"/>
                <a:gd name="T65" fmla="*/ 121 h 355"/>
                <a:gd name="T66" fmla="*/ 122 w 337"/>
                <a:gd name="T67" fmla="*/ 110 h 355"/>
                <a:gd name="T68" fmla="*/ 135 w 337"/>
                <a:gd name="T69" fmla="*/ 91 h 355"/>
                <a:gd name="T70" fmla="*/ 134 w 337"/>
                <a:gd name="T71" fmla="*/ 71 h 355"/>
                <a:gd name="T72" fmla="*/ 126 w 337"/>
                <a:gd name="T73" fmla="*/ 52 h 355"/>
                <a:gd name="T74" fmla="*/ 118 w 337"/>
                <a:gd name="T75" fmla="*/ 33 h 355"/>
                <a:gd name="T76" fmla="*/ 122 w 337"/>
                <a:gd name="T77" fmla="*/ 13 h 355"/>
                <a:gd name="T78" fmla="*/ 140 w 337"/>
                <a:gd name="T79" fmla="*/ 6 h 355"/>
                <a:gd name="T80" fmla="*/ 163 w 337"/>
                <a:gd name="T81" fmla="*/ 1 h 355"/>
                <a:gd name="T82" fmla="*/ 186 w 337"/>
                <a:gd name="T83" fmla="*/ 1 h 355"/>
                <a:gd name="T84" fmla="*/ 202 w 337"/>
                <a:gd name="T85" fmla="*/ 8 h 355"/>
                <a:gd name="T86" fmla="*/ 207 w 337"/>
                <a:gd name="T87" fmla="*/ 41 h 355"/>
                <a:gd name="T88" fmla="*/ 219 w 337"/>
                <a:gd name="T89" fmla="*/ 68 h 355"/>
                <a:gd name="T90" fmla="*/ 241 w 337"/>
                <a:gd name="T91" fmla="*/ 82 h 355"/>
                <a:gd name="T92" fmla="*/ 267 w 337"/>
                <a:gd name="T93" fmla="*/ 78 h 355"/>
                <a:gd name="T94" fmla="*/ 292 w 337"/>
                <a:gd name="T95" fmla="*/ 64 h 355"/>
                <a:gd name="T96" fmla="*/ 316 w 337"/>
                <a:gd name="T97" fmla="*/ 67 h 355"/>
                <a:gd name="T98" fmla="*/ 323 w 337"/>
                <a:gd name="T99" fmla="*/ 85 h 355"/>
                <a:gd name="T100" fmla="*/ 329 w 337"/>
                <a:gd name="T101" fmla="*/ 105 h 355"/>
                <a:gd name="T102" fmla="*/ 334 w 337"/>
                <a:gd name="T103" fmla="*/ 126 h 355"/>
                <a:gd name="T104" fmla="*/ 335 w 337"/>
                <a:gd name="T105" fmla="*/ 14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37" h="355">
                  <a:moveTo>
                    <a:pt x="335" y="147"/>
                  </a:moveTo>
                  <a:lnTo>
                    <a:pt x="329" y="153"/>
                  </a:lnTo>
                  <a:lnTo>
                    <a:pt x="323" y="158"/>
                  </a:lnTo>
                  <a:lnTo>
                    <a:pt x="315" y="160"/>
                  </a:lnTo>
                  <a:lnTo>
                    <a:pt x="306" y="163"/>
                  </a:lnTo>
                  <a:lnTo>
                    <a:pt x="297" y="165"/>
                  </a:lnTo>
                  <a:lnTo>
                    <a:pt x="288" y="167"/>
                  </a:lnTo>
                  <a:lnTo>
                    <a:pt x="280" y="168"/>
                  </a:lnTo>
                  <a:lnTo>
                    <a:pt x="270" y="170"/>
                  </a:lnTo>
                  <a:lnTo>
                    <a:pt x="261" y="172"/>
                  </a:lnTo>
                  <a:lnTo>
                    <a:pt x="254" y="175"/>
                  </a:lnTo>
                  <a:lnTo>
                    <a:pt x="247" y="179"/>
                  </a:lnTo>
                  <a:lnTo>
                    <a:pt x="242" y="183"/>
                  </a:lnTo>
                  <a:lnTo>
                    <a:pt x="237" y="191"/>
                  </a:lnTo>
                  <a:lnTo>
                    <a:pt x="233" y="199"/>
                  </a:lnTo>
                  <a:lnTo>
                    <a:pt x="232" y="209"/>
                  </a:lnTo>
                  <a:lnTo>
                    <a:pt x="233" y="222"/>
                  </a:lnTo>
                  <a:lnTo>
                    <a:pt x="236" y="229"/>
                  </a:lnTo>
                  <a:lnTo>
                    <a:pt x="239" y="237"/>
                  </a:lnTo>
                  <a:lnTo>
                    <a:pt x="240" y="243"/>
                  </a:lnTo>
                  <a:lnTo>
                    <a:pt x="242" y="252"/>
                  </a:lnTo>
                  <a:lnTo>
                    <a:pt x="242" y="259"/>
                  </a:lnTo>
                  <a:lnTo>
                    <a:pt x="243" y="266"/>
                  </a:lnTo>
                  <a:lnTo>
                    <a:pt x="243" y="275"/>
                  </a:lnTo>
                  <a:lnTo>
                    <a:pt x="243" y="283"/>
                  </a:lnTo>
                  <a:lnTo>
                    <a:pt x="237" y="286"/>
                  </a:lnTo>
                  <a:lnTo>
                    <a:pt x="232" y="289"/>
                  </a:lnTo>
                  <a:lnTo>
                    <a:pt x="227" y="291"/>
                  </a:lnTo>
                  <a:lnTo>
                    <a:pt x="221" y="293"/>
                  </a:lnTo>
                  <a:lnTo>
                    <a:pt x="216" y="294"/>
                  </a:lnTo>
                  <a:lnTo>
                    <a:pt x="209" y="297"/>
                  </a:lnTo>
                  <a:lnTo>
                    <a:pt x="202" y="300"/>
                  </a:lnTo>
                  <a:lnTo>
                    <a:pt x="195" y="300"/>
                  </a:lnTo>
                  <a:lnTo>
                    <a:pt x="189" y="302"/>
                  </a:lnTo>
                  <a:lnTo>
                    <a:pt x="182" y="303"/>
                  </a:lnTo>
                  <a:lnTo>
                    <a:pt x="175" y="303"/>
                  </a:lnTo>
                  <a:lnTo>
                    <a:pt x="169" y="303"/>
                  </a:lnTo>
                  <a:lnTo>
                    <a:pt x="162" y="303"/>
                  </a:lnTo>
                  <a:lnTo>
                    <a:pt x="155" y="303"/>
                  </a:lnTo>
                  <a:lnTo>
                    <a:pt x="149" y="303"/>
                  </a:lnTo>
                  <a:lnTo>
                    <a:pt x="143" y="299"/>
                  </a:lnTo>
                  <a:lnTo>
                    <a:pt x="140" y="293"/>
                  </a:lnTo>
                  <a:lnTo>
                    <a:pt x="140" y="285"/>
                  </a:lnTo>
                  <a:lnTo>
                    <a:pt x="142" y="276"/>
                  </a:lnTo>
                  <a:lnTo>
                    <a:pt x="144" y="268"/>
                  </a:lnTo>
                  <a:lnTo>
                    <a:pt x="147" y="260"/>
                  </a:lnTo>
                  <a:lnTo>
                    <a:pt x="149" y="252"/>
                  </a:lnTo>
                  <a:lnTo>
                    <a:pt x="149" y="243"/>
                  </a:lnTo>
                  <a:lnTo>
                    <a:pt x="149" y="235"/>
                  </a:lnTo>
                  <a:lnTo>
                    <a:pt x="146" y="229"/>
                  </a:lnTo>
                  <a:lnTo>
                    <a:pt x="143" y="224"/>
                  </a:lnTo>
                  <a:lnTo>
                    <a:pt x="139" y="220"/>
                  </a:lnTo>
                  <a:lnTo>
                    <a:pt x="136" y="217"/>
                  </a:lnTo>
                  <a:lnTo>
                    <a:pt x="130" y="214"/>
                  </a:lnTo>
                  <a:lnTo>
                    <a:pt x="126" y="211"/>
                  </a:lnTo>
                  <a:lnTo>
                    <a:pt x="121" y="210"/>
                  </a:lnTo>
                  <a:lnTo>
                    <a:pt x="116" y="209"/>
                  </a:lnTo>
                  <a:lnTo>
                    <a:pt x="110" y="208"/>
                  </a:lnTo>
                  <a:lnTo>
                    <a:pt x="105" y="208"/>
                  </a:lnTo>
                  <a:lnTo>
                    <a:pt x="99" y="206"/>
                  </a:lnTo>
                  <a:lnTo>
                    <a:pt x="93" y="206"/>
                  </a:lnTo>
                  <a:lnTo>
                    <a:pt x="87" y="207"/>
                  </a:lnTo>
                  <a:lnTo>
                    <a:pt x="81" y="206"/>
                  </a:lnTo>
                  <a:lnTo>
                    <a:pt x="75" y="207"/>
                  </a:lnTo>
                  <a:lnTo>
                    <a:pt x="70" y="207"/>
                  </a:lnTo>
                  <a:lnTo>
                    <a:pt x="62" y="209"/>
                  </a:lnTo>
                  <a:lnTo>
                    <a:pt x="56" y="212"/>
                  </a:lnTo>
                  <a:lnTo>
                    <a:pt x="51" y="216"/>
                  </a:lnTo>
                  <a:lnTo>
                    <a:pt x="46" y="219"/>
                  </a:lnTo>
                  <a:lnTo>
                    <a:pt x="41" y="224"/>
                  </a:lnTo>
                  <a:lnTo>
                    <a:pt x="37" y="229"/>
                  </a:lnTo>
                  <a:lnTo>
                    <a:pt x="34" y="234"/>
                  </a:lnTo>
                  <a:lnTo>
                    <a:pt x="29" y="241"/>
                  </a:lnTo>
                  <a:lnTo>
                    <a:pt x="30" y="248"/>
                  </a:lnTo>
                  <a:lnTo>
                    <a:pt x="31" y="253"/>
                  </a:lnTo>
                  <a:lnTo>
                    <a:pt x="32" y="260"/>
                  </a:lnTo>
                  <a:lnTo>
                    <a:pt x="35" y="266"/>
                  </a:lnTo>
                  <a:lnTo>
                    <a:pt x="37" y="272"/>
                  </a:lnTo>
                  <a:lnTo>
                    <a:pt x="42" y="279"/>
                  </a:lnTo>
                  <a:lnTo>
                    <a:pt x="43" y="284"/>
                  </a:lnTo>
                  <a:lnTo>
                    <a:pt x="45" y="289"/>
                  </a:lnTo>
                  <a:lnTo>
                    <a:pt x="49" y="296"/>
                  </a:lnTo>
                  <a:lnTo>
                    <a:pt x="50" y="303"/>
                  </a:lnTo>
                  <a:lnTo>
                    <a:pt x="50" y="309"/>
                  </a:lnTo>
                  <a:lnTo>
                    <a:pt x="50" y="316"/>
                  </a:lnTo>
                  <a:lnTo>
                    <a:pt x="49" y="321"/>
                  </a:lnTo>
                  <a:lnTo>
                    <a:pt x="47" y="326"/>
                  </a:lnTo>
                  <a:lnTo>
                    <a:pt x="41" y="333"/>
                  </a:lnTo>
                  <a:lnTo>
                    <a:pt x="35" y="339"/>
                  </a:lnTo>
                  <a:lnTo>
                    <a:pt x="32" y="341"/>
                  </a:lnTo>
                  <a:lnTo>
                    <a:pt x="30" y="343"/>
                  </a:lnTo>
                  <a:lnTo>
                    <a:pt x="25" y="345"/>
                  </a:lnTo>
                  <a:lnTo>
                    <a:pt x="21" y="348"/>
                  </a:lnTo>
                  <a:lnTo>
                    <a:pt x="17" y="349"/>
                  </a:lnTo>
                  <a:lnTo>
                    <a:pt x="12" y="350"/>
                  </a:lnTo>
                  <a:lnTo>
                    <a:pt x="7" y="353"/>
                  </a:lnTo>
                  <a:lnTo>
                    <a:pt x="0" y="354"/>
                  </a:lnTo>
                  <a:lnTo>
                    <a:pt x="0" y="19"/>
                  </a:lnTo>
                  <a:lnTo>
                    <a:pt x="12" y="31"/>
                  </a:lnTo>
                  <a:lnTo>
                    <a:pt x="14" y="34"/>
                  </a:lnTo>
                  <a:lnTo>
                    <a:pt x="16" y="39"/>
                  </a:lnTo>
                  <a:lnTo>
                    <a:pt x="18" y="43"/>
                  </a:lnTo>
                  <a:lnTo>
                    <a:pt x="17" y="47"/>
                  </a:lnTo>
                  <a:lnTo>
                    <a:pt x="16" y="51"/>
                  </a:lnTo>
                  <a:lnTo>
                    <a:pt x="16" y="56"/>
                  </a:lnTo>
                  <a:lnTo>
                    <a:pt x="16" y="60"/>
                  </a:lnTo>
                  <a:lnTo>
                    <a:pt x="14" y="64"/>
                  </a:lnTo>
                  <a:lnTo>
                    <a:pt x="13" y="68"/>
                  </a:lnTo>
                  <a:lnTo>
                    <a:pt x="12" y="73"/>
                  </a:lnTo>
                  <a:lnTo>
                    <a:pt x="11" y="78"/>
                  </a:lnTo>
                  <a:lnTo>
                    <a:pt x="10" y="82"/>
                  </a:lnTo>
                  <a:lnTo>
                    <a:pt x="9" y="87"/>
                  </a:lnTo>
                  <a:lnTo>
                    <a:pt x="9" y="92"/>
                  </a:lnTo>
                  <a:lnTo>
                    <a:pt x="8" y="97"/>
                  </a:lnTo>
                  <a:lnTo>
                    <a:pt x="9" y="102"/>
                  </a:lnTo>
                  <a:lnTo>
                    <a:pt x="12" y="107"/>
                  </a:lnTo>
                  <a:lnTo>
                    <a:pt x="16" y="112"/>
                  </a:lnTo>
                  <a:lnTo>
                    <a:pt x="19" y="118"/>
                  </a:lnTo>
                  <a:lnTo>
                    <a:pt x="27" y="122"/>
                  </a:lnTo>
                  <a:lnTo>
                    <a:pt x="33" y="126"/>
                  </a:lnTo>
                  <a:lnTo>
                    <a:pt x="40" y="128"/>
                  </a:lnTo>
                  <a:lnTo>
                    <a:pt x="48" y="128"/>
                  </a:lnTo>
                  <a:lnTo>
                    <a:pt x="56" y="129"/>
                  </a:lnTo>
                  <a:lnTo>
                    <a:pt x="61" y="127"/>
                  </a:lnTo>
                  <a:lnTo>
                    <a:pt x="65" y="127"/>
                  </a:lnTo>
                  <a:lnTo>
                    <a:pt x="70" y="126"/>
                  </a:lnTo>
                  <a:lnTo>
                    <a:pt x="76" y="126"/>
                  </a:lnTo>
                  <a:lnTo>
                    <a:pt x="81" y="124"/>
                  </a:lnTo>
                  <a:lnTo>
                    <a:pt x="87" y="124"/>
                  </a:lnTo>
                  <a:lnTo>
                    <a:pt x="92" y="123"/>
                  </a:lnTo>
                  <a:lnTo>
                    <a:pt x="98" y="121"/>
                  </a:lnTo>
                  <a:lnTo>
                    <a:pt x="103" y="121"/>
                  </a:lnTo>
                  <a:lnTo>
                    <a:pt x="107" y="119"/>
                  </a:lnTo>
                  <a:lnTo>
                    <a:pt x="112" y="116"/>
                  </a:lnTo>
                  <a:lnTo>
                    <a:pt x="117" y="114"/>
                  </a:lnTo>
                  <a:lnTo>
                    <a:pt x="122" y="110"/>
                  </a:lnTo>
                  <a:lnTo>
                    <a:pt x="125" y="106"/>
                  </a:lnTo>
                  <a:lnTo>
                    <a:pt x="128" y="101"/>
                  </a:lnTo>
                  <a:lnTo>
                    <a:pt x="131" y="96"/>
                  </a:lnTo>
                  <a:lnTo>
                    <a:pt x="135" y="91"/>
                  </a:lnTo>
                  <a:lnTo>
                    <a:pt x="136" y="85"/>
                  </a:lnTo>
                  <a:lnTo>
                    <a:pt x="136" y="81"/>
                  </a:lnTo>
                  <a:lnTo>
                    <a:pt x="136" y="76"/>
                  </a:lnTo>
                  <a:lnTo>
                    <a:pt x="134" y="71"/>
                  </a:lnTo>
                  <a:lnTo>
                    <a:pt x="133" y="67"/>
                  </a:lnTo>
                  <a:lnTo>
                    <a:pt x="131" y="62"/>
                  </a:lnTo>
                  <a:lnTo>
                    <a:pt x="128" y="56"/>
                  </a:lnTo>
                  <a:lnTo>
                    <a:pt x="126" y="52"/>
                  </a:lnTo>
                  <a:lnTo>
                    <a:pt x="124" y="47"/>
                  </a:lnTo>
                  <a:lnTo>
                    <a:pt x="122" y="43"/>
                  </a:lnTo>
                  <a:lnTo>
                    <a:pt x="119" y="38"/>
                  </a:lnTo>
                  <a:lnTo>
                    <a:pt x="118" y="33"/>
                  </a:lnTo>
                  <a:lnTo>
                    <a:pt x="118" y="28"/>
                  </a:lnTo>
                  <a:lnTo>
                    <a:pt x="118" y="22"/>
                  </a:lnTo>
                  <a:lnTo>
                    <a:pt x="118" y="18"/>
                  </a:lnTo>
                  <a:lnTo>
                    <a:pt x="122" y="13"/>
                  </a:lnTo>
                  <a:lnTo>
                    <a:pt x="127" y="11"/>
                  </a:lnTo>
                  <a:lnTo>
                    <a:pt x="130" y="9"/>
                  </a:lnTo>
                  <a:lnTo>
                    <a:pt x="136" y="8"/>
                  </a:lnTo>
                  <a:lnTo>
                    <a:pt x="140" y="6"/>
                  </a:lnTo>
                  <a:lnTo>
                    <a:pt x="145" y="4"/>
                  </a:lnTo>
                  <a:lnTo>
                    <a:pt x="151" y="3"/>
                  </a:lnTo>
                  <a:lnTo>
                    <a:pt x="156" y="4"/>
                  </a:lnTo>
                  <a:lnTo>
                    <a:pt x="163" y="1"/>
                  </a:lnTo>
                  <a:lnTo>
                    <a:pt x="169" y="2"/>
                  </a:lnTo>
                  <a:lnTo>
                    <a:pt x="174" y="1"/>
                  </a:lnTo>
                  <a:lnTo>
                    <a:pt x="180" y="2"/>
                  </a:lnTo>
                  <a:lnTo>
                    <a:pt x="186" y="1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2" y="8"/>
                  </a:lnTo>
                  <a:lnTo>
                    <a:pt x="203" y="15"/>
                  </a:lnTo>
                  <a:lnTo>
                    <a:pt x="204" y="24"/>
                  </a:lnTo>
                  <a:lnTo>
                    <a:pt x="205" y="33"/>
                  </a:lnTo>
                  <a:lnTo>
                    <a:pt x="207" y="41"/>
                  </a:lnTo>
                  <a:lnTo>
                    <a:pt x="211" y="49"/>
                  </a:lnTo>
                  <a:lnTo>
                    <a:pt x="212" y="57"/>
                  </a:lnTo>
                  <a:lnTo>
                    <a:pt x="217" y="65"/>
                  </a:lnTo>
                  <a:lnTo>
                    <a:pt x="219" y="68"/>
                  </a:lnTo>
                  <a:lnTo>
                    <a:pt x="224" y="72"/>
                  </a:lnTo>
                  <a:lnTo>
                    <a:pt x="228" y="76"/>
                  </a:lnTo>
                  <a:lnTo>
                    <a:pt x="234" y="79"/>
                  </a:lnTo>
                  <a:lnTo>
                    <a:pt x="241" y="82"/>
                  </a:lnTo>
                  <a:lnTo>
                    <a:pt x="248" y="82"/>
                  </a:lnTo>
                  <a:lnTo>
                    <a:pt x="254" y="83"/>
                  </a:lnTo>
                  <a:lnTo>
                    <a:pt x="261" y="80"/>
                  </a:lnTo>
                  <a:lnTo>
                    <a:pt x="267" y="78"/>
                  </a:lnTo>
                  <a:lnTo>
                    <a:pt x="273" y="74"/>
                  </a:lnTo>
                  <a:lnTo>
                    <a:pt x="280" y="71"/>
                  </a:lnTo>
                  <a:lnTo>
                    <a:pt x="286" y="67"/>
                  </a:lnTo>
                  <a:lnTo>
                    <a:pt x="292" y="64"/>
                  </a:lnTo>
                  <a:lnTo>
                    <a:pt x="298" y="61"/>
                  </a:lnTo>
                  <a:lnTo>
                    <a:pt x="305" y="62"/>
                  </a:lnTo>
                  <a:lnTo>
                    <a:pt x="313" y="63"/>
                  </a:lnTo>
                  <a:lnTo>
                    <a:pt x="316" y="67"/>
                  </a:lnTo>
                  <a:lnTo>
                    <a:pt x="318" y="71"/>
                  </a:lnTo>
                  <a:lnTo>
                    <a:pt x="320" y="74"/>
                  </a:lnTo>
                  <a:lnTo>
                    <a:pt x="322" y="80"/>
                  </a:lnTo>
                  <a:lnTo>
                    <a:pt x="323" y="85"/>
                  </a:lnTo>
                  <a:lnTo>
                    <a:pt x="326" y="90"/>
                  </a:lnTo>
                  <a:lnTo>
                    <a:pt x="329" y="94"/>
                  </a:lnTo>
                  <a:lnTo>
                    <a:pt x="328" y="100"/>
                  </a:lnTo>
                  <a:lnTo>
                    <a:pt x="329" y="105"/>
                  </a:lnTo>
                  <a:lnTo>
                    <a:pt x="331" y="110"/>
                  </a:lnTo>
                  <a:lnTo>
                    <a:pt x="332" y="115"/>
                  </a:lnTo>
                  <a:lnTo>
                    <a:pt x="333" y="121"/>
                  </a:lnTo>
                  <a:lnTo>
                    <a:pt x="334" y="126"/>
                  </a:lnTo>
                  <a:lnTo>
                    <a:pt x="334" y="131"/>
                  </a:lnTo>
                  <a:lnTo>
                    <a:pt x="335" y="137"/>
                  </a:lnTo>
                  <a:lnTo>
                    <a:pt x="336" y="142"/>
                  </a:lnTo>
                  <a:lnTo>
                    <a:pt x="335" y="14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64" name="Freeform 40"/>
            <p:cNvSpPr>
              <a:spLocks/>
            </p:cNvSpPr>
            <p:nvPr/>
          </p:nvSpPr>
          <p:spPr bwMode="grayWhite">
            <a:xfrm>
              <a:off x="165" y="3976"/>
              <a:ext cx="426" cy="341"/>
            </a:xfrm>
            <a:custGeom>
              <a:avLst/>
              <a:gdLst>
                <a:gd name="T0" fmla="*/ 131 w 426"/>
                <a:gd name="T1" fmla="*/ 340 h 341"/>
                <a:gd name="T2" fmla="*/ 132 w 426"/>
                <a:gd name="T3" fmla="*/ 311 h 341"/>
                <a:gd name="T4" fmla="*/ 128 w 426"/>
                <a:gd name="T5" fmla="*/ 290 h 341"/>
                <a:gd name="T6" fmla="*/ 100 w 426"/>
                <a:gd name="T7" fmla="*/ 265 h 341"/>
                <a:gd name="T8" fmla="*/ 37 w 426"/>
                <a:gd name="T9" fmla="*/ 249 h 341"/>
                <a:gd name="T10" fmla="*/ 2 w 426"/>
                <a:gd name="T11" fmla="*/ 210 h 341"/>
                <a:gd name="T12" fmla="*/ 0 w 426"/>
                <a:gd name="T13" fmla="*/ 174 h 341"/>
                <a:gd name="T14" fmla="*/ 10 w 426"/>
                <a:gd name="T15" fmla="*/ 150 h 341"/>
                <a:gd name="T16" fmla="*/ 32 w 426"/>
                <a:gd name="T17" fmla="*/ 135 h 341"/>
                <a:gd name="T18" fmla="*/ 48 w 426"/>
                <a:gd name="T19" fmla="*/ 136 h 341"/>
                <a:gd name="T20" fmla="*/ 82 w 426"/>
                <a:gd name="T21" fmla="*/ 142 h 341"/>
                <a:gd name="T22" fmla="*/ 98 w 426"/>
                <a:gd name="T23" fmla="*/ 145 h 341"/>
                <a:gd name="T24" fmla="*/ 123 w 426"/>
                <a:gd name="T25" fmla="*/ 146 h 341"/>
                <a:gd name="T26" fmla="*/ 154 w 426"/>
                <a:gd name="T27" fmla="*/ 136 h 341"/>
                <a:gd name="T28" fmla="*/ 172 w 426"/>
                <a:gd name="T29" fmla="*/ 117 h 341"/>
                <a:gd name="T30" fmla="*/ 181 w 426"/>
                <a:gd name="T31" fmla="*/ 103 h 341"/>
                <a:gd name="T32" fmla="*/ 185 w 426"/>
                <a:gd name="T33" fmla="*/ 91 h 341"/>
                <a:gd name="T34" fmla="*/ 181 w 426"/>
                <a:gd name="T35" fmla="*/ 75 h 341"/>
                <a:gd name="T36" fmla="*/ 178 w 426"/>
                <a:gd name="T37" fmla="*/ 57 h 341"/>
                <a:gd name="T38" fmla="*/ 175 w 426"/>
                <a:gd name="T39" fmla="*/ 41 h 341"/>
                <a:gd name="T40" fmla="*/ 177 w 426"/>
                <a:gd name="T41" fmla="*/ 23 h 341"/>
                <a:gd name="T42" fmla="*/ 185 w 426"/>
                <a:gd name="T43" fmla="*/ 4 h 341"/>
                <a:gd name="T44" fmla="*/ 201 w 426"/>
                <a:gd name="T45" fmla="*/ 0 h 341"/>
                <a:gd name="T46" fmla="*/ 220 w 426"/>
                <a:gd name="T47" fmla="*/ 0 h 341"/>
                <a:gd name="T48" fmla="*/ 240 w 426"/>
                <a:gd name="T49" fmla="*/ 4 h 341"/>
                <a:gd name="T50" fmla="*/ 246 w 426"/>
                <a:gd name="T51" fmla="*/ 7 h 341"/>
                <a:gd name="T52" fmla="*/ 265 w 426"/>
                <a:gd name="T53" fmla="*/ 16 h 341"/>
                <a:gd name="T54" fmla="*/ 275 w 426"/>
                <a:gd name="T55" fmla="*/ 25 h 341"/>
                <a:gd name="T56" fmla="*/ 284 w 426"/>
                <a:gd name="T57" fmla="*/ 37 h 341"/>
                <a:gd name="T58" fmla="*/ 287 w 426"/>
                <a:gd name="T59" fmla="*/ 58 h 341"/>
                <a:gd name="T60" fmla="*/ 280 w 426"/>
                <a:gd name="T61" fmla="*/ 80 h 341"/>
                <a:gd name="T62" fmla="*/ 269 w 426"/>
                <a:gd name="T63" fmla="*/ 101 h 341"/>
                <a:gd name="T64" fmla="*/ 261 w 426"/>
                <a:gd name="T65" fmla="*/ 132 h 341"/>
                <a:gd name="T66" fmla="*/ 271 w 426"/>
                <a:gd name="T67" fmla="*/ 157 h 341"/>
                <a:gd name="T68" fmla="*/ 286 w 426"/>
                <a:gd name="T69" fmla="*/ 171 h 341"/>
                <a:gd name="T70" fmla="*/ 305 w 426"/>
                <a:gd name="T71" fmla="*/ 181 h 341"/>
                <a:gd name="T72" fmla="*/ 326 w 426"/>
                <a:gd name="T73" fmla="*/ 185 h 341"/>
                <a:gd name="T74" fmla="*/ 337 w 426"/>
                <a:gd name="T75" fmla="*/ 186 h 341"/>
                <a:gd name="T76" fmla="*/ 360 w 426"/>
                <a:gd name="T77" fmla="*/ 188 h 341"/>
                <a:gd name="T78" fmla="*/ 395 w 426"/>
                <a:gd name="T79" fmla="*/ 190 h 341"/>
                <a:gd name="T80" fmla="*/ 417 w 426"/>
                <a:gd name="T81" fmla="*/ 208 h 341"/>
                <a:gd name="T82" fmla="*/ 425 w 426"/>
                <a:gd name="T83" fmla="*/ 246 h 341"/>
                <a:gd name="T84" fmla="*/ 412 w 426"/>
                <a:gd name="T85" fmla="*/ 300 h 341"/>
                <a:gd name="T86" fmla="*/ 400 w 426"/>
                <a:gd name="T87" fmla="*/ 329 h 341"/>
                <a:gd name="T88" fmla="*/ 393 w 426"/>
                <a:gd name="T89" fmla="*/ 334 h 341"/>
                <a:gd name="T90" fmla="*/ 377 w 426"/>
                <a:gd name="T91" fmla="*/ 339 h 341"/>
                <a:gd name="T92" fmla="*/ 362 w 426"/>
                <a:gd name="T93" fmla="*/ 338 h 341"/>
                <a:gd name="T94" fmla="*/ 338 w 426"/>
                <a:gd name="T95" fmla="*/ 331 h 341"/>
                <a:gd name="T96" fmla="*/ 329 w 426"/>
                <a:gd name="T97" fmla="*/ 327 h 341"/>
                <a:gd name="T98" fmla="*/ 313 w 426"/>
                <a:gd name="T99" fmla="*/ 322 h 341"/>
                <a:gd name="T100" fmla="*/ 297 w 426"/>
                <a:gd name="T101" fmla="*/ 317 h 341"/>
                <a:gd name="T102" fmla="*/ 280 w 426"/>
                <a:gd name="T103" fmla="*/ 315 h 341"/>
                <a:gd name="T104" fmla="*/ 260 w 426"/>
                <a:gd name="T105" fmla="*/ 324 h 341"/>
                <a:gd name="T106" fmla="*/ 246 w 426"/>
                <a:gd name="T107" fmla="*/ 340 h 341"/>
                <a:gd name="T108" fmla="*/ 131 w 426"/>
                <a:gd name="T109" fmla="*/ 34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26" h="341">
                  <a:moveTo>
                    <a:pt x="131" y="340"/>
                  </a:moveTo>
                  <a:lnTo>
                    <a:pt x="132" y="311"/>
                  </a:lnTo>
                  <a:lnTo>
                    <a:pt x="128" y="290"/>
                  </a:lnTo>
                  <a:lnTo>
                    <a:pt x="100" y="265"/>
                  </a:lnTo>
                  <a:lnTo>
                    <a:pt x="37" y="249"/>
                  </a:lnTo>
                  <a:lnTo>
                    <a:pt x="2" y="210"/>
                  </a:lnTo>
                  <a:lnTo>
                    <a:pt x="0" y="174"/>
                  </a:lnTo>
                  <a:lnTo>
                    <a:pt x="10" y="150"/>
                  </a:lnTo>
                  <a:lnTo>
                    <a:pt x="32" y="135"/>
                  </a:lnTo>
                  <a:lnTo>
                    <a:pt x="48" y="136"/>
                  </a:lnTo>
                  <a:lnTo>
                    <a:pt x="82" y="142"/>
                  </a:lnTo>
                  <a:lnTo>
                    <a:pt x="98" y="145"/>
                  </a:lnTo>
                  <a:lnTo>
                    <a:pt x="123" y="146"/>
                  </a:lnTo>
                  <a:lnTo>
                    <a:pt x="154" y="136"/>
                  </a:lnTo>
                  <a:lnTo>
                    <a:pt x="172" y="117"/>
                  </a:lnTo>
                  <a:lnTo>
                    <a:pt x="181" y="103"/>
                  </a:lnTo>
                  <a:lnTo>
                    <a:pt x="185" y="91"/>
                  </a:lnTo>
                  <a:lnTo>
                    <a:pt x="181" y="75"/>
                  </a:lnTo>
                  <a:lnTo>
                    <a:pt x="178" y="57"/>
                  </a:lnTo>
                  <a:lnTo>
                    <a:pt x="175" y="41"/>
                  </a:lnTo>
                  <a:lnTo>
                    <a:pt x="177" y="23"/>
                  </a:lnTo>
                  <a:lnTo>
                    <a:pt x="185" y="4"/>
                  </a:lnTo>
                  <a:lnTo>
                    <a:pt x="201" y="0"/>
                  </a:lnTo>
                  <a:lnTo>
                    <a:pt x="220" y="0"/>
                  </a:lnTo>
                  <a:lnTo>
                    <a:pt x="240" y="4"/>
                  </a:lnTo>
                  <a:lnTo>
                    <a:pt x="246" y="7"/>
                  </a:lnTo>
                  <a:lnTo>
                    <a:pt x="265" y="16"/>
                  </a:lnTo>
                  <a:lnTo>
                    <a:pt x="275" y="25"/>
                  </a:lnTo>
                  <a:lnTo>
                    <a:pt x="284" y="37"/>
                  </a:lnTo>
                  <a:lnTo>
                    <a:pt x="287" y="58"/>
                  </a:lnTo>
                  <a:lnTo>
                    <a:pt x="280" y="80"/>
                  </a:lnTo>
                  <a:lnTo>
                    <a:pt x="269" y="101"/>
                  </a:lnTo>
                  <a:lnTo>
                    <a:pt x="261" y="132"/>
                  </a:lnTo>
                  <a:lnTo>
                    <a:pt x="271" y="157"/>
                  </a:lnTo>
                  <a:lnTo>
                    <a:pt x="286" y="171"/>
                  </a:lnTo>
                  <a:lnTo>
                    <a:pt x="305" y="181"/>
                  </a:lnTo>
                  <a:lnTo>
                    <a:pt x="326" y="185"/>
                  </a:lnTo>
                  <a:lnTo>
                    <a:pt x="337" y="186"/>
                  </a:lnTo>
                  <a:lnTo>
                    <a:pt x="360" y="188"/>
                  </a:lnTo>
                  <a:lnTo>
                    <a:pt x="395" y="190"/>
                  </a:lnTo>
                  <a:lnTo>
                    <a:pt x="417" y="208"/>
                  </a:lnTo>
                  <a:lnTo>
                    <a:pt x="425" y="246"/>
                  </a:lnTo>
                  <a:lnTo>
                    <a:pt x="412" y="300"/>
                  </a:lnTo>
                  <a:lnTo>
                    <a:pt x="400" y="329"/>
                  </a:lnTo>
                  <a:lnTo>
                    <a:pt x="393" y="334"/>
                  </a:lnTo>
                  <a:lnTo>
                    <a:pt x="377" y="339"/>
                  </a:lnTo>
                  <a:lnTo>
                    <a:pt x="362" y="338"/>
                  </a:lnTo>
                  <a:lnTo>
                    <a:pt x="338" y="331"/>
                  </a:lnTo>
                  <a:lnTo>
                    <a:pt x="329" y="327"/>
                  </a:lnTo>
                  <a:lnTo>
                    <a:pt x="313" y="322"/>
                  </a:lnTo>
                  <a:lnTo>
                    <a:pt x="297" y="317"/>
                  </a:lnTo>
                  <a:lnTo>
                    <a:pt x="280" y="315"/>
                  </a:lnTo>
                  <a:lnTo>
                    <a:pt x="260" y="324"/>
                  </a:lnTo>
                  <a:lnTo>
                    <a:pt x="246" y="340"/>
                  </a:lnTo>
                  <a:lnTo>
                    <a:pt x="131" y="34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043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0"/>
            <a:ext cx="7772400" cy="990600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4125" y="1143000"/>
            <a:ext cx="7772400" cy="4953000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41425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CC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/>
              <a:t>©2006 A.R. Osborn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fld id="{F6C8D64F-D8E8-45FB-9E05-4A3D5C0C7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/>
        <a:buChar char="n"/>
        <a:defRPr sz="3200" b="1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file:///C:\Documents%20and%20Settings\HP_Administrator\Teaching\2004\Spring%202003\CDs\My%20CDs\Physical%20CD\ScienceDaily%20Magazine%20--%20Betting%20On%20Climate%20Change%20Alaskan%20Gambling%20Contest%20Yields%20Treasure%20Trove%20Of%20Scientific%20Data.htm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3.emf"/><Relationship Id="rId4" Type="http://schemas.openxmlformats.org/officeDocument/2006/relationships/oleObject" Target="../embeddings/Microsoft_Excel_97-2003_Worksheet1.xls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4.emf"/><Relationship Id="rId4" Type="http://schemas.openxmlformats.org/officeDocument/2006/relationships/oleObject" Target="../embeddings/Microsoft_Excel_97-2003_Worksheet2.xls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A5E7AC6F-2F02-4C13-84DC-62FE8ED1F7AF}" type="slidenum">
              <a:rPr lang="en-US" sz="1400" smtClean="0"/>
              <a:pPr eaLnBrk="1" hangingPunct="1">
                <a:defRPr/>
              </a:pPr>
              <a:t>1</a:t>
            </a:fld>
            <a:endParaRPr lang="en-US" sz="1400" smtClean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3048000"/>
            <a:ext cx="7848600" cy="1600200"/>
          </a:xfrm>
          <a:gradFill rotWithShape="1">
            <a:gsLst>
              <a:gs pos="0">
                <a:srgbClr val="0033CC">
                  <a:alpha val="80000"/>
                </a:srgbClr>
              </a:gs>
              <a:gs pos="100000">
                <a:srgbClr val="0033CC">
                  <a:gamma/>
                  <a:shade val="46275"/>
                  <a:invGamma/>
                </a:srgbClr>
              </a:gs>
            </a:gsLst>
            <a:lin ang="5400000" scaled="1"/>
          </a:gra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33CC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pPr>
              <a:defRPr/>
            </a:pPr>
            <a:r>
              <a:rPr lang="en-US" sz="8000" dirty="0"/>
              <a:t>Resource Issues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1935C7F9-363A-4FAC-A187-D6CB3EF02F64}" type="slidenum">
              <a:rPr lang="en-US" sz="1400" smtClean="0"/>
              <a:pPr>
                <a:defRPr/>
              </a:pPr>
              <a:t>10</a:t>
            </a:fld>
            <a:endParaRPr lang="en-US" sz="1400" smtClean="0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458200" cy="1143000"/>
          </a:xfrm>
        </p:spPr>
        <p:txBody>
          <a:bodyPr/>
          <a:lstStyle/>
          <a:p>
            <a:pPr algn="l">
              <a:defRPr/>
            </a:pPr>
            <a:r>
              <a:rPr lang="en-US" sz="4000" dirty="0" smtClean="0"/>
              <a:t>Reserves, Production (2011): </a:t>
            </a:r>
            <a:br>
              <a:rPr lang="en-US" sz="4000" dirty="0" smtClean="0"/>
            </a:br>
            <a:r>
              <a:rPr lang="en-US" sz="4000" dirty="0" smtClean="0"/>
              <a:t>COAL</a:t>
            </a:r>
            <a:endParaRPr lang="en-US" sz="4000" dirty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493125" cy="4953000"/>
          </a:xfrm>
          <a:ln>
            <a:solidFill>
              <a:srgbClr val="0033CC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US" sz="2600" dirty="0" smtClean="0"/>
              <a:t>Total proven reserves: 860,938 million </a:t>
            </a:r>
            <a:r>
              <a:rPr lang="en-US" sz="2600" dirty="0" err="1" smtClean="0"/>
              <a:t>tonnes</a:t>
            </a:r>
            <a:endParaRPr lang="en-US" sz="2600" dirty="0" smtClean="0"/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US" sz="2600" dirty="0" smtClean="0"/>
              <a:t>Major proven </a:t>
            </a:r>
            <a:r>
              <a:rPr lang="en-US" sz="2600" dirty="0"/>
              <a:t>r</a:t>
            </a:r>
            <a:r>
              <a:rPr lang="en-US" sz="2600" dirty="0" smtClean="0"/>
              <a:t>eserves: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US (28%)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Russia (18%)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China (13%)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US" sz="2600" dirty="0" smtClean="0"/>
              <a:t>Annual global production: 3,956 million </a:t>
            </a:r>
            <a:r>
              <a:rPr lang="en-US" sz="2600" dirty="0" err="1" smtClean="0"/>
              <a:t>tonnes</a:t>
            </a:r>
            <a:r>
              <a:rPr lang="en-US" sz="2600" dirty="0" smtClean="0"/>
              <a:t>  (oil equivalent)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US" sz="2600" dirty="0" smtClean="0"/>
              <a:t>Major Producers (million </a:t>
            </a:r>
            <a:r>
              <a:rPr lang="en-US" sz="2600" dirty="0" err="1" smtClean="0"/>
              <a:t>tonnes</a:t>
            </a:r>
            <a:r>
              <a:rPr lang="en-US" sz="2600" dirty="0" smtClean="0"/>
              <a:t> oil equivalent):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China (50%)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US (14%)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Australia (6%)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India (6%)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Indonesia (5%)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" y="6457890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000" b="1" dirty="0">
                <a:solidFill>
                  <a:srgbClr val="FFFF00"/>
                </a:solidFill>
              </a:rPr>
              <a:t>Adapted from the BP Statistical Review of World Energy, June 2012.  See http://www.bp.com/assets/bp_internet/globalbp/globalbp_uk_english/reports_and _publications/statistical_energy_review_2011/STAGING/</a:t>
            </a:r>
            <a:r>
              <a:rPr lang="en-US" sz="1000" b="1" dirty="0" err="1">
                <a:solidFill>
                  <a:srgbClr val="FFFF00"/>
                </a:solidFill>
              </a:rPr>
              <a:t>local_assets</a:t>
            </a:r>
            <a:r>
              <a:rPr lang="en-US" sz="1000" b="1" dirty="0">
                <a:solidFill>
                  <a:srgbClr val="FFFF00"/>
                </a:solidFill>
              </a:rPr>
              <a:t>/</a:t>
            </a:r>
            <a:r>
              <a:rPr lang="en-US" sz="1000" b="1" dirty="0" err="1">
                <a:solidFill>
                  <a:srgbClr val="FFFF00"/>
                </a:solidFill>
              </a:rPr>
              <a:t>pdf</a:t>
            </a:r>
            <a:r>
              <a:rPr lang="en-US" sz="1000" b="1" dirty="0">
                <a:solidFill>
                  <a:srgbClr val="FFFF00"/>
                </a:solidFill>
              </a:rPr>
              <a:t>/statistical_review_of_world_energy_full_report_2012.pdf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67381192-77E9-4CF6-8B67-157A031AE06B}" type="slidenum">
              <a:rPr lang="en-US" sz="1400" smtClean="0"/>
              <a:pPr>
                <a:defRPr/>
              </a:pPr>
              <a:t>100</a:t>
            </a:fld>
            <a:endParaRPr lang="en-US" sz="1400" smtClean="0"/>
          </a:p>
        </p:txBody>
      </p:sp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Threats to Biodiversity</a:t>
            </a:r>
          </a:p>
        </p:txBody>
      </p:sp>
      <p:sp>
        <p:nvSpPr>
          <p:cNvPr id="921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04" y="1066800"/>
            <a:ext cx="4800600" cy="54864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Species die – that is natural and inevitable.  But in the last few centuries the rate of species extinction has increased enormously.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Habitat destruction</a:t>
            </a:r>
            <a:r>
              <a:rPr lang="en-US" dirty="0" smtClean="0"/>
              <a:t>, especially in the tropics, is a very great concern.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Tropical forests cover only 7% of the earth’s land, but are home to more than 50% of all species of plants and animals!</a:t>
            </a:r>
          </a:p>
        </p:txBody>
      </p:sp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2419350"/>
            <a:ext cx="4171950" cy="268605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0" y="6553200"/>
            <a:ext cx="7775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400">
                <a:solidFill>
                  <a:srgbClr val="FFFF00"/>
                </a:solidFill>
              </a:rPr>
              <a:t>Source: http://www.globalchange.umich.edu/globalchange2/current/lectures/biodiversity/biodiversity.html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Proven Coal Reserves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12F6A-8976-466C-B2A1-86FAE6F2F72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614128" cy="441960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" y="6457890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000" b="1" dirty="0">
                <a:solidFill>
                  <a:srgbClr val="FFFF00"/>
                </a:solidFill>
              </a:rPr>
              <a:t>Adapted from the BP Statistical Review of World Energy, June 2012.  See http://www.bp.com/assets/bp_internet/globalbp/globalbp_uk_english/reports_and _publications/statistical_energy_review_2011/STAGING/</a:t>
            </a:r>
            <a:r>
              <a:rPr lang="en-US" sz="1000" b="1" dirty="0" err="1">
                <a:solidFill>
                  <a:srgbClr val="FFFF00"/>
                </a:solidFill>
              </a:rPr>
              <a:t>local_assets</a:t>
            </a:r>
            <a:r>
              <a:rPr lang="en-US" sz="1000" b="1" dirty="0">
                <a:solidFill>
                  <a:srgbClr val="FFFF00"/>
                </a:solidFill>
              </a:rPr>
              <a:t>/</a:t>
            </a:r>
            <a:r>
              <a:rPr lang="en-US" sz="1000" b="1" dirty="0" err="1">
                <a:solidFill>
                  <a:srgbClr val="FFFF00"/>
                </a:solidFill>
              </a:rPr>
              <a:t>pdf</a:t>
            </a:r>
            <a:r>
              <a:rPr lang="en-US" sz="1000" b="1" dirty="0">
                <a:solidFill>
                  <a:srgbClr val="FFFF00"/>
                </a:solidFill>
              </a:rPr>
              <a:t>/statistical_review_of_world_energy_full_report_2012.pdf</a:t>
            </a:r>
          </a:p>
        </p:txBody>
      </p:sp>
    </p:spTree>
    <p:extLst>
      <p:ext uri="{BB962C8B-B14F-4D97-AF65-F5344CB8AC3E}">
        <p14:creationId xmlns:p14="http://schemas.microsoft.com/office/powerpoint/2010/main" val="2184002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1935C7F9-363A-4FAC-A187-D6CB3EF02F64}" type="slidenum">
              <a:rPr lang="en-US" sz="1400" smtClean="0"/>
              <a:pPr>
                <a:defRPr/>
              </a:pPr>
              <a:t>12</a:t>
            </a:fld>
            <a:endParaRPr lang="en-US" sz="1400" smtClean="0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458200" cy="1143000"/>
          </a:xfrm>
        </p:spPr>
        <p:txBody>
          <a:bodyPr/>
          <a:lstStyle/>
          <a:p>
            <a:pPr algn="l">
              <a:defRPr/>
            </a:pPr>
            <a:r>
              <a:rPr lang="en-US" sz="4000" dirty="0" smtClean="0"/>
              <a:t>Reserves, Consumption (2011): </a:t>
            </a:r>
            <a:br>
              <a:rPr lang="en-US" sz="4000" dirty="0" smtClean="0"/>
            </a:br>
            <a:r>
              <a:rPr lang="en-US" sz="4000" dirty="0" smtClean="0"/>
              <a:t>OIL</a:t>
            </a:r>
            <a:endParaRPr lang="en-US" sz="4000" dirty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493125" cy="4724400"/>
          </a:xfrm>
          <a:ln>
            <a:solidFill>
              <a:srgbClr val="0033CC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75000"/>
              </a:lnSpc>
              <a:buFont typeface="Wingdings" pitchFamily="2" charset="2"/>
              <a:buChar char="q"/>
            </a:pPr>
            <a:r>
              <a:rPr lang="en-US" sz="2600" dirty="0" smtClean="0"/>
              <a:t>Total proven reserves: </a:t>
            </a:r>
            <a:r>
              <a:rPr lang="en-US" sz="2800" dirty="0"/>
              <a:t>1,652.6 billion barrels </a:t>
            </a:r>
            <a:endParaRPr lang="en-US" sz="2800" dirty="0" smtClean="0"/>
          </a:p>
          <a:p>
            <a:pPr eaLnBrk="1" hangingPunct="1">
              <a:lnSpc>
                <a:spcPct val="75000"/>
              </a:lnSpc>
              <a:buFont typeface="Wingdings" pitchFamily="2" charset="2"/>
              <a:buChar char="q"/>
            </a:pPr>
            <a:r>
              <a:rPr lang="en-US" sz="2600" dirty="0" smtClean="0"/>
              <a:t>Major proven reserves:</a:t>
            </a:r>
          </a:p>
          <a:p>
            <a:pPr lvl="1" eaLnBrk="1" hangingPunct="1">
              <a:lnSpc>
                <a:spcPct val="75000"/>
              </a:lnSpc>
            </a:pPr>
            <a:r>
              <a:rPr lang="en-US" sz="2400" dirty="0"/>
              <a:t>Saudi Arabia (16.1%)</a:t>
            </a:r>
          </a:p>
          <a:p>
            <a:pPr lvl="1" eaLnBrk="1" hangingPunct="1">
              <a:lnSpc>
                <a:spcPct val="75000"/>
              </a:lnSpc>
            </a:pPr>
            <a:r>
              <a:rPr lang="en-US" sz="2400" dirty="0"/>
              <a:t>Iran (9.1%)</a:t>
            </a:r>
          </a:p>
          <a:p>
            <a:pPr lvl="1" eaLnBrk="1" hangingPunct="1">
              <a:lnSpc>
                <a:spcPct val="75000"/>
              </a:lnSpc>
            </a:pPr>
            <a:r>
              <a:rPr lang="en-US" sz="2400" dirty="0"/>
              <a:t>Iraq (8.7%)</a:t>
            </a:r>
          </a:p>
          <a:p>
            <a:pPr lvl="1" eaLnBrk="1" hangingPunct="1">
              <a:lnSpc>
                <a:spcPct val="75000"/>
              </a:lnSpc>
            </a:pPr>
            <a:r>
              <a:rPr lang="en-US" sz="2400" dirty="0"/>
              <a:t>Kuwait (6.1%)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US" sz="2600" dirty="0" smtClean="0"/>
              <a:t>Daily global production: 83,576 </a:t>
            </a:r>
            <a:r>
              <a:rPr lang="en-US" sz="2600" dirty="0"/>
              <a:t>thousand barrels </a:t>
            </a:r>
            <a:endParaRPr lang="en-US" sz="2600" dirty="0" smtClean="0"/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US" sz="2600" dirty="0" smtClean="0"/>
              <a:t>Major consumers:</a:t>
            </a:r>
          </a:p>
          <a:p>
            <a:pPr lvl="1" eaLnBrk="1" hangingPunct="1">
              <a:lnSpc>
                <a:spcPct val="75000"/>
              </a:lnSpc>
            </a:pPr>
            <a:r>
              <a:rPr lang="en-US" sz="2400" dirty="0"/>
              <a:t>US (20.5% of global daily production) </a:t>
            </a:r>
          </a:p>
          <a:p>
            <a:pPr lvl="1" eaLnBrk="1" hangingPunct="1">
              <a:lnSpc>
                <a:spcPct val="75000"/>
              </a:lnSpc>
            </a:pPr>
            <a:r>
              <a:rPr lang="en-US" sz="2400" dirty="0"/>
              <a:t>China (11.4%)</a:t>
            </a:r>
          </a:p>
          <a:p>
            <a:pPr lvl="1" eaLnBrk="1" hangingPunct="1">
              <a:lnSpc>
                <a:spcPct val="75000"/>
              </a:lnSpc>
            </a:pPr>
            <a:r>
              <a:rPr lang="en-US" sz="2400" dirty="0"/>
              <a:t>Japan (5.0%)</a:t>
            </a:r>
          </a:p>
          <a:p>
            <a:pPr lvl="1" eaLnBrk="1" hangingPunct="1">
              <a:lnSpc>
                <a:spcPct val="75000"/>
              </a:lnSpc>
            </a:pPr>
            <a:r>
              <a:rPr lang="en-US" sz="2400" dirty="0"/>
              <a:t>India (4.0%)</a:t>
            </a:r>
          </a:p>
          <a:p>
            <a:pPr lvl="1" eaLnBrk="1" hangingPunct="1">
              <a:lnSpc>
                <a:spcPct val="75000"/>
              </a:lnSpc>
            </a:pPr>
            <a:r>
              <a:rPr lang="en-US" sz="2400" dirty="0"/>
              <a:t>Russian Federation (3.4%)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" y="6457890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000" b="1" dirty="0">
                <a:solidFill>
                  <a:srgbClr val="FFFF00"/>
                </a:solidFill>
              </a:rPr>
              <a:t>Adapted from the BP Statistical Review of World Energy, June 2012.  See http://www.bp.com/assets/bp_internet/globalbp/globalbp_uk_english/reports_and _publications/statistical_energy_review_2011/STAGING/</a:t>
            </a:r>
            <a:r>
              <a:rPr lang="en-US" sz="1000" b="1" dirty="0" err="1">
                <a:solidFill>
                  <a:srgbClr val="FFFF00"/>
                </a:solidFill>
              </a:rPr>
              <a:t>local_assets</a:t>
            </a:r>
            <a:r>
              <a:rPr lang="en-US" sz="1000" b="1" dirty="0">
                <a:solidFill>
                  <a:srgbClr val="FFFF00"/>
                </a:solidFill>
              </a:rPr>
              <a:t>/</a:t>
            </a:r>
            <a:r>
              <a:rPr lang="en-US" sz="1000" b="1" dirty="0" err="1">
                <a:solidFill>
                  <a:srgbClr val="FFFF00"/>
                </a:solidFill>
              </a:rPr>
              <a:t>pdf</a:t>
            </a:r>
            <a:r>
              <a:rPr lang="en-US" sz="1000" b="1" dirty="0">
                <a:solidFill>
                  <a:srgbClr val="FFFF00"/>
                </a:solidFill>
              </a:rPr>
              <a:t>/statistical_review_of_world_energy_full_report_2012.pdf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44" y="4763656"/>
            <a:ext cx="2087656" cy="1371600"/>
          </a:xfrm>
          <a:prstGeom prst="rect">
            <a:avLst/>
          </a:prstGeom>
          <a:noFill/>
          <a:ln w="38100" algn="ctr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54" y="1981200"/>
            <a:ext cx="2049946" cy="1371600"/>
          </a:xfrm>
          <a:prstGeom prst="rect">
            <a:avLst/>
          </a:prstGeom>
          <a:noFill/>
          <a:ln w="38100" algn="ctr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971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 noGrp="1"/>
          </p:cNvSpPr>
          <p:nvPr/>
        </p:nvSpPr>
        <p:spPr bwMode="auto">
          <a:xfrm>
            <a:off x="7010400" y="0"/>
            <a:ext cx="2133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fld id="{B3EAB249-8E1B-4583-A53A-8B83E3E6FFD3}" type="slidenum"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pPr algn="r">
                <a:defRPr/>
              </a:pPr>
              <a:t>13</a:t>
            </a:fld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 dirty="0"/>
              <a:t>Proven Oil Reserves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64" y="1477814"/>
            <a:ext cx="8535473" cy="4582537"/>
          </a:xfrm>
          <a:prstGeom prst="rect">
            <a:avLst/>
          </a:prstGeom>
          <a:noFill/>
          <a:ln w="38100" algn="ctr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" y="6457890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000" b="1" dirty="0">
                <a:solidFill>
                  <a:srgbClr val="FFFF00"/>
                </a:solidFill>
              </a:rPr>
              <a:t>Adapted from the BP Statistical Review of World Energy, June 2012.  See http://www.bp.com/assets/bp_internet/globalbp/globalbp_uk_english/reports_and _publications/statistical_energy_review_2011/STAGING/</a:t>
            </a:r>
            <a:r>
              <a:rPr lang="en-US" sz="1000" b="1" dirty="0" err="1">
                <a:solidFill>
                  <a:srgbClr val="FFFF00"/>
                </a:solidFill>
              </a:rPr>
              <a:t>local_assets</a:t>
            </a:r>
            <a:r>
              <a:rPr lang="en-US" sz="1000" b="1" dirty="0">
                <a:solidFill>
                  <a:srgbClr val="FFFF00"/>
                </a:solidFill>
              </a:rPr>
              <a:t>/</a:t>
            </a:r>
            <a:r>
              <a:rPr lang="en-US" sz="1000" b="1" dirty="0" err="1">
                <a:solidFill>
                  <a:srgbClr val="FFFF00"/>
                </a:solidFill>
              </a:rPr>
              <a:t>pdf</a:t>
            </a:r>
            <a:r>
              <a:rPr lang="en-US" sz="1000" b="1" dirty="0">
                <a:solidFill>
                  <a:srgbClr val="FFFF00"/>
                </a:solidFill>
              </a:rPr>
              <a:t>/statistical_review_of_world_energy_full_report_2012.pdf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 noGrp="1"/>
          </p:cNvSpPr>
          <p:nvPr/>
        </p:nvSpPr>
        <p:spPr bwMode="auto">
          <a:xfrm>
            <a:off x="7010400" y="0"/>
            <a:ext cx="2133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fld id="{EF40BEE2-09C8-4811-B171-65B9DDD5685F}" type="slidenum"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pPr algn="r">
                <a:defRPr/>
              </a:pPr>
              <a:t>14</a:t>
            </a:fld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/>
              <a:t>Oil Imports &amp; Exports, 2011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54" y="1182255"/>
            <a:ext cx="8306292" cy="5172874"/>
          </a:xfrm>
          <a:prstGeom prst="rect">
            <a:avLst/>
          </a:prstGeom>
          <a:noFill/>
          <a:ln w="38100" algn="ctr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" y="6457890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000" b="1" dirty="0">
                <a:solidFill>
                  <a:srgbClr val="FFFF00"/>
                </a:solidFill>
              </a:rPr>
              <a:t>Adapted from the BP Statistical Review of World Energy, June 2012.  See http://www.bp.com/assets/bp_internet/globalbp/globalbp_uk_english/reports_and _publications/statistical_energy_review_2011/STAGING/</a:t>
            </a:r>
            <a:r>
              <a:rPr lang="en-US" sz="1000" b="1" dirty="0" err="1">
                <a:solidFill>
                  <a:srgbClr val="FFFF00"/>
                </a:solidFill>
              </a:rPr>
              <a:t>local_assets</a:t>
            </a:r>
            <a:r>
              <a:rPr lang="en-US" sz="1000" b="1" dirty="0">
                <a:solidFill>
                  <a:srgbClr val="FFFF00"/>
                </a:solidFill>
              </a:rPr>
              <a:t>/</a:t>
            </a:r>
            <a:r>
              <a:rPr lang="en-US" sz="1000" b="1" dirty="0" err="1">
                <a:solidFill>
                  <a:srgbClr val="FFFF00"/>
                </a:solidFill>
              </a:rPr>
              <a:t>pdf</a:t>
            </a:r>
            <a:r>
              <a:rPr lang="en-US" sz="1000" b="1" dirty="0">
                <a:solidFill>
                  <a:srgbClr val="FFFF00"/>
                </a:solidFill>
              </a:rPr>
              <a:t>/statistical_review_of_world_energy_full_report_2012.pdf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 noGrp="1"/>
          </p:cNvSpPr>
          <p:nvPr/>
        </p:nvSpPr>
        <p:spPr bwMode="auto">
          <a:xfrm>
            <a:off x="7010400" y="0"/>
            <a:ext cx="2133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fld id="{48533E18-7002-4731-B914-27F666FCBDE5}" type="slidenum"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pPr algn="r">
                <a:defRPr/>
              </a:pPr>
              <a:t>15</a:t>
            </a:fld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83820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Per Capita Oil Consumption, 2011</a:t>
            </a:r>
          </a:p>
        </p:txBody>
      </p:sp>
      <p:pic>
        <p:nvPicPr>
          <p:cNvPr id="6554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35075"/>
            <a:ext cx="8229600" cy="4981575"/>
          </a:xfrm>
          <a:prstGeom prst="rect">
            <a:avLst/>
          </a:prstGeom>
          <a:noFill/>
          <a:ln w="38100" algn="ctr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542" name="Text Box 9"/>
          <p:cNvSpPr txBox="1">
            <a:spLocks noChangeArrowheads="1"/>
          </p:cNvSpPr>
          <p:nvPr/>
        </p:nvSpPr>
        <p:spPr bwMode="auto">
          <a:xfrm>
            <a:off x="7239000" y="5902325"/>
            <a:ext cx="1219200" cy="214313"/>
          </a:xfrm>
          <a:prstGeom prst="rect">
            <a:avLst/>
          </a:prstGeom>
          <a:solidFill>
            <a:srgbClr val="FFFFCC">
              <a:alpha val="749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600"/>
              <a:t>In tonnes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" y="6457890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000" b="1" dirty="0">
                <a:solidFill>
                  <a:srgbClr val="FFFF00"/>
                </a:solidFill>
              </a:rPr>
              <a:t>Adapted from the BP Statistical Review of World Energy, June 2012.  See http://www.bp.com/assets/bp_internet/globalbp/globalbp_uk_english/reports_and _publications/statistical_energy_review_2011/STAGING/</a:t>
            </a:r>
            <a:r>
              <a:rPr lang="en-US" sz="1000" b="1" dirty="0" err="1">
                <a:solidFill>
                  <a:srgbClr val="FFFF00"/>
                </a:solidFill>
              </a:rPr>
              <a:t>local_assets</a:t>
            </a:r>
            <a:r>
              <a:rPr lang="en-US" sz="1000" b="1" dirty="0">
                <a:solidFill>
                  <a:srgbClr val="FFFF00"/>
                </a:solidFill>
              </a:rPr>
              <a:t>/</a:t>
            </a:r>
            <a:r>
              <a:rPr lang="en-US" sz="1000" b="1" dirty="0" err="1">
                <a:solidFill>
                  <a:srgbClr val="FFFF00"/>
                </a:solidFill>
              </a:rPr>
              <a:t>pdf</a:t>
            </a:r>
            <a:r>
              <a:rPr lang="en-US" sz="1000" b="1" dirty="0">
                <a:solidFill>
                  <a:srgbClr val="FFFF00"/>
                </a:solidFill>
              </a:rPr>
              <a:t>/statistical_review_of_world_energy_full_report_2012.pdf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1935C7F9-363A-4FAC-A187-D6CB3EF02F64}" type="slidenum">
              <a:rPr lang="en-US" sz="1400" smtClean="0"/>
              <a:pPr>
                <a:defRPr/>
              </a:pPr>
              <a:t>16</a:t>
            </a:fld>
            <a:endParaRPr lang="en-US" sz="1400" smtClean="0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458200" cy="1143000"/>
          </a:xfrm>
        </p:spPr>
        <p:txBody>
          <a:bodyPr/>
          <a:lstStyle/>
          <a:p>
            <a:pPr algn="l">
              <a:defRPr/>
            </a:pPr>
            <a:r>
              <a:rPr lang="en-US" sz="4000" dirty="0" smtClean="0"/>
              <a:t>Reserves, Production (2011): </a:t>
            </a:r>
            <a:br>
              <a:rPr lang="en-US" sz="4000" dirty="0" smtClean="0"/>
            </a:br>
            <a:r>
              <a:rPr lang="en-US" sz="4000" dirty="0" smtClean="0"/>
              <a:t>NATURAL GAS</a:t>
            </a:r>
            <a:endParaRPr lang="en-US" sz="4000" dirty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8839200" cy="4724400"/>
          </a:xfrm>
          <a:ln>
            <a:solidFill>
              <a:srgbClr val="0033CC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75000"/>
              </a:lnSpc>
              <a:buFont typeface="Wingdings" pitchFamily="2" charset="2"/>
              <a:buChar char="q"/>
            </a:pPr>
            <a:r>
              <a:rPr lang="en-US" sz="2600" dirty="0" smtClean="0"/>
              <a:t>Total proven reserves: </a:t>
            </a:r>
            <a:r>
              <a:rPr lang="en-US" sz="2800" dirty="0" smtClean="0"/>
              <a:t>208 trillion cubic meters</a:t>
            </a:r>
          </a:p>
          <a:p>
            <a:pPr eaLnBrk="1" hangingPunct="1">
              <a:lnSpc>
                <a:spcPct val="75000"/>
              </a:lnSpc>
              <a:buFont typeface="Wingdings" pitchFamily="2" charset="2"/>
              <a:buChar char="q"/>
            </a:pPr>
            <a:r>
              <a:rPr lang="en-US" sz="2600" dirty="0" smtClean="0"/>
              <a:t>Major proven reserves:</a:t>
            </a:r>
          </a:p>
          <a:p>
            <a:pPr lvl="1" eaLnBrk="1" hangingPunct="1">
              <a:lnSpc>
                <a:spcPct val="75000"/>
              </a:lnSpc>
            </a:pPr>
            <a:r>
              <a:rPr lang="fi-FI" sz="2400" dirty="0"/>
              <a:t>Russia (21%)</a:t>
            </a:r>
          </a:p>
          <a:p>
            <a:pPr lvl="1" eaLnBrk="1" hangingPunct="1">
              <a:lnSpc>
                <a:spcPct val="75000"/>
              </a:lnSpc>
            </a:pPr>
            <a:r>
              <a:rPr lang="fi-FI" sz="2400" dirty="0"/>
              <a:t>Iran (16%)</a:t>
            </a:r>
          </a:p>
          <a:p>
            <a:pPr lvl="1" eaLnBrk="1" hangingPunct="1">
              <a:lnSpc>
                <a:spcPct val="75000"/>
              </a:lnSpc>
            </a:pPr>
            <a:r>
              <a:rPr lang="fi-FI" sz="2400" dirty="0"/>
              <a:t>Qatar (12%)</a:t>
            </a:r>
          </a:p>
          <a:p>
            <a:pPr lvl="1" eaLnBrk="1" hangingPunct="1">
              <a:lnSpc>
                <a:spcPct val="75000"/>
              </a:lnSpc>
            </a:pPr>
            <a:r>
              <a:rPr lang="fi-FI" sz="2400" dirty="0"/>
              <a:t>Turkmenistan (12</a:t>
            </a:r>
            <a:r>
              <a:rPr lang="fi-FI" sz="2400" dirty="0" smtClean="0"/>
              <a:t>%)</a:t>
            </a:r>
          </a:p>
          <a:p>
            <a:pPr eaLnBrk="1" hangingPunct="1">
              <a:lnSpc>
                <a:spcPct val="75000"/>
              </a:lnSpc>
              <a:buFont typeface="Wingdings" pitchFamily="2" charset="2"/>
              <a:buChar char="q"/>
            </a:pPr>
            <a:r>
              <a:rPr lang="en-US" sz="2600" dirty="0" smtClean="0"/>
              <a:t>Annual global production: 3,223 billion cubic meters</a:t>
            </a:r>
          </a:p>
          <a:p>
            <a:pPr eaLnBrk="1" hangingPunct="1">
              <a:lnSpc>
                <a:spcPct val="75000"/>
              </a:lnSpc>
              <a:buFont typeface="Wingdings" pitchFamily="2" charset="2"/>
              <a:buChar char="q"/>
            </a:pPr>
            <a:r>
              <a:rPr lang="en-US" sz="2600" dirty="0" smtClean="0"/>
              <a:t>Major consumers:</a:t>
            </a:r>
          </a:p>
          <a:p>
            <a:pPr lvl="1" eaLnBrk="1" hangingPunct="1">
              <a:lnSpc>
                <a:spcPct val="75000"/>
              </a:lnSpc>
            </a:pPr>
            <a:r>
              <a:rPr lang="en-US" sz="2400" dirty="0"/>
              <a:t>US (22%)</a:t>
            </a:r>
          </a:p>
          <a:p>
            <a:pPr lvl="1" eaLnBrk="1" hangingPunct="1">
              <a:lnSpc>
                <a:spcPct val="75000"/>
              </a:lnSpc>
            </a:pPr>
            <a:r>
              <a:rPr lang="en-US" sz="2400" dirty="0"/>
              <a:t>Russia (13%)</a:t>
            </a:r>
          </a:p>
          <a:p>
            <a:pPr lvl="1" eaLnBrk="1" hangingPunct="1">
              <a:lnSpc>
                <a:spcPct val="75000"/>
              </a:lnSpc>
            </a:pPr>
            <a:r>
              <a:rPr lang="en-US" sz="2400" dirty="0"/>
              <a:t>Iran (5%)</a:t>
            </a:r>
          </a:p>
          <a:p>
            <a:pPr lvl="1" eaLnBrk="1" hangingPunct="1">
              <a:lnSpc>
                <a:spcPct val="75000"/>
              </a:lnSpc>
            </a:pPr>
            <a:r>
              <a:rPr lang="en-US" sz="2400" dirty="0"/>
              <a:t>China (4%)</a:t>
            </a:r>
          </a:p>
          <a:p>
            <a:pPr lvl="1" eaLnBrk="1" hangingPunct="1">
              <a:lnSpc>
                <a:spcPct val="75000"/>
              </a:lnSpc>
            </a:pPr>
            <a:r>
              <a:rPr lang="en-US" sz="2400" dirty="0"/>
              <a:t>Japan (3%)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" y="6457890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000" b="1" dirty="0">
                <a:solidFill>
                  <a:srgbClr val="FFFF00"/>
                </a:solidFill>
              </a:rPr>
              <a:t>Adapted from the BP Statistical Review of World Energy, June 2012.  See http://www.bp.com/assets/bp_internet/globalbp/globalbp_uk_english/reports_and _publications/statistical_energy_review_2011/STAGING/</a:t>
            </a:r>
            <a:r>
              <a:rPr lang="en-US" sz="1000" b="1" dirty="0" err="1">
                <a:solidFill>
                  <a:srgbClr val="FFFF00"/>
                </a:solidFill>
              </a:rPr>
              <a:t>local_assets</a:t>
            </a:r>
            <a:r>
              <a:rPr lang="en-US" sz="1000" b="1" dirty="0">
                <a:solidFill>
                  <a:srgbClr val="FFFF00"/>
                </a:solidFill>
              </a:rPr>
              <a:t>/</a:t>
            </a:r>
            <a:r>
              <a:rPr lang="en-US" sz="1000" b="1" dirty="0" err="1">
                <a:solidFill>
                  <a:srgbClr val="FFFF00"/>
                </a:solidFill>
              </a:rPr>
              <a:t>pdf</a:t>
            </a:r>
            <a:r>
              <a:rPr lang="en-US" sz="1000" b="1" dirty="0">
                <a:solidFill>
                  <a:srgbClr val="FFFF00"/>
                </a:solidFill>
              </a:rPr>
              <a:t>/statistical_review_of_world_energy_full_report_2012.pdf</a:t>
            </a:r>
          </a:p>
        </p:txBody>
      </p:sp>
    </p:spTree>
    <p:extLst>
      <p:ext uri="{BB962C8B-B14F-4D97-AF65-F5344CB8AC3E}">
        <p14:creationId xmlns:p14="http://schemas.microsoft.com/office/powerpoint/2010/main" val="3450071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Gas: Proven Reserves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12F6A-8976-466C-B2A1-86FAE6F2F72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" y="6457890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000" b="1" dirty="0">
                <a:solidFill>
                  <a:srgbClr val="FFFF00"/>
                </a:solidFill>
              </a:rPr>
              <a:t>Adapted from the BP Statistical Review of World Energy, June 2012.  See http://www.bp.com/assets/bp_internet/globalbp/globalbp_uk_english/reports_and _publications/statistical_energy_review_2011/STAGING/</a:t>
            </a:r>
            <a:r>
              <a:rPr lang="en-US" sz="1000" b="1" dirty="0" err="1">
                <a:solidFill>
                  <a:srgbClr val="FFFF00"/>
                </a:solidFill>
              </a:rPr>
              <a:t>local_assets</a:t>
            </a:r>
            <a:r>
              <a:rPr lang="en-US" sz="1000" b="1" dirty="0">
                <a:solidFill>
                  <a:srgbClr val="FFFF00"/>
                </a:solidFill>
              </a:rPr>
              <a:t>/</a:t>
            </a:r>
            <a:r>
              <a:rPr lang="en-US" sz="1000" b="1" dirty="0" err="1">
                <a:solidFill>
                  <a:srgbClr val="FFFF00"/>
                </a:solidFill>
              </a:rPr>
              <a:t>pdf</a:t>
            </a:r>
            <a:r>
              <a:rPr lang="en-US" sz="1000" b="1" dirty="0">
                <a:solidFill>
                  <a:srgbClr val="FFFF00"/>
                </a:solidFill>
              </a:rPr>
              <a:t>/statistical_review_of_world_energy_full_report_2012.pdf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19" y="1143000"/>
            <a:ext cx="8646281" cy="5181600"/>
          </a:xfrm>
          <a:prstGeom prst="rect">
            <a:avLst/>
          </a:prstGeom>
          <a:noFill/>
          <a:ln w="38100" algn="ctr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009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E87FEE46-3C9C-4BC2-AAAB-DF5BFF8EA7CB}" type="slidenum">
              <a:rPr lang="en-US" sz="1400" smtClean="0"/>
              <a:pPr>
                <a:defRPr/>
              </a:pPr>
              <a:t>18</a:t>
            </a:fld>
            <a:endParaRPr lang="en-US" sz="1400" smtClean="0"/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8305800" cy="10668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Natural Gas Imports &amp; Exports, </a:t>
            </a:r>
            <a:r>
              <a:rPr lang="en-US" sz="3600" dirty="0" smtClean="0"/>
              <a:t>2011</a:t>
            </a:r>
            <a:endParaRPr lang="en-US" sz="3600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157893"/>
            <a:ext cx="8153400" cy="5227032"/>
          </a:xfrm>
          <a:prstGeom prst="rect">
            <a:avLst/>
          </a:prstGeom>
          <a:noFill/>
          <a:ln w="38100" algn="ctr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" y="6457890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000" b="1" dirty="0">
                <a:solidFill>
                  <a:srgbClr val="FFFF00"/>
                </a:solidFill>
              </a:rPr>
              <a:t>Adapted from the BP Statistical Review of World Energy, June 2012.  See http://www.bp.com/assets/bp_internet/globalbp/globalbp_uk_english/reports_and _publications/statistical_energy_review_2011/STAGING/</a:t>
            </a:r>
            <a:r>
              <a:rPr lang="en-US" sz="1000" b="1" dirty="0" err="1">
                <a:solidFill>
                  <a:srgbClr val="FFFF00"/>
                </a:solidFill>
              </a:rPr>
              <a:t>local_assets</a:t>
            </a:r>
            <a:r>
              <a:rPr lang="en-US" sz="1000" b="1" dirty="0">
                <a:solidFill>
                  <a:srgbClr val="FFFF00"/>
                </a:solidFill>
              </a:rPr>
              <a:t>/</a:t>
            </a:r>
            <a:r>
              <a:rPr lang="en-US" sz="1000" b="1" dirty="0" err="1">
                <a:solidFill>
                  <a:srgbClr val="FFFF00"/>
                </a:solidFill>
              </a:rPr>
              <a:t>pdf</a:t>
            </a:r>
            <a:r>
              <a:rPr lang="en-US" sz="1000" b="1" dirty="0">
                <a:solidFill>
                  <a:srgbClr val="FFFF00"/>
                </a:solidFill>
              </a:rPr>
              <a:t>/statistical_review_of_world_energy_full_report_2012.pdf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35ADC053-ED93-49CB-B5E1-A66C7EE431C9}" type="slidenum">
              <a:rPr lang="en-US" sz="1400" smtClean="0"/>
              <a:pPr>
                <a:defRPr/>
              </a:pPr>
              <a:t>19</a:t>
            </a:fld>
            <a:endParaRPr lang="en-US" sz="1400" smtClean="0"/>
          </a:p>
        </p:txBody>
      </p:sp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            LNG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447800"/>
            <a:ext cx="4724400" cy="49530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US" sz="2000" dirty="0" smtClean="0"/>
              <a:t>The easiest way to transport natural gas is by pipeline – but when that’s not possible, it can be sent by tanker.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US" sz="2000" dirty="0" smtClean="0"/>
              <a:t>Natural gas is liquefied by cooling it to -259</a:t>
            </a:r>
            <a:r>
              <a:rPr lang="en-US" sz="2000" dirty="0" smtClean="0">
                <a:cs typeface="Arial" pitchFamily="34" charset="0"/>
              </a:rPr>
              <a:t>˚F (-161˚C); it condenses to form a liquid with just </a:t>
            </a:r>
            <a:r>
              <a:rPr lang="en-US" sz="2000" baseline="30000" dirty="0" smtClean="0">
                <a:cs typeface="Arial" pitchFamily="34" charset="0"/>
              </a:rPr>
              <a:t>1</a:t>
            </a:r>
            <a:r>
              <a:rPr lang="en-US" sz="2000" dirty="0" smtClean="0">
                <a:cs typeface="Arial" pitchFamily="34" charset="0"/>
              </a:rPr>
              <a:t>/</a:t>
            </a:r>
            <a:r>
              <a:rPr lang="en-US" sz="2000" baseline="-25000" dirty="0" smtClean="0">
                <a:cs typeface="Arial" pitchFamily="34" charset="0"/>
              </a:rPr>
              <a:t>600</a:t>
            </a:r>
            <a:r>
              <a:rPr lang="en-US" sz="2000" baseline="30000" dirty="0" smtClean="0">
                <a:cs typeface="Arial" pitchFamily="34" charset="0"/>
              </a:rPr>
              <a:t>th</a:t>
            </a:r>
            <a:r>
              <a:rPr lang="en-US" sz="2000" dirty="0" smtClean="0">
                <a:cs typeface="Arial" pitchFamily="34" charset="0"/>
              </a:rPr>
              <a:t> its original volume. When it reaches its destination the LNG is warmed and “</a:t>
            </a:r>
            <a:r>
              <a:rPr lang="en-US" sz="2000" dirty="0" err="1" smtClean="0">
                <a:cs typeface="Arial" pitchFamily="34" charset="0"/>
              </a:rPr>
              <a:t>regassified</a:t>
            </a:r>
            <a:r>
              <a:rPr lang="en-US" sz="2000" dirty="0" smtClean="0">
                <a:cs typeface="Arial" pitchFamily="34" charset="0"/>
              </a:rPr>
              <a:t>.”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US" sz="2000" dirty="0" smtClean="0">
                <a:cs typeface="Arial" pitchFamily="34" charset="0"/>
              </a:rPr>
              <a:t>Unfortunately, these procedures take a lot of energy – making LNG less efficient and environmentally friendly than conventionally processes natural gas.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US" sz="2000" dirty="0" smtClean="0">
                <a:cs typeface="Arial" pitchFamily="34" charset="0"/>
              </a:rPr>
              <a:t>There has never been a serious LNG tanker accident; however, there have been some accidents in the processing phases. </a:t>
            </a:r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0" y="6400800"/>
            <a:ext cx="804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fr-FR" sz="1200" b="1" dirty="0">
                <a:solidFill>
                  <a:srgbClr val="FFFF00"/>
                </a:solidFill>
              </a:rPr>
              <a:t>Source: http://www.energy.ca.gov/lng/faq.html; http://www.energiacostaazul.com.mx/English/constructionupdate.htm; </a:t>
            </a:r>
          </a:p>
          <a:p>
            <a:pPr algn="ctr"/>
            <a:r>
              <a:rPr lang="fr-FR" sz="1200" b="1" dirty="0">
                <a:solidFill>
                  <a:srgbClr val="FFFF00"/>
                </a:solidFill>
              </a:rPr>
              <a:t>http://www.energy.ca.gov/lng/documents/costa_azul/2007-01-18_GOVERNORS_LNG_TASK_FORCE_BRIEFING.PDF</a:t>
            </a:r>
          </a:p>
        </p:txBody>
      </p:sp>
      <p:pic>
        <p:nvPicPr>
          <p:cNvPr id="1639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76200"/>
            <a:ext cx="3333750" cy="2228850"/>
          </a:xfrm>
          <a:prstGeom prst="rect">
            <a:avLst/>
          </a:prstGeom>
          <a:noFill/>
          <a:ln w="38100" algn="ctr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7999" r="7201" b="28000"/>
          <a:stretch>
            <a:fillRect/>
          </a:stretch>
        </p:blipFill>
        <p:spPr bwMode="auto">
          <a:xfrm>
            <a:off x="990600" y="206375"/>
            <a:ext cx="1905000" cy="1089025"/>
          </a:xfrm>
          <a:prstGeom prst="rect">
            <a:avLst/>
          </a:prstGeom>
          <a:noFill/>
          <a:ln w="38100" algn="ctr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2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4495800"/>
            <a:ext cx="3810000" cy="19050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US" sz="2000" dirty="0" smtClean="0"/>
              <a:t>This is Sempra Energy’s new </a:t>
            </a:r>
            <a:r>
              <a:rPr lang="en-US" sz="2000" dirty="0" err="1" smtClean="0"/>
              <a:t>Energ</a:t>
            </a:r>
            <a:r>
              <a:rPr lang="en-US" sz="2000" dirty="0" err="1" smtClean="0">
                <a:cs typeface="Arial" pitchFamily="34" charset="0"/>
              </a:rPr>
              <a:t>í</a:t>
            </a:r>
            <a:r>
              <a:rPr lang="en-US" sz="2000" dirty="0" err="1" smtClean="0"/>
              <a:t>a</a:t>
            </a:r>
            <a:r>
              <a:rPr lang="en-US" sz="2000" dirty="0" smtClean="0"/>
              <a:t> Costa Azul facility near Ensenada, Mexico.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US" sz="2000" dirty="0" smtClean="0"/>
              <a:t>It began operation in 2008, and can process one billion cubic feet/day.</a:t>
            </a:r>
          </a:p>
        </p:txBody>
      </p:sp>
      <p:pic>
        <p:nvPicPr>
          <p:cNvPr id="1639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05000"/>
            <a:ext cx="4114800" cy="2514600"/>
          </a:xfrm>
          <a:prstGeom prst="rect">
            <a:avLst/>
          </a:prstGeom>
          <a:noFill/>
          <a:ln w="38100" algn="ctr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A2560857-7E27-46AC-ADAC-ECCD3606F7CE}" type="slidenum">
              <a:rPr lang="en-US" sz="1400" smtClean="0"/>
              <a:pPr>
                <a:defRPr/>
              </a:pPr>
              <a:t>2</a:t>
            </a:fld>
            <a:endParaRPr lang="en-US" sz="1400" smtClean="0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People &amp; The Environment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86200" y="1143000"/>
            <a:ext cx="5181600" cy="5257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3200" dirty="0" smtClean="0"/>
              <a:t>Like all living things, people interact with their environment.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3200" dirty="0" smtClean="0"/>
              <a:t>Unlike other living things, we have the ability to radically alter our environment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3200" dirty="0" smtClean="0">
                <a:solidFill>
                  <a:srgbClr val="FFFF00"/>
                </a:solidFill>
              </a:rPr>
              <a:t>We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can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choose</a:t>
            </a:r>
            <a:r>
              <a:rPr lang="en-US" sz="3200" dirty="0" smtClean="0"/>
              <a:t> how we will affect the natural world — constructively or destructively.</a:t>
            </a:r>
          </a:p>
        </p:txBody>
      </p:sp>
      <p:pic>
        <p:nvPicPr>
          <p:cNvPr id="410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3352800" cy="2828925"/>
          </a:xfrm>
          <a:prstGeom prst="rect">
            <a:avLst/>
          </a:prstGeom>
          <a:noFill/>
          <a:ln w="127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7" descr="Smokey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3354388" cy="2514600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Text Box 8"/>
          <p:cNvSpPr txBox="1">
            <a:spLocks noChangeArrowheads="1"/>
          </p:cNvSpPr>
          <p:nvPr/>
        </p:nvSpPr>
        <p:spPr bwMode="auto">
          <a:xfrm>
            <a:off x="0" y="6521450"/>
            <a:ext cx="4529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600">
                <a:solidFill>
                  <a:srgbClr val="FFFF00"/>
                </a:solidFill>
              </a:rPr>
              <a:t>Source: http://www.nmenv.state.nm.us/gwb/pps.html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Fracking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6525" y="1027544"/>
            <a:ext cx="3810000" cy="5213556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sz="2100" dirty="0" err="1"/>
              <a:t>Fracking</a:t>
            </a:r>
            <a:r>
              <a:rPr lang="en-US" sz="2100" dirty="0"/>
              <a:t> </a:t>
            </a:r>
            <a:r>
              <a:rPr lang="en-US" sz="2100" dirty="0" smtClean="0"/>
              <a:t>(“</a:t>
            </a:r>
            <a:r>
              <a:rPr lang="en-US" sz="2100" dirty="0" smtClean="0">
                <a:solidFill>
                  <a:srgbClr val="FFFF00"/>
                </a:solidFill>
              </a:rPr>
              <a:t>induced </a:t>
            </a:r>
            <a:r>
              <a:rPr lang="en-US" sz="2100" dirty="0">
                <a:solidFill>
                  <a:srgbClr val="FFFF00"/>
                </a:solidFill>
              </a:rPr>
              <a:t>hydraulic </a:t>
            </a:r>
            <a:r>
              <a:rPr lang="en-US" sz="2100" dirty="0" smtClean="0">
                <a:solidFill>
                  <a:srgbClr val="FFFF00"/>
                </a:solidFill>
              </a:rPr>
              <a:t>fracturing</a:t>
            </a:r>
            <a:r>
              <a:rPr lang="en-US" sz="2100" dirty="0" smtClean="0"/>
              <a:t>”) </a:t>
            </a:r>
            <a:r>
              <a:rPr lang="en-US" sz="2100" dirty="0"/>
              <a:t>is a kind of </a:t>
            </a:r>
            <a:r>
              <a:rPr lang="en-US" sz="2100" dirty="0" smtClean="0"/>
              <a:t>drilling </a:t>
            </a:r>
            <a:r>
              <a:rPr lang="en-US" sz="2100" dirty="0"/>
              <a:t>in which a fluid is used to create </a:t>
            </a:r>
            <a:r>
              <a:rPr lang="en-US" sz="2100" dirty="0" smtClean="0"/>
              <a:t>breaks </a:t>
            </a:r>
            <a:r>
              <a:rPr lang="en-US" sz="2100" dirty="0"/>
              <a:t>(</a:t>
            </a:r>
            <a:r>
              <a:rPr lang="en-US" sz="2100" dirty="0" smtClean="0"/>
              <a:t>fractures) in rock </a:t>
            </a:r>
            <a:r>
              <a:rPr lang="en-US" sz="2100" dirty="0"/>
              <a:t>at great depth.  </a:t>
            </a:r>
            <a:endParaRPr lang="en-US" sz="2100" dirty="0" smtClean="0"/>
          </a:p>
          <a:p>
            <a:pPr>
              <a:buFont typeface="Wingdings" pitchFamily="2" charset="2"/>
              <a:buChar char="q"/>
            </a:pPr>
            <a:r>
              <a:rPr lang="en-US" sz="2100" dirty="0" err="1" smtClean="0"/>
              <a:t>Fracking</a:t>
            </a:r>
            <a:r>
              <a:rPr lang="en-US" sz="2100" dirty="0" smtClean="0"/>
              <a:t> </a:t>
            </a:r>
            <a:r>
              <a:rPr lang="en-US" sz="2100" dirty="0"/>
              <a:t>is used to extract both oil and natural gas from </a:t>
            </a:r>
            <a:r>
              <a:rPr lang="en-US" sz="2100" dirty="0" smtClean="0"/>
              <a:t>sources </a:t>
            </a:r>
            <a:r>
              <a:rPr lang="en-US" sz="2100" dirty="0"/>
              <a:t>that cannot otherwise be productive.</a:t>
            </a:r>
          </a:p>
          <a:p>
            <a:pPr>
              <a:buFont typeface="Wingdings" pitchFamily="2" charset="2"/>
              <a:buChar char="q"/>
            </a:pPr>
            <a:r>
              <a:rPr lang="en-US" sz="2100" dirty="0" err="1"/>
              <a:t>Fracking</a:t>
            </a:r>
            <a:r>
              <a:rPr lang="en-US" sz="2100" dirty="0"/>
              <a:t> has </a:t>
            </a:r>
            <a:r>
              <a:rPr lang="en-US" sz="2100" dirty="0" smtClean="0"/>
              <a:t>enormously increased </a:t>
            </a:r>
            <a:r>
              <a:rPr lang="en-US" sz="2100" dirty="0"/>
              <a:t>proven reserves in the US.  However, there are real concerns about </a:t>
            </a:r>
            <a:r>
              <a:rPr lang="en-US" sz="2100" dirty="0">
                <a:solidFill>
                  <a:srgbClr val="FFFF00"/>
                </a:solidFill>
              </a:rPr>
              <a:t>air and water pollution</a:t>
            </a:r>
            <a:r>
              <a:rPr lang="en-US" sz="2100" dirty="0"/>
              <a:t>, as well as global warming (there are also some who dispute how much </a:t>
            </a:r>
            <a:r>
              <a:rPr lang="en-US" sz="2100" dirty="0" smtClean="0"/>
              <a:t>of the reserves are  </a:t>
            </a:r>
            <a:r>
              <a:rPr lang="en-US" sz="2100" dirty="0"/>
              <a:t>really "proven").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3169D2-87E9-4504-A5A7-65AD38E1CD2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01" y="954503"/>
            <a:ext cx="3520413" cy="2091185"/>
          </a:xfrm>
          <a:prstGeom prst="rect">
            <a:avLst/>
          </a:prstGeom>
          <a:noFill/>
          <a:ln w="38100" algn="ctr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6211669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fr-FR" sz="1200" b="1" dirty="0">
                <a:solidFill>
                  <a:srgbClr val="FFFF00"/>
                </a:solidFill>
              </a:rPr>
              <a:t>Sources: http://earthjustice.org/features/campaigns/fracking-across-the-united-states;</a:t>
            </a:r>
          </a:p>
          <a:p>
            <a:r>
              <a:rPr lang="fr-FR" sz="1200" b="1" dirty="0">
                <a:solidFill>
                  <a:srgbClr val="FFFF00"/>
                </a:solidFill>
              </a:rPr>
              <a:t> http://bigthink.com/think-tank/what-you-need-to-know-about-fracking; http://northcarolinaflowers.blogspot.com/2012/12/hello-everyone-i-was-searching-for.html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0"/>
          <a:stretch/>
        </p:blipFill>
        <p:spPr bwMode="auto">
          <a:xfrm>
            <a:off x="46180" y="3217860"/>
            <a:ext cx="5042455" cy="2982915"/>
          </a:xfrm>
          <a:prstGeom prst="rect">
            <a:avLst/>
          </a:prstGeom>
          <a:noFill/>
          <a:ln w="38100" algn="ctr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730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8BB50628-06F6-40A2-BF65-B0D7FDDCEFD4}" type="slidenum">
              <a:rPr lang="en-US" sz="1400" smtClean="0"/>
              <a:pPr>
                <a:defRPr/>
              </a:pPr>
              <a:t>21</a:t>
            </a:fld>
            <a:endParaRPr lang="en-US" sz="1400" smtClean="0"/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638800" y="914400"/>
            <a:ext cx="3505200" cy="556260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Other Renewable Energy Sources</a:t>
            </a:r>
          </a:p>
          <a:p>
            <a:pPr lvl="1"/>
            <a:r>
              <a:rPr lang="en-US" dirty="0" smtClean="0"/>
              <a:t>Wind</a:t>
            </a:r>
          </a:p>
          <a:p>
            <a:pPr lvl="1"/>
            <a:r>
              <a:rPr lang="en-US" dirty="0" smtClean="0"/>
              <a:t>Waves</a:t>
            </a:r>
          </a:p>
          <a:p>
            <a:pPr lvl="1"/>
            <a:r>
              <a:rPr lang="en-US" dirty="0" smtClean="0"/>
              <a:t>Hydroelectric</a:t>
            </a:r>
          </a:p>
          <a:p>
            <a:pPr lvl="1"/>
            <a:r>
              <a:rPr lang="en-US" dirty="0" smtClean="0"/>
              <a:t>Biomass</a:t>
            </a:r>
          </a:p>
          <a:p>
            <a:pPr lvl="1"/>
            <a:r>
              <a:rPr lang="en-US" dirty="0" smtClean="0"/>
              <a:t>Nuclear Fusion</a:t>
            </a:r>
          </a:p>
          <a:p>
            <a:pPr lvl="1"/>
            <a:r>
              <a:rPr lang="en-US" dirty="0" smtClean="0"/>
              <a:t>Others?</a:t>
            </a:r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Alternative Sources of Energy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00200" y="914400"/>
            <a:ext cx="4073525" cy="55626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Non-Renewable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Alternative fossil fuels (oil shale, frozen methane)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Nuclear power (fission-based)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Renewable</a:t>
            </a:r>
            <a:r>
              <a:rPr lang="en-US" dirty="0" smtClean="0"/>
              <a:t> (or inexhaustible)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Solar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Passive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Active</a:t>
            </a:r>
          </a:p>
          <a:p>
            <a:pPr lvl="3">
              <a:lnSpc>
                <a:spcPct val="90000"/>
              </a:lnSpc>
            </a:pPr>
            <a:r>
              <a:rPr lang="en-US" sz="2000" dirty="0" smtClean="0"/>
              <a:t>Heat conversion</a:t>
            </a:r>
          </a:p>
          <a:p>
            <a:pPr lvl="3">
              <a:lnSpc>
                <a:spcPct val="90000"/>
              </a:lnSpc>
            </a:pPr>
            <a:r>
              <a:rPr lang="en-US" sz="2000" dirty="0" smtClean="0"/>
              <a:t>Indirect electric</a:t>
            </a:r>
          </a:p>
          <a:p>
            <a:pPr lvl="3">
              <a:lnSpc>
                <a:spcPct val="90000"/>
              </a:lnSpc>
            </a:pPr>
            <a:r>
              <a:rPr lang="en-US" sz="2000" dirty="0" smtClean="0"/>
              <a:t>Photovoltaic</a:t>
            </a:r>
          </a:p>
        </p:txBody>
      </p:sp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4041" r="5045" b="3030"/>
          <a:stretch>
            <a:fillRect/>
          </a:stretch>
        </p:blipFill>
        <p:spPr bwMode="auto">
          <a:xfrm>
            <a:off x="838200" y="4675908"/>
            <a:ext cx="1447800" cy="175260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07111"/>
            <a:ext cx="1543050" cy="1088402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90800"/>
            <a:ext cx="1543050" cy="198120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606" r="3999" b="3583"/>
          <a:stretch>
            <a:fillRect/>
          </a:stretch>
        </p:blipFill>
        <p:spPr bwMode="auto">
          <a:xfrm>
            <a:off x="5105400" y="2286000"/>
            <a:ext cx="838200" cy="27432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8" name="Text Box 9"/>
          <p:cNvSpPr txBox="1">
            <a:spLocks noChangeArrowheads="1"/>
          </p:cNvSpPr>
          <p:nvPr/>
        </p:nvSpPr>
        <p:spPr bwMode="auto">
          <a:xfrm>
            <a:off x="0" y="6461125"/>
            <a:ext cx="6413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en-US" sz="1000" b="1">
                <a:solidFill>
                  <a:srgbClr val="FFFF00"/>
                </a:solidFill>
              </a:rPr>
              <a:t>Sources: http://www.eere.energy.gov/kids/roofus/solar_panels.html; http://ostseis.anl.gov/guide/oilshale/index.cfm; </a:t>
            </a:r>
          </a:p>
          <a:p>
            <a:pPr algn="ctr"/>
            <a:r>
              <a:rPr lang="en-US" sz="1000" b="1">
                <a:solidFill>
                  <a:srgbClr val="FFFF00"/>
                </a:solidFill>
              </a:rPr>
              <a:t>http://www.anl.gov/Media_Center/logos22-1/hydrogen.htm; http://www.epa.gov/cleanenergy/pdf/smith_may10.pdf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62EBCCF3-6F75-43AE-BA0E-DEFB080CCFF7}" type="slidenum">
              <a:rPr lang="en-US" sz="1400" smtClean="0"/>
              <a:pPr>
                <a:defRPr/>
              </a:pPr>
              <a:t>22</a:t>
            </a:fld>
            <a:endParaRPr lang="en-US" sz="1400" smtClean="0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382000" cy="990600"/>
          </a:xfrm>
        </p:spPr>
        <p:txBody>
          <a:bodyPr/>
          <a:lstStyle/>
          <a:p>
            <a:pPr>
              <a:defRPr/>
            </a:pPr>
            <a:r>
              <a:rPr lang="en-US"/>
              <a:t>Problems With Other Fossil Fuels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874125" cy="5257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4000" dirty="0" smtClean="0"/>
              <a:t>Alternative fossil fuels have all the inherent problems of more conventional fossil fuels.</a:t>
            </a:r>
          </a:p>
          <a:p>
            <a:pPr>
              <a:buFont typeface="Wingdings" pitchFamily="2" charset="2"/>
              <a:buChar char="q"/>
            </a:pPr>
            <a:r>
              <a:rPr lang="en-US" sz="4000" dirty="0" smtClean="0"/>
              <a:t>They also have major problems:</a:t>
            </a:r>
          </a:p>
          <a:p>
            <a:pPr lvl="1"/>
            <a:r>
              <a:rPr lang="en-US" sz="3600" dirty="0" smtClean="0"/>
              <a:t>They are usually </a:t>
            </a:r>
            <a:r>
              <a:rPr lang="en-US" sz="3600" dirty="0" smtClean="0">
                <a:solidFill>
                  <a:srgbClr val="FFFF00"/>
                </a:solidFill>
              </a:rPr>
              <a:t>not economical</a:t>
            </a:r>
            <a:r>
              <a:rPr lang="en-US" sz="3600" dirty="0" smtClean="0"/>
              <a:t> to extract at current prices; </a:t>
            </a:r>
            <a:r>
              <a:rPr lang="en-US" sz="3600" i="1" dirty="0" smtClean="0"/>
              <a:t>or</a:t>
            </a:r>
          </a:p>
          <a:p>
            <a:pPr lvl="1"/>
            <a:r>
              <a:rPr lang="en-US" sz="3600" dirty="0" smtClean="0"/>
              <a:t>We aren’t sure how to </a:t>
            </a:r>
            <a:r>
              <a:rPr lang="en-US" sz="3600" dirty="0" smtClean="0">
                <a:solidFill>
                  <a:srgbClr val="FFFF00"/>
                </a:solidFill>
              </a:rPr>
              <a:t>extract</a:t>
            </a:r>
            <a:r>
              <a:rPr lang="en-US" sz="3600" dirty="0" smtClean="0"/>
              <a:t> or </a:t>
            </a:r>
            <a:r>
              <a:rPr lang="en-US" sz="3600" dirty="0" smtClean="0">
                <a:solidFill>
                  <a:srgbClr val="FFFF00"/>
                </a:solidFill>
              </a:rPr>
              <a:t>process</a:t>
            </a:r>
            <a:r>
              <a:rPr lang="en-US" sz="3600" dirty="0" smtClean="0"/>
              <a:t> them yet.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B3AA7BD1-B881-4E62-BE81-89586BFDF706}" type="slidenum">
              <a:rPr lang="en-US" sz="1400" smtClean="0"/>
              <a:pPr>
                <a:defRPr/>
              </a:pPr>
              <a:t>23</a:t>
            </a:fld>
            <a:endParaRPr lang="en-US" sz="1400" smtClean="0"/>
          </a:p>
        </p:txBody>
      </p:sp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Problems with Nuclear Power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63096" y="1066800"/>
            <a:ext cx="6892925" cy="541020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2400" dirty="0" smtClean="0"/>
              <a:t>Nuclear power produces about </a:t>
            </a:r>
            <a:r>
              <a:rPr lang="en-US" sz="2400" dirty="0" smtClean="0">
                <a:solidFill>
                  <a:srgbClr val="FFFF00"/>
                </a:solidFill>
              </a:rPr>
              <a:t>6% of the world’s electricity </a:t>
            </a:r>
            <a:r>
              <a:rPr lang="en-US" sz="2400" dirty="0" smtClean="0"/>
              <a:t>(the amount varies – 75% of the electricity in Lithuania and France comes from nuclear power).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Nuclear power also varies in the US – 18 states have no nuclear power, but it supplies more than half the electricity in New Hampshire and Vermont.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Problems with nuclear power:</a:t>
            </a:r>
          </a:p>
          <a:p>
            <a:pPr lvl="1"/>
            <a:r>
              <a:rPr lang="en-US" sz="2000" dirty="0" smtClean="0"/>
              <a:t>Accidents</a:t>
            </a:r>
          </a:p>
          <a:p>
            <a:pPr lvl="1"/>
            <a:r>
              <a:rPr lang="en-US" sz="2000" dirty="0" smtClean="0"/>
              <a:t>Waste and waste storage</a:t>
            </a:r>
          </a:p>
          <a:p>
            <a:pPr lvl="1"/>
            <a:r>
              <a:rPr lang="en-US" sz="2000" dirty="0" smtClean="0"/>
              <a:t>Bomb material (nuclear and “dirty” bombs)</a:t>
            </a:r>
          </a:p>
          <a:p>
            <a:pPr lvl="1"/>
            <a:r>
              <a:rPr lang="en-US" sz="2000" dirty="0" smtClean="0"/>
              <a:t>Non-renewable – limited fuel supply</a:t>
            </a:r>
          </a:p>
          <a:p>
            <a:pPr lvl="1"/>
            <a:r>
              <a:rPr lang="en-US" sz="2000" dirty="0" smtClean="0"/>
              <a:t>High cost</a:t>
            </a:r>
          </a:p>
        </p:txBody>
      </p:sp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60" y="3124200"/>
            <a:ext cx="1920875" cy="2395538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-14288" y="6557963"/>
            <a:ext cx="586105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en-US" sz="1400" b="1">
                <a:solidFill>
                  <a:srgbClr val="FFFF00"/>
                </a:solidFill>
              </a:rPr>
              <a:t>Source: http://www.hf.faa.gov/webtraining/Controls/ControlsFinal022.htm</a:t>
            </a:r>
          </a:p>
        </p:txBody>
      </p:sp>
      <p:sp>
        <p:nvSpPr>
          <p:cNvPr id="19463" name="Text Box 6"/>
          <p:cNvSpPr txBox="1">
            <a:spLocks noChangeArrowheads="1"/>
          </p:cNvSpPr>
          <p:nvPr/>
        </p:nvSpPr>
        <p:spPr bwMode="auto">
          <a:xfrm>
            <a:off x="231060" y="5486400"/>
            <a:ext cx="1828800" cy="641350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dirty="0">
                <a:latin typeface="+mn-lt"/>
              </a:rPr>
              <a:t>Chernobyl, Ukraine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upload.wikimedia.org/wikipedia/commons/thumb/9/9b/Nuclear_power_percentage.svg/1000px-Nuclear_power_percentag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3200"/>
            <a:ext cx="6941790" cy="3519488"/>
          </a:xfrm>
          <a:prstGeom prst="rect">
            <a:avLst/>
          </a:prstGeom>
          <a:solidFill>
            <a:srgbClr val="FFFFFF"/>
          </a:solidFill>
          <a:ln w="3810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2048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48867460-573A-489A-A003-ADBDE5FBB66B}" type="slidenum">
              <a:rPr lang="en-US" sz="1400" smtClean="0"/>
              <a:pPr>
                <a:defRPr/>
              </a:pPr>
              <a:t>24</a:t>
            </a:fld>
            <a:endParaRPr lang="en-US" sz="1400" smtClean="0"/>
          </a:p>
        </p:txBody>
      </p:sp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Nuclear Power Production</a:t>
            </a:r>
          </a:p>
        </p:txBody>
      </p:sp>
      <p:pic>
        <p:nvPicPr>
          <p:cNvPr id="2048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75" y="1043760"/>
            <a:ext cx="3005925" cy="3459184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" y="6461125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rmAutofit fontScale="77500" lnSpcReduction="2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000" b="1" dirty="0">
                <a:solidFill>
                  <a:srgbClr val="FFFF00"/>
                </a:solidFill>
              </a:rPr>
              <a:t>http://upload.wikimedia.org/wikipedia/commons/thumb/9/9b/Nuclear_power_percentage.svg/1000px-Nuclear_power_percentage.svg.png; Adapted from the BP Statistical </a:t>
            </a:r>
          </a:p>
          <a:p>
            <a:r>
              <a:rPr lang="en-US" sz="1000" b="1" dirty="0">
                <a:solidFill>
                  <a:srgbClr val="FFFF00"/>
                </a:solidFill>
              </a:rPr>
              <a:t>Review of World Energy, June 2011.  See http://www.bp.com/assets/bp_internet/globalbp/globalbp_uk_english/reports_and</a:t>
            </a:r>
          </a:p>
          <a:p>
            <a:r>
              <a:rPr lang="en-US" sz="1000" b="1" dirty="0">
                <a:solidFill>
                  <a:srgbClr val="FFFF00"/>
                </a:solidFill>
              </a:rPr>
              <a:t>_publications/statistical_energy_review_2011/STAGING/</a:t>
            </a:r>
            <a:r>
              <a:rPr lang="en-US" sz="1000" b="1" dirty="0" err="1">
                <a:solidFill>
                  <a:srgbClr val="FFFF00"/>
                </a:solidFill>
              </a:rPr>
              <a:t>local_assets</a:t>
            </a:r>
            <a:r>
              <a:rPr lang="en-US" sz="1000" b="1" dirty="0">
                <a:solidFill>
                  <a:srgbClr val="FFFF00"/>
                </a:solidFill>
              </a:rPr>
              <a:t>/</a:t>
            </a:r>
            <a:r>
              <a:rPr lang="en-US" sz="1000" b="1" dirty="0" err="1">
                <a:solidFill>
                  <a:srgbClr val="FFFF00"/>
                </a:solidFill>
              </a:rPr>
              <a:t>pdf</a:t>
            </a:r>
            <a:r>
              <a:rPr lang="en-US" sz="1000" b="1" dirty="0">
                <a:solidFill>
                  <a:srgbClr val="FFFF00"/>
                </a:solidFill>
              </a:rPr>
              <a:t>/statistical_review_of_world_energy_full_report_2011.pdf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6CDFA024-8D6E-4DAF-94F1-1A6F786847D4}" type="slidenum">
              <a:rPr lang="en-US" sz="1400" smtClean="0"/>
              <a:pPr>
                <a:defRPr/>
              </a:pPr>
              <a:t>25</a:t>
            </a:fld>
            <a:endParaRPr lang="en-US" sz="1400" smtClean="0"/>
          </a:p>
        </p:txBody>
      </p:sp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Nuclear Power in the U.S.</a:t>
            </a: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20638" y="6613525"/>
            <a:ext cx="9123362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fr-FR" sz="1000" b="1" dirty="0">
                <a:solidFill>
                  <a:srgbClr val="FFFF00"/>
                </a:solidFill>
              </a:rPr>
              <a:t>Sources: http://www.nrc.gov/reading-rm/doc-collections/nuregs/staff/sr1415/v18n2/; http://www.nrc.gov/reactors/new-reactors/col/new-reactor-map.html</a:t>
            </a:r>
            <a:endParaRPr lang="en-US" sz="1000" b="1" dirty="0">
              <a:solidFill>
                <a:srgbClr val="FFFF00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4657725" cy="286702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784764"/>
            <a:ext cx="4267200" cy="3724102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10836" y="3581400"/>
            <a:ext cx="1828800" cy="646331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Current nuclear power plants</a:t>
            </a:r>
            <a:endParaRPr lang="en-US" sz="1800" dirty="0">
              <a:latin typeface="+mn-lt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667000" y="5257800"/>
            <a:ext cx="2080780" cy="646331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dirty="0" smtClean="0">
                <a:latin typeface="+mn-lt"/>
              </a:rPr>
              <a:t>Proposed nuclear power plants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924800" cy="990600"/>
          </a:xfrm>
        </p:spPr>
        <p:txBody>
          <a:bodyPr/>
          <a:lstStyle/>
          <a:p>
            <a:r>
              <a:rPr lang="en-US" sz="4800" dirty="0" smtClean="0"/>
              <a:t>Electricity Source, by State</a:t>
            </a:r>
            <a:endParaRPr lang="en-US" sz="4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F9A143-6BA4-4179-AC6B-FB984541128C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695" y="1134832"/>
            <a:ext cx="5752705" cy="5570768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90543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B8BB123F-AE3D-4121-BA4F-3B8D226972EB}" type="slidenum">
              <a:rPr lang="en-US" sz="1400" smtClean="0"/>
              <a:pPr>
                <a:defRPr/>
              </a:pPr>
              <a:t>27</a:t>
            </a:fld>
            <a:endParaRPr lang="en-US" sz="1400" smtClean="0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Radioactive Waste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3669888"/>
            <a:ext cx="5181600" cy="2514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Radioactive waste may be either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Low-level (650,000 yd</a:t>
            </a:r>
            <a:r>
              <a:rPr lang="en-US" sz="1800" baseline="30000" dirty="0" smtClean="0"/>
              <a:t>3</a:t>
            </a:r>
            <a:r>
              <a:rPr lang="en-US" sz="1800" dirty="0" smtClean="0"/>
              <a:t>/year)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High-level (more than 30,000 tons)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Radioactive waste may be dangerous for literally thousands of years.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Low-level waste in the US can be disposed of at the Waste Isolation Pilot Project (WIPP) in New Mexico.</a:t>
            </a:r>
          </a:p>
        </p:txBody>
      </p:sp>
      <p:pic>
        <p:nvPicPr>
          <p:cNvPr id="22533" name="Picture 5" descr="yuccamt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8" y="1460088"/>
            <a:ext cx="2468562" cy="3200400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FFFF00"/>
                </a:solidFill>
              </a:rPr>
              <a:t>http://www.ymp.gov/reference/photos/geology/page1.htm;</a:t>
            </a:r>
          </a:p>
          <a:p>
            <a:pPr eaLnBrk="0" hangingPunct="0"/>
            <a:r>
              <a:rPr lang="en-US" sz="1800" b="1" dirty="0">
                <a:solidFill>
                  <a:srgbClr val="FFFF00"/>
                </a:solidFill>
              </a:rPr>
              <a:t>http://www.state.nv.us/nucwaste/states/us.htm </a:t>
            </a:r>
          </a:p>
        </p:txBody>
      </p:sp>
      <p:pic>
        <p:nvPicPr>
          <p:cNvPr id="22535" name="Picture 7" descr="nuclearwas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1066800"/>
            <a:ext cx="3632200" cy="2516188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5813425" y="4035013"/>
            <a:ext cx="2492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2000" b="1"/>
              <a:t>Yucca Mountain, NV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5410200" y="4860513"/>
            <a:ext cx="3429000" cy="1323975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2000" b="1" dirty="0">
                <a:latin typeface="Arial" pitchFamily="34" charset="0"/>
              </a:rPr>
              <a:t>The Yucca Mountain high-level waste repository project was canceled in 2010.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5AA5B1BB-9A51-40F7-915C-B2361F013656}" type="slidenum">
              <a:rPr lang="en-US" sz="1400" smtClean="0"/>
              <a:pPr>
                <a:defRPr/>
              </a:pPr>
              <a:t>28</a:t>
            </a:fld>
            <a:endParaRPr lang="en-US" sz="1400" smtClean="0"/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7772400" cy="1233488"/>
          </a:xfrm>
        </p:spPr>
        <p:txBody>
          <a:bodyPr/>
          <a:lstStyle/>
          <a:p>
            <a:pPr>
              <a:defRPr/>
            </a:pPr>
            <a:r>
              <a:rPr lang="en-US" sz="4000"/>
              <a:t>Problems with Renewable </a:t>
            </a:r>
            <a:br>
              <a:rPr lang="en-US" sz="4000"/>
            </a:br>
            <a:r>
              <a:rPr lang="en-US" sz="4000"/>
              <a:t>Energy Sources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874125" cy="5181600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Solar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FF00"/>
                </a:solidFill>
              </a:rPr>
              <a:t>wind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FF00"/>
                </a:solidFill>
              </a:rPr>
              <a:t>wave</a:t>
            </a:r>
            <a:r>
              <a:rPr lang="en-US" dirty="0" smtClean="0"/>
              <a:t> power are dispersed – you need large areas and lots of machines to harness them – which raises costs.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Hydroelectric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FF00"/>
                </a:solidFill>
              </a:rPr>
              <a:t>geothermal</a:t>
            </a:r>
            <a:r>
              <a:rPr lang="en-US" dirty="0" smtClean="0"/>
              <a:t> power can only be done in a limited number of places – and have serious environmental impacts.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Biomass</a:t>
            </a:r>
            <a:r>
              <a:rPr lang="en-US" dirty="0" smtClean="0"/>
              <a:t> energy can cause pollution, and may cause a loss of food producing lands.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Nuclear fusion</a:t>
            </a:r>
            <a:r>
              <a:rPr lang="en-US" dirty="0" smtClean="0"/>
              <a:t> sounds great – but it doesn’t work yet.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47FB7E88-2C3A-4697-950F-D413733B9BCC}" type="slidenum">
              <a:rPr lang="en-US" sz="1400" smtClean="0"/>
              <a:pPr>
                <a:defRPr/>
              </a:pPr>
              <a:t>29</a:t>
            </a:fld>
            <a:endParaRPr lang="en-US" sz="1400" smtClean="0"/>
          </a:p>
        </p:txBody>
      </p:sp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Mineral Resources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4876800" cy="53340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800" dirty="0" smtClean="0"/>
              <a:t>Minerals are essential for an industrial society.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800" dirty="0" smtClean="0"/>
              <a:t>Unfortunately, the earth’s crust is fairly miserly when it comes to the metals and other minerals – </a:t>
            </a:r>
            <a:r>
              <a:rPr lang="en-US" sz="2800" dirty="0" smtClean="0">
                <a:solidFill>
                  <a:srgbClr val="FFFF00"/>
                </a:solidFill>
              </a:rPr>
              <a:t>metallic</a:t>
            </a:r>
            <a:r>
              <a:rPr lang="en-US" sz="2800" dirty="0" smtClean="0"/>
              <a:t> and </a:t>
            </a:r>
            <a:r>
              <a:rPr lang="en-US" sz="2800" dirty="0" smtClean="0">
                <a:solidFill>
                  <a:srgbClr val="FFFF00"/>
                </a:solidFill>
              </a:rPr>
              <a:t>non-metallic</a:t>
            </a:r>
            <a:r>
              <a:rPr lang="en-US" sz="2800" dirty="0" smtClean="0"/>
              <a:t> – that we need.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800" dirty="0" smtClean="0"/>
              <a:t>Remember that minerals are </a:t>
            </a:r>
            <a:r>
              <a:rPr lang="en-US" sz="2800" dirty="0" smtClean="0">
                <a:solidFill>
                  <a:srgbClr val="FFFF00"/>
                </a:solidFill>
              </a:rPr>
              <a:t>non-renewable</a:t>
            </a:r>
            <a:r>
              <a:rPr lang="en-US" sz="2800" dirty="0" smtClean="0"/>
              <a:t> – once they’re mined, they’re gone.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133600"/>
            <a:ext cx="3403988" cy="3352800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BF4B93ED-869F-4F17-8CF0-849FDF683E3C}" type="slidenum">
              <a:rPr lang="en-US" sz="1400" smtClean="0"/>
              <a:pPr>
                <a:defRPr/>
              </a:pPr>
              <a:t>3</a:t>
            </a:fld>
            <a:endParaRPr lang="en-US" sz="1400" smtClean="0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Resources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797925" cy="5562600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A resource is a substance in the environment that is useful to people, is economically and technologically feasible to access, and is socially acceptable to use.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There are two basic categories of resources: </a:t>
            </a:r>
            <a:r>
              <a:rPr lang="en-US" dirty="0" smtClean="0">
                <a:solidFill>
                  <a:srgbClr val="FFFF00"/>
                </a:solidFill>
              </a:rPr>
              <a:t>renewable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FF00"/>
                </a:solidFill>
              </a:rPr>
              <a:t>non-renewable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Renewable resources</a:t>
            </a:r>
            <a:r>
              <a:rPr lang="en-US" dirty="0" smtClean="0"/>
              <a:t> – like fertile soil, trees, fish – can be used without being used up – they can renew themselves in a reasonable period of time.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Non-renewable resources</a:t>
            </a:r>
            <a:r>
              <a:rPr lang="en-US" dirty="0" smtClean="0"/>
              <a:t> – like oil and minerals – can be exhausted.  Once they are used up, they’re </a:t>
            </a:r>
            <a:r>
              <a:rPr lang="en-US" dirty="0" smtClean="0">
                <a:solidFill>
                  <a:srgbClr val="FFFF00"/>
                </a:solidFill>
              </a:rPr>
              <a:t>gone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F68285CA-D5AC-4A4C-A868-F9EEA2615885}" type="slidenum">
              <a:rPr lang="en-US" sz="1400" smtClean="0"/>
              <a:pPr>
                <a:defRPr/>
              </a:pPr>
              <a:t>30</a:t>
            </a:fld>
            <a:endParaRPr lang="en-US" sz="1400" smtClean="0"/>
          </a:p>
        </p:txBody>
      </p:sp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610600" cy="1219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Commercial Cut-Off </a:t>
            </a:r>
            <a:r>
              <a:rPr lang="en-US" dirty="0"/>
              <a:t>Grades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/>
              <a:t>Ore Deposits</a:t>
            </a:r>
          </a:p>
        </p:txBody>
      </p:sp>
      <p:graphicFrame>
        <p:nvGraphicFramePr>
          <p:cNvPr id="191551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790341"/>
              </p:ext>
            </p:extLst>
          </p:nvPr>
        </p:nvGraphicFramePr>
        <p:xfrm>
          <a:off x="533400" y="1600200"/>
          <a:ext cx="8015288" cy="4572000"/>
        </p:xfrm>
        <a:graphic>
          <a:graphicData uri="http://schemas.openxmlformats.org/drawingml/2006/table">
            <a:tbl>
              <a:tblPr/>
              <a:tblGrid>
                <a:gridCol w="1676400"/>
                <a:gridCol w="2332038"/>
                <a:gridCol w="2003425"/>
                <a:gridCol w="2003425"/>
              </a:tblGrid>
              <a:tr h="331788"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Metal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Avg. Crust Abundance (%)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Minimum Commercial Grade (%)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Concentration Factor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71438" marR="0" lvl="0" indent="-71438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Aluminum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8.13%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30%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3.7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71438" marR="0" lvl="0" indent="-71438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Iron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5.00%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5.0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71438" marR="0" lvl="0" indent="-71438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Manganese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0.10%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35%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350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71438" marR="0" lvl="0" indent="-71438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Chromium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0.02%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30%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71438" marR="0" lvl="0" indent="-71438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Nickel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0.008%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1.5%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71438" marR="0" lvl="0" indent="-71438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Zinc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0.008%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71438" marR="0" lvl="0" indent="-71438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Copper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0.007%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71438" marR="0" lvl="0" indent="-71438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Silver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0.00001%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500 g/t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5000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71438" marR="0" lvl="0" indent="-71438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Gold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0.0000005%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5 g/t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-71438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67C9D7D7-743A-46D3-955D-B6DA066B332C}" type="slidenum">
              <a:rPr lang="en-US" sz="1400" smtClean="0"/>
              <a:pPr>
                <a:defRPr/>
              </a:pPr>
              <a:t>31</a:t>
            </a:fld>
            <a:endParaRPr lang="en-US" sz="1400" smtClean="0"/>
          </a:p>
        </p:txBody>
      </p:sp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Ferrous Minerals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5486400"/>
            <a:ext cx="8763000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smtClean="0"/>
              <a:t>“Ferrous” minerals include iron and all the various alloy metals (chromium, manganese, etc.) that are used in steel making.</a:t>
            </a: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8"/>
          <a:stretch>
            <a:fillRect/>
          </a:stretch>
        </p:blipFill>
        <p:spPr bwMode="auto">
          <a:xfrm>
            <a:off x="838200" y="1112838"/>
            <a:ext cx="7772400" cy="4144962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A3AE95EF-DF63-4C2C-9644-6891D62959A7}" type="slidenum">
              <a:rPr lang="en-US" sz="1400" smtClean="0"/>
              <a:pPr>
                <a:defRPr/>
              </a:pPr>
              <a:t>32</a:t>
            </a:fld>
            <a:endParaRPr lang="en-US" sz="1400" smtClean="0"/>
          </a:p>
        </p:txBody>
      </p:sp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8153400" cy="990600"/>
          </a:xfrm>
        </p:spPr>
        <p:txBody>
          <a:bodyPr/>
          <a:lstStyle/>
          <a:p>
            <a:pPr>
              <a:defRPr/>
            </a:pPr>
            <a:r>
              <a:rPr lang="en-US"/>
              <a:t>Nonferrous Metal Production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5198808"/>
            <a:ext cx="8839200" cy="1600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Nonferrous metals are basically all metals that aren’t involved in iron and steel production (including precious metals like gold and silver).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Nonmetallic mineral resources include everything from sand and gravel to precious gems.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44" r="3195"/>
          <a:stretch/>
        </p:blipFill>
        <p:spPr>
          <a:xfrm>
            <a:off x="609600" y="1092633"/>
            <a:ext cx="7924800" cy="3999749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8DD5BB7A-94DB-40E3-A0CC-A3FB65F99D9B}" type="slidenum">
              <a:rPr lang="en-US" sz="1400" smtClean="0"/>
              <a:pPr>
                <a:defRPr/>
              </a:pPr>
              <a:t>33</a:t>
            </a:fld>
            <a:endParaRPr lang="en-US" sz="1400" smtClean="0"/>
          </a:p>
        </p:txBody>
      </p:sp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Pollution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74125" cy="55626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When more waste is added than a resource can accommodate, we have </a:t>
            </a:r>
            <a:r>
              <a:rPr lang="en-US" dirty="0" smtClean="0">
                <a:solidFill>
                  <a:srgbClr val="FFFF00"/>
                </a:solidFill>
              </a:rPr>
              <a:t>pollution</a:t>
            </a:r>
            <a:r>
              <a:rPr lang="en-US" dirty="0" smtClean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Not all pollution is caused by people; however, until we can control volcanoes, we are going to worry about the things we are responsible for:</a:t>
            </a:r>
          </a:p>
          <a:p>
            <a:pPr lvl="1"/>
            <a:r>
              <a:rPr lang="en-US" dirty="0" smtClean="0"/>
              <a:t>Air pollution</a:t>
            </a:r>
          </a:p>
          <a:p>
            <a:pPr lvl="1"/>
            <a:r>
              <a:rPr lang="en-US" dirty="0" smtClean="0"/>
              <a:t>Water pollution</a:t>
            </a:r>
          </a:p>
          <a:p>
            <a:pPr lvl="1"/>
            <a:r>
              <a:rPr lang="en-US" dirty="0" smtClean="0"/>
              <a:t>Land pollution (waste disposal)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When it comes to managing pollution there are two types of sources: </a:t>
            </a:r>
            <a:r>
              <a:rPr lang="en-US" dirty="0" smtClean="0">
                <a:solidFill>
                  <a:srgbClr val="FFFF00"/>
                </a:solidFill>
              </a:rPr>
              <a:t>point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FF00"/>
                </a:solidFill>
              </a:rPr>
              <a:t>non-point</a:t>
            </a:r>
            <a:r>
              <a:rPr lang="en-US" dirty="0" smtClean="0"/>
              <a:t>.  </a:t>
            </a:r>
            <a:r>
              <a:rPr lang="en-US" dirty="0" smtClean="0">
                <a:solidFill>
                  <a:srgbClr val="FFFF00"/>
                </a:solidFill>
              </a:rPr>
              <a:t>Point are much easier to control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008290B1-B775-4F4E-B065-27B79BCB6C14}" type="slidenum">
              <a:rPr lang="en-US" sz="1400" smtClean="0"/>
              <a:pPr>
                <a:defRPr/>
              </a:pPr>
              <a:t>34</a:t>
            </a:fld>
            <a:endParaRPr lang="en-US" sz="1400" smtClean="0"/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Air Pollution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We can talk about air pollution in terms of three scales: </a:t>
            </a:r>
            <a:r>
              <a:rPr lang="en-US" sz="3600" dirty="0" smtClean="0">
                <a:solidFill>
                  <a:srgbClr val="FFFF00"/>
                </a:solidFill>
              </a:rPr>
              <a:t>global</a:t>
            </a:r>
            <a:r>
              <a:rPr lang="en-US" sz="3600" dirty="0" smtClean="0"/>
              <a:t>, </a:t>
            </a:r>
            <a:r>
              <a:rPr lang="en-US" sz="3600" dirty="0" smtClean="0">
                <a:solidFill>
                  <a:srgbClr val="FFFF00"/>
                </a:solidFill>
              </a:rPr>
              <a:t>regional</a:t>
            </a:r>
            <a:r>
              <a:rPr lang="en-US" sz="3600" dirty="0" smtClean="0"/>
              <a:t> and </a:t>
            </a:r>
            <a:r>
              <a:rPr lang="en-US" sz="3600" dirty="0" smtClean="0">
                <a:solidFill>
                  <a:srgbClr val="FFFF00"/>
                </a:solidFill>
              </a:rPr>
              <a:t>local</a:t>
            </a:r>
            <a:r>
              <a:rPr lang="en-US" sz="3600" dirty="0" smtClean="0"/>
              <a:t>.</a:t>
            </a:r>
          </a:p>
          <a:p>
            <a:r>
              <a:rPr lang="en-US" sz="3600" dirty="0" smtClean="0"/>
              <a:t>Global air pollution problems:</a:t>
            </a:r>
          </a:p>
          <a:p>
            <a:pPr lvl="1"/>
            <a:r>
              <a:rPr lang="en-US" sz="3200" dirty="0" smtClean="0"/>
              <a:t>Global climate change</a:t>
            </a:r>
          </a:p>
          <a:p>
            <a:pPr lvl="1"/>
            <a:r>
              <a:rPr lang="en-US" sz="3200" dirty="0" smtClean="0"/>
              <a:t>Ozone damage</a:t>
            </a:r>
          </a:p>
          <a:p>
            <a:r>
              <a:rPr lang="en-US" sz="3600" dirty="0" smtClean="0"/>
              <a:t>Regional air pollution problems:</a:t>
            </a:r>
          </a:p>
          <a:p>
            <a:pPr lvl="1"/>
            <a:r>
              <a:rPr lang="en-US" sz="3200" dirty="0" smtClean="0"/>
              <a:t>Acid deposition</a:t>
            </a:r>
          </a:p>
          <a:p>
            <a:r>
              <a:rPr lang="en-US" sz="3600" dirty="0" smtClean="0"/>
              <a:t>Local air pollution problems:</a:t>
            </a:r>
          </a:p>
          <a:p>
            <a:pPr lvl="1"/>
            <a:r>
              <a:rPr lang="en-US" sz="3200" dirty="0" smtClean="0"/>
              <a:t>Smog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2728D10E-D5E9-4A46-A65E-1415BD8531AC}" type="slidenum">
              <a:rPr lang="en-US" sz="1400" smtClean="0"/>
              <a:pPr>
                <a:defRPr/>
              </a:pPr>
              <a:t>35</a:t>
            </a:fld>
            <a:endParaRPr lang="en-US" sz="1400" smtClean="0"/>
          </a:p>
        </p:txBody>
      </p:sp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GLOBAL</a:t>
            </a:r>
            <a:r>
              <a:rPr lang="en-US" dirty="0" smtClean="0"/>
              <a:t>: People </a:t>
            </a:r>
            <a:r>
              <a:rPr lang="en-US" dirty="0"/>
              <a:t>and Climate Change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797925" cy="5486400"/>
          </a:xfrm>
        </p:spPr>
        <p:txBody>
          <a:bodyPr>
            <a:normAutofit fontScale="92500"/>
          </a:bodyPr>
          <a:lstStyle/>
          <a:p>
            <a:r>
              <a:rPr lang="en-US" sz="4000" dirty="0" smtClean="0"/>
              <a:t>There is no question that earth’s climate has changed over time</a:t>
            </a:r>
          </a:p>
          <a:p>
            <a:r>
              <a:rPr lang="en-US" sz="4000" dirty="0" smtClean="0"/>
              <a:t>There is also no question that people have been adding large quantities of certain gases and particles to atmosphere for the past 250 years.</a:t>
            </a:r>
          </a:p>
          <a:p>
            <a:r>
              <a:rPr lang="en-US" sz="4000" dirty="0" smtClean="0"/>
              <a:t>The question is: </a:t>
            </a:r>
            <a:r>
              <a:rPr lang="en-US" sz="4000" dirty="0" smtClean="0">
                <a:solidFill>
                  <a:srgbClr val="FFFF00"/>
                </a:solidFill>
              </a:rPr>
              <a:t>Does what we do seriously affect the earth’s climate?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1D7BBC65-4BF1-447B-B493-01286E844130}" type="slidenum">
              <a:rPr lang="en-US" sz="1400" smtClean="0"/>
              <a:pPr>
                <a:defRPr/>
              </a:pPr>
              <a:t>36</a:t>
            </a:fld>
            <a:endParaRPr lang="en-US" sz="1400" smtClean="0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Global Warming?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86800" cy="55626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3600" dirty="0" smtClean="0"/>
              <a:t>Instead of “warming” it would be better to say “</a:t>
            </a:r>
            <a:r>
              <a:rPr lang="en-US" sz="3600" dirty="0" smtClean="0">
                <a:solidFill>
                  <a:srgbClr val="FFFF00"/>
                </a:solidFill>
              </a:rPr>
              <a:t>climate change</a:t>
            </a:r>
            <a:r>
              <a:rPr lang="en-US" sz="3600" dirty="0" smtClean="0"/>
              <a:t>.”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3600" dirty="0" smtClean="0"/>
              <a:t>We know that global climate has changed – that’s not the issue.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3600" dirty="0" smtClean="0"/>
              <a:t>What we are focusing on here is </a:t>
            </a:r>
            <a:r>
              <a:rPr lang="en-US" sz="3600" dirty="0" smtClean="0">
                <a:solidFill>
                  <a:srgbClr val="FFFF00"/>
                </a:solidFill>
              </a:rPr>
              <a:t>human caused</a:t>
            </a:r>
            <a:r>
              <a:rPr lang="en-US" sz="3600" dirty="0" smtClean="0"/>
              <a:t> (or </a:t>
            </a:r>
            <a:r>
              <a:rPr lang="en-US" sz="3600" dirty="0" smtClean="0">
                <a:solidFill>
                  <a:srgbClr val="FFFF00"/>
                </a:solidFill>
              </a:rPr>
              <a:t>anthropogenic</a:t>
            </a:r>
            <a:r>
              <a:rPr lang="en-US" sz="3600" dirty="0" smtClean="0"/>
              <a:t>) climate change.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3600" dirty="0" smtClean="0"/>
              <a:t>The factors that cause climate change are complex.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3600" dirty="0" smtClean="0"/>
              <a:t>The effects of climate change are likely to be complex, too.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AB4D5427-926F-4392-97FE-DBE49AFFC95F}" type="slidenum">
              <a:rPr lang="en-US" sz="1400" smtClean="0"/>
              <a:pPr>
                <a:defRPr/>
              </a:pPr>
              <a:t>37</a:t>
            </a:fld>
            <a:endParaRPr lang="en-US" sz="1400" smtClean="0"/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382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Factors Affecting Climate Change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534400" cy="46482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dirty="0" smtClean="0"/>
              <a:t>Greenhouse Gasses (CO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, CH</a:t>
            </a:r>
            <a:r>
              <a:rPr lang="en-US" sz="2800" baseline="-25000" dirty="0" smtClean="0"/>
              <a:t>4</a:t>
            </a:r>
            <a:r>
              <a:rPr lang="en-US" sz="2800" dirty="0" smtClean="0"/>
              <a:t>, CFCs, etc.)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dirty="0" smtClean="0"/>
              <a:t>Atmospheric aerosols (soot, etc.)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dirty="0" smtClean="0"/>
              <a:t>Cloud changes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dirty="0" smtClean="0"/>
              <a:t>Land cover changes 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dirty="0" smtClean="0"/>
              <a:t>Variations in the sun’s output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dirty="0" smtClean="0"/>
              <a:t>Volcanic aerosols</a:t>
            </a:r>
          </a:p>
        </p:txBody>
      </p:sp>
      <p:sp>
        <p:nvSpPr>
          <p:cNvPr id="33797" name="AutoShape 4"/>
          <p:cNvSpPr>
            <a:spLocks noChangeAspect="1" noChangeArrowheads="1"/>
          </p:cNvSpPr>
          <p:nvPr/>
        </p:nvSpPr>
        <p:spPr bwMode="auto">
          <a:xfrm>
            <a:off x="304800" y="1905000"/>
            <a:ext cx="287338" cy="544513"/>
          </a:xfrm>
          <a:prstGeom prst="upArrow">
            <a:avLst>
              <a:gd name="adj1" fmla="val 50000"/>
              <a:gd name="adj2" fmla="val 4737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3798" name="AutoShape 5"/>
          <p:cNvSpPr>
            <a:spLocks noChangeAspect="1" noChangeArrowheads="1"/>
          </p:cNvSpPr>
          <p:nvPr/>
        </p:nvSpPr>
        <p:spPr bwMode="auto">
          <a:xfrm rot="10800000">
            <a:off x="304800" y="2681288"/>
            <a:ext cx="287338" cy="544512"/>
          </a:xfrm>
          <a:prstGeom prst="upArrow">
            <a:avLst>
              <a:gd name="adj1" fmla="val 50000"/>
              <a:gd name="adj2" fmla="val 47376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3799" name="AutoShape 6"/>
          <p:cNvSpPr>
            <a:spLocks noChangeAspect="1" noChangeArrowheads="1"/>
          </p:cNvSpPr>
          <p:nvPr/>
        </p:nvSpPr>
        <p:spPr bwMode="auto">
          <a:xfrm>
            <a:off x="304800" y="3459163"/>
            <a:ext cx="287338" cy="544512"/>
          </a:xfrm>
          <a:prstGeom prst="upDownArrow">
            <a:avLst>
              <a:gd name="adj1" fmla="val 50000"/>
              <a:gd name="adj2" fmla="val 37900"/>
            </a:avLst>
          </a:prstGeom>
          <a:gradFill rotWithShape="0">
            <a:gsLst>
              <a:gs pos="0">
                <a:srgbClr val="FF0000"/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3800" name="AutoShape 7"/>
          <p:cNvSpPr>
            <a:spLocks noChangeAspect="1" noChangeArrowheads="1"/>
          </p:cNvSpPr>
          <p:nvPr/>
        </p:nvSpPr>
        <p:spPr bwMode="auto">
          <a:xfrm>
            <a:off x="304800" y="4179888"/>
            <a:ext cx="287338" cy="544512"/>
          </a:xfrm>
          <a:prstGeom prst="upDownArrow">
            <a:avLst>
              <a:gd name="adj1" fmla="val 50000"/>
              <a:gd name="adj2" fmla="val 37900"/>
            </a:avLst>
          </a:prstGeom>
          <a:gradFill rotWithShape="0">
            <a:gsLst>
              <a:gs pos="0">
                <a:srgbClr val="FF0000"/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3801" name="AutoShape 8"/>
          <p:cNvSpPr>
            <a:spLocks noChangeAspect="1" noChangeArrowheads="1"/>
          </p:cNvSpPr>
          <p:nvPr/>
        </p:nvSpPr>
        <p:spPr bwMode="auto">
          <a:xfrm>
            <a:off x="304800" y="4876800"/>
            <a:ext cx="287338" cy="544513"/>
          </a:xfrm>
          <a:prstGeom prst="upDownArrow">
            <a:avLst>
              <a:gd name="adj1" fmla="val 50000"/>
              <a:gd name="adj2" fmla="val 37901"/>
            </a:avLst>
          </a:prstGeom>
          <a:gradFill rotWithShape="0">
            <a:gsLst>
              <a:gs pos="0">
                <a:srgbClr val="FF0000"/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3802" name="AutoShape 9"/>
          <p:cNvSpPr>
            <a:spLocks noChangeAspect="1" noChangeArrowheads="1"/>
          </p:cNvSpPr>
          <p:nvPr/>
        </p:nvSpPr>
        <p:spPr bwMode="auto">
          <a:xfrm rot="10800000">
            <a:off x="304800" y="5638800"/>
            <a:ext cx="287338" cy="544513"/>
          </a:xfrm>
          <a:prstGeom prst="upArrow">
            <a:avLst>
              <a:gd name="adj1" fmla="val 50000"/>
              <a:gd name="adj2" fmla="val 47376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8164802" y="1898324"/>
            <a:ext cx="649827" cy="4509152"/>
            <a:chOff x="8164802" y="1905000"/>
            <a:chExt cx="649827" cy="4509152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>
              <a:off x="8777266" y="1905000"/>
              <a:ext cx="37363" cy="4509152"/>
            </a:xfrm>
            <a:prstGeom prst="straightConnector1">
              <a:avLst/>
            </a:prstGeom>
            <a:solidFill>
              <a:schemeClr val="accent1"/>
            </a:solidFill>
            <a:ln w="92075" cap="flat" cmpd="sng" algn="ctr">
              <a:gradFill>
                <a:gsLst>
                  <a:gs pos="48125">
                    <a:srgbClr val="F0F4F8"/>
                  </a:gs>
                  <a:gs pos="44250">
                    <a:srgbClr val="E0E9F0"/>
                  </a:gs>
                  <a:gs pos="36500">
                    <a:srgbClr val="C1D3E1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89000">
                    <a:srgbClr val="80302D"/>
                  </a:gs>
                  <a:gs pos="66000">
                    <a:srgbClr val="C0524E"/>
                  </a:gs>
                  <a:gs pos="94000">
                    <a:srgbClr val="EBDAD4"/>
                  </a:gs>
                  <a:gs pos="94000">
                    <a:srgbClr val="FF0000"/>
                  </a:gs>
                </a:gsLst>
                <a:lin ang="13800000" scaled="0"/>
              </a:gradFill>
              <a:prstDash val="solid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 rot="5400000">
              <a:off x="6245763" y="3928744"/>
              <a:ext cx="42997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n-lt"/>
                </a:rPr>
                <a:t>Hotter		       	    </a:t>
              </a:r>
              <a:r>
                <a:rPr lang="en-US" b="1" dirty="0" smtClean="0">
                  <a:solidFill>
                    <a:schemeClr val="accent3"/>
                  </a:solidFill>
                  <a:latin typeface="+mn-lt"/>
                </a:rPr>
                <a:t>Cooler</a:t>
              </a:r>
              <a:endParaRPr lang="en-US" b="1" dirty="0">
                <a:solidFill>
                  <a:schemeClr val="accent3"/>
                </a:solidFill>
                <a:latin typeface="+mn-lt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The World’s Major CO</a:t>
            </a:r>
            <a:r>
              <a:rPr lang="en-US" baseline="-25000" dirty="0" smtClean="0"/>
              <a:t>2</a:t>
            </a:r>
            <a:r>
              <a:rPr lang="en-US" dirty="0" smtClean="0"/>
              <a:t> Producers</a:t>
            </a:r>
            <a:endParaRPr lang="en-US" dirty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F852049E-B624-40F1-A383-68FB76EEC26A}" type="slidenum">
              <a:rPr lang="en-US" sz="1400" smtClean="0"/>
              <a:pPr>
                <a:defRPr/>
              </a:pPr>
              <a:t>38</a:t>
            </a:fld>
            <a:endParaRPr lang="en-US" sz="1400" smtClean="0"/>
          </a:p>
        </p:txBody>
      </p:sp>
      <p:sp>
        <p:nvSpPr>
          <p:cNvPr id="31753" name="TextBox 5"/>
          <p:cNvSpPr txBox="1">
            <a:spLocks noChangeArrowheads="1"/>
          </p:cNvSpPr>
          <p:nvPr/>
        </p:nvSpPr>
        <p:spPr bwMode="auto">
          <a:xfrm>
            <a:off x="134938" y="5073650"/>
            <a:ext cx="8874125" cy="717550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txBody>
          <a:bodyPr>
            <a:normAutofit fontScale="92500"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dirty="0">
                <a:cs typeface="+mn-cs"/>
              </a:rPr>
              <a:t>These </a:t>
            </a:r>
            <a:r>
              <a:rPr lang="en-US" dirty="0" smtClean="0">
                <a:cs typeface="+mn-cs"/>
              </a:rPr>
              <a:t>six </a:t>
            </a:r>
            <a:r>
              <a:rPr lang="en-US" dirty="0">
                <a:cs typeface="+mn-cs"/>
              </a:rPr>
              <a:t>countries produce nearly 60% of the world’s CO</a:t>
            </a:r>
            <a:r>
              <a:rPr lang="en-US" baseline="-25000" dirty="0">
                <a:cs typeface="+mn-cs"/>
              </a:rPr>
              <a:t>2</a:t>
            </a:r>
            <a:r>
              <a:rPr lang="en-US" dirty="0">
                <a:cs typeface="+mn-cs"/>
              </a:rPr>
              <a:t>.</a:t>
            </a:r>
          </a:p>
        </p:txBody>
      </p:sp>
      <p:grpSp>
        <p:nvGrpSpPr>
          <p:cNvPr id="34821" name="Group 4"/>
          <p:cNvGrpSpPr>
            <a:grpSpLocks/>
          </p:cNvGrpSpPr>
          <p:nvPr/>
        </p:nvGrpSpPr>
        <p:grpSpPr bwMode="auto">
          <a:xfrm>
            <a:off x="134938" y="1828800"/>
            <a:ext cx="8874125" cy="3068638"/>
            <a:chOff x="26988" y="1828800"/>
            <a:chExt cx="8875712" cy="3068637"/>
          </a:xfrm>
        </p:grpSpPr>
        <p:pic>
          <p:nvPicPr>
            <p:cNvPr id="348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78"/>
            <a:stretch>
              <a:fillRect/>
            </a:stretch>
          </p:blipFill>
          <p:spPr bwMode="auto">
            <a:xfrm>
              <a:off x="26988" y="1828800"/>
              <a:ext cx="8875712" cy="3068637"/>
            </a:xfrm>
            <a:prstGeom prst="rect">
              <a:avLst/>
            </a:prstGeom>
            <a:noFill/>
            <a:ln w="38100">
              <a:solidFill>
                <a:srgbClr val="0033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823" name="Rectangle 4"/>
            <p:cNvSpPr>
              <a:spLocks noChangeArrowheads="1"/>
            </p:cNvSpPr>
            <p:nvPr/>
          </p:nvSpPr>
          <p:spPr bwMode="auto">
            <a:xfrm>
              <a:off x="1968500" y="2411412"/>
              <a:ext cx="609600" cy="2286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4824" name="Rectangle 6"/>
            <p:cNvSpPr>
              <a:spLocks noChangeArrowheads="1"/>
            </p:cNvSpPr>
            <p:nvPr/>
          </p:nvSpPr>
          <p:spPr bwMode="auto">
            <a:xfrm>
              <a:off x="3568700" y="2411412"/>
              <a:ext cx="609600" cy="2286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4825" name="Rectangle 7"/>
            <p:cNvSpPr>
              <a:spLocks noChangeArrowheads="1"/>
            </p:cNvSpPr>
            <p:nvPr/>
          </p:nvSpPr>
          <p:spPr bwMode="auto">
            <a:xfrm>
              <a:off x="1982788" y="3832225"/>
              <a:ext cx="609600" cy="2286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4826" name="Rectangle 8"/>
            <p:cNvSpPr>
              <a:spLocks noChangeArrowheads="1"/>
            </p:cNvSpPr>
            <p:nvPr/>
          </p:nvSpPr>
          <p:spPr bwMode="auto">
            <a:xfrm>
              <a:off x="3644900" y="3832225"/>
              <a:ext cx="609600" cy="2286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4827" name="Rectangle 10"/>
            <p:cNvSpPr>
              <a:spLocks noChangeArrowheads="1"/>
            </p:cNvSpPr>
            <p:nvPr/>
          </p:nvSpPr>
          <p:spPr bwMode="auto">
            <a:xfrm>
              <a:off x="7399338" y="2422525"/>
              <a:ext cx="609600" cy="2286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4828" name="Rectangle 11"/>
            <p:cNvSpPr>
              <a:spLocks noChangeArrowheads="1"/>
            </p:cNvSpPr>
            <p:nvPr/>
          </p:nvSpPr>
          <p:spPr bwMode="auto">
            <a:xfrm>
              <a:off x="7405688" y="2698750"/>
              <a:ext cx="609600" cy="2286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 anchorCtr="0">
            <a:normAutofit fontScale="90000"/>
          </a:bodyPr>
          <a:lstStyle/>
          <a:p>
            <a:pPr algn="l" eaLnBrk="1" hangingPunct="1">
              <a:defRPr/>
            </a:pP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Production</a:t>
            </a:r>
            <a:br>
              <a:rPr lang="en-US" dirty="0" smtClean="0"/>
            </a:br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4603956"/>
            <a:ext cx="8686800" cy="1828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Just 10 countries account for about </a:t>
            </a:r>
            <a:r>
              <a:rPr lang="en-US" baseline="30000" dirty="0" smtClean="0"/>
              <a:t>2</a:t>
            </a:r>
            <a:r>
              <a:rPr lang="en-US" dirty="0" smtClean="0"/>
              <a:t>/</a:t>
            </a:r>
            <a:r>
              <a:rPr lang="en-US" baseline="-25000" dirty="0" smtClean="0"/>
              <a:t>3</a:t>
            </a:r>
            <a:r>
              <a:rPr lang="en-US" dirty="0" smtClean="0"/>
              <a:t> of all CO</a:t>
            </a:r>
            <a:r>
              <a:rPr lang="en-US" baseline="-25000" dirty="0" smtClean="0"/>
              <a:t>2</a:t>
            </a:r>
            <a:r>
              <a:rPr lang="en-US" dirty="0" smtClean="0"/>
              <a:t> emissions. </a:t>
            </a:r>
          </a:p>
          <a:p>
            <a:pPr eaLnBrk="1" hangingPunct="1">
              <a:defRPr/>
            </a:pPr>
            <a:r>
              <a:rPr lang="en-US" dirty="0" smtClean="0"/>
              <a:t>There was a slight decline in the US and Europe due to global financial problems, but Asia and South America have been increasing.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FDE935-AD42-45A9-88F9-C612BCCF093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4856163" cy="249555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76200"/>
            <a:ext cx="3986212" cy="431482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3" name="Text Box 4"/>
          <p:cNvSpPr txBox="1">
            <a:spLocks noChangeArrowheads="1"/>
          </p:cNvSpPr>
          <p:nvPr/>
        </p:nvSpPr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200"/>
              <a:t>Sources: http://cdiac.ornl.gov/trends/emis/perlim_2009_2010_estimates.html; http://www.iea.org/co2highlights/CO2highlights.pdf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2976FCD8-B0BD-4E44-86C3-F0E3F67F9D43}" type="slidenum">
              <a:rPr lang="en-US" sz="1400" smtClean="0"/>
              <a:pPr>
                <a:defRPr/>
              </a:pPr>
              <a:t>4</a:t>
            </a:fld>
            <a:endParaRPr lang="en-US" sz="1400" smtClean="0"/>
          </a:p>
        </p:txBody>
      </p:sp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1336675" y="0"/>
            <a:ext cx="780732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B6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215900" indent="-215900" algn="ctr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en-GB" sz="4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The Tragedy of the Commons</a:t>
            </a: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4191000" y="1295400"/>
            <a:ext cx="4800600" cy="4876800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528638" indent="-457200" defTabSz="4572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q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3200" b="1" dirty="0">
                <a:solidFill>
                  <a:srgbClr val="FFFFFF"/>
                </a:solidFill>
                <a:latin typeface="Arial" pitchFamily="34" charset="0"/>
              </a:rPr>
              <a:t>If they are </a:t>
            </a:r>
            <a:r>
              <a:rPr lang="en-GB" sz="3200" b="1" u="sng" dirty="0">
                <a:solidFill>
                  <a:srgbClr val="FFFF00"/>
                </a:solidFill>
                <a:latin typeface="Arial" pitchFamily="34" charset="0"/>
              </a:rPr>
              <a:t>mismanaged</a:t>
            </a:r>
            <a:r>
              <a:rPr lang="en-GB" sz="3200" b="1" dirty="0">
                <a:solidFill>
                  <a:srgbClr val="FFFFFF"/>
                </a:solidFill>
                <a:latin typeface="Arial" pitchFamily="34" charset="0"/>
              </a:rPr>
              <a:t> or </a:t>
            </a:r>
            <a:r>
              <a:rPr lang="en-GB" sz="3200" b="1" u="sng" dirty="0">
                <a:solidFill>
                  <a:srgbClr val="FFFF00"/>
                </a:solidFill>
                <a:latin typeface="Arial" pitchFamily="34" charset="0"/>
              </a:rPr>
              <a:t>wasted</a:t>
            </a:r>
            <a:r>
              <a:rPr lang="en-GB" sz="3200" b="1" dirty="0">
                <a:solidFill>
                  <a:srgbClr val="FFFFFF"/>
                </a:solidFill>
                <a:latin typeface="Arial" pitchFamily="34" charset="0"/>
              </a:rPr>
              <a:t>, renewable resources can be made non-renewable.</a:t>
            </a:r>
          </a:p>
          <a:p>
            <a:pPr marL="528638" indent="-457200" defTabSz="4572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q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3200" b="1" dirty="0">
                <a:solidFill>
                  <a:srgbClr val="FFFFFF"/>
                </a:solidFill>
                <a:latin typeface="Arial" pitchFamily="34" charset="0"/>
              </a:rPr>
              <a:t>Solutions?</a:t>
            </a:r>
          </a:p>
          <a:p>
            <a:pPr marL="790575" lvl="1" indent="-431800" defTabSz="457200" eaLnBrk="0" hangingPunct="0">
              <a:spcBef>
                <a:spcPct val="20000"/>
              </a:spcBef>
              <a:buFontTx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800" b="1" dirty="0">
                <a:solidFill>
                  <a:srgbClr val="FFFF00"/>
                </a:solidFill>
                <a:latin typeface="Arial" pitchFamily="34" charset="0"/>
              </a:rPr>
              <a:t>Legal</a:t>
            </a:r>
            <a:r>
              <a:rPr lang="en-GB" sz="2800" b="1" dirty="0">
                <a:solidFill>
                  <a:srgbClr val="FFFFFF"/>
                </a:solidFill>
                <a:latin typeface="Arial" pitchFamily="34" charset="0"/>
              </a:rPr>
              <a:t> (</a:t>
            </a:r>
            <a:r>
              <a:rPr lang="en-GB" sz="2800" b="1" i="1" dirty="0">
                <a:solidFill>
                  <a:srgbClr val="FFFFFF"/>
                </a:solidFill>
                <a:latin typeface="Arial" pitchFamily="34" charset="0"/>
              </a:rPr>
              <a:t>policing</a:t>
            </a:r>
            <a:r>
              <a:rPr lang="en-GB" sz="2800" b="1" dirty="0">
                <a:solidFill>
                  <a:srgbClr val="FFFFFF"/>
                </a:solidFill>
                <a:latin typeface="Arial" pitchFamily="34" charset="0"/>
              </a:rPr>
              <a:t>);</a:t>
            </a:r>
          </a:p>
          <a:p>
            <a:pPr marL="790575" lvl="1" indent="-431800" defTabSz="457200" eaLnBrk="0" hangingPunct="0">
              <a:spcBef>
                <a:spcPct val="20000"/>
              </a:spcBef>
              <a:buFontTx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800" b="1" dirty="0">
                <a:solidFill>
                  <a:srgbClr val="FFFF00"/>
                </a:solidFill>
                <a:latin typeface="Arial" pitchFamily="34" charset="0"/>
              </a:rPr>
              <a:t>Moral</a:t>
            </a:r>
            <a:r>
              <a:rPr lang="en-GB" sz="2800" b="1" dirty="0">
                <a:solidFill>
                  <a:srgbClr val="FFFFFF"/>
                </a:solidFill>
                <a:latin typeface="Arial" pitchFamily="34" charset="0"/>
              </a:rPr>
              <a:t> (</a:t>
            </a:r>
            <a:r>
              <a:rPr lang="en-GB" sz="2800" b="1" i="1" dirty="0">
                <a:solidFill>
                  <a:srgbClr val="FFFFFF"/>
                </a:solidFill>
                <a:latin typeface="Arial" pitchFamily="34" charset="0"/>
              </a:rPr>
              <a:t>shame</a:t>
            </a:r>
            <a:r>
              <a:rPr lang="en-GB" sz="2800" b="1" dirty="0">
                <a:solidFill>
                  <a:srgbClr val="FFFFFF"/>
                </a:solidFill>
                <a:latin typeface="Arial" pitchFamily="34" charset="0"/>
              </a:rPr>
              <a:t>);</a:t>
            </a:r>
          </a:p>
          <a:p>
            <a:pPr marL="790575" lvl="1" indent="-431800" defTabSz="457200" eaLnBrk="0" hangingPunct="0">
              <a:spcBef>
                <a:spcPct val="20000"/>
              </a:spcBef>
              <a:buFontTx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800" b="1" dirty="0">
                <a:solidFill>
                  <a:srgbClr val="FFFF00"/>
                </a:solidFill>
                <a:latin typeface="Arial" pitchFamily="34" charset="0"/>
              </a:rPr>
              <a:t>Structural</a:t>
            </a:r>
            <a:r>
              <a:rPr lang="en-GB" sz="2800" b="1" dirty="0">
                <a:solidFill>
                  <a:srgbClr val="FFFFFF"/>
                </a:solidFill>
                <a:latin typeface="Arial" pitchFamily="34" charset="0"/>
              </a:rPr>
              <a:t> (</a:t>
            </a:r>
            <a:r>
              <a:rPr lang="en-GB" sz="2800" b="1" i="1" dirty="0">
                <a:solidFill>
                  <a:srgbClr val="FFFFFF"/>
                </a:solidFill>
                <a:latin typeface="Arial" pitchFamily="34" charset="0"/>
              </a:rPr>
              <a:t>privatize</a:t>
            </a:r>
            <a:r>
              <a:rPr lang="en-GB" sz="2800" b="1" dirty="0">
                <a:solidFill>
                  <a:srgbClr val="FFFFFF"/>
                </a:solidFill>
                <a:latin typeface="Arial" pitchFamily="34" charset="0"/>
              </a:rPr>
              <a:t>).</a:t>
            </a:r>
          </a:p>
        </p:txBody>
      </p:sp>
      <p:graphicFrame>
        <p:nvGraphicFramePr>
          <p:cNvPr id="614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860411"/>
              </p:ext>
            </p:extLst>
          </p:nvPr>
        </p:nvGraphicFramePr>
        <p:xfrm>
          <a:off x="304800" y="1524000"/>
          <a:ext cx="3717925" cy="432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Bitmap Image" r:id="rId3" imgW="2561905" imgH="2734057" progId="Paint.Picture">
                  <p:embed/>
                </p:oleObj>
              </mc:Choice>
              <mc:Fallback>
                <p:oleObj name="Bitmap Image" r:id="rId3" imgW="2561905" imgH="2734057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524000"/>
                        <a:ext cx="3717925" cy="43211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33CC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236200ED-6A6D-4EBA-BC65-A81B82B22813}" type="slidenum">
              <a:rPr lang="en-US" sz="1400" smtClean="0"/>
              <a:pPr>
                <a:defRPr/>
              </a:pPr>
              <a:t>40</a:t>
            </a:fld>
            <a:endParaRPr lang="en-US" sz="1400" smtClean="0"/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But Isn’t There Controversy?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797925" cy="5486400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/>
              <a:t>Not all the evidence clearly points to global climate change.</a:t>
            </a:r>
          </a:p>
          <a:p>
            <a:r>
              <a:rPr lang="en-US" sz="4000" dirty="0" smtClean="0"/>
              <a:t>It seems like there are contradictory news story almost every day.</a:t>
            </a:r>
          </a:p>
          <a:p>
            <a:r>
              <a:rPr lang="en-US" sz="4000" dirty="0" smtClean="0"/>
              <a:t>All we can do is take the </a:t>
            </a:r>
            <a:r>
              <a:rPr lang="en-US" sz="4000" dirty="0" smtClean="0">
                <a:solidFill>
                  <a:srgbClr val="FFFF00"/>
                </a:solidFill>
              </a:rPr>
              <a:t>best evidence</a:t>
            </a:r>
            <a:r>
              <a:rPr lang="en-US" sz="4000" dirty="0" smtClean="0"/>
              <a:t> we can get, listen to the most reliable sources, and try to make the most </a:t>
            </a:r>
            <a:r>
              <a:rPr lang="en-US" sz="4000" dirty="0" smtClean="0">
                <a:solidFill>
                  <a:srgbClr val="FFFF00"/>
                </a:solidFill>
              </a:rPr>
              <a:t>prudent</a:t>
            </a:r>
            <a:r>
              <a:rPr lang="en-US" sz="4000" dirty="0" smtClean="0"/>
              <a:t> decisions.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D938EBA9-2EBC-4051-8D65-67326F26C28E}" type="slidenum">
              <a:rPr lang="en-US" sz="1400" smtClean="0"/>
              <a:pPr>
                <a:defRPr/>
              </a:pPr>
              <a:t>41</a:t>
            </a:fld>
            <a:endParaRPr lang="en-US" sz="1400" smtClean="0"/>
          </a:p>
        </p:txBody>
      </p:sp>
      <p:pic>
        <p:nvPicPr>
          <p:cNvPr id="36867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57200"/>
            <a:ext cx="3457575" cy="597217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4876800" cy="20574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200" smtClean="0"/>
              <a:t>Sometimes the research is serious, sometimes it seems silly.</a:t>
            </a:r>
          </a:p>
        </p:txBody>
      </p:sp>
      <p:sp>
        <p:nvSpPr>
          <p:cNvPr id="36870" name="Line 12"/>
          <p:cNvSpPr>
            <a:spLocks noChangeShapeType="1"/>
          </p:cNvSpPr>
          <p:nvPr/>
        </p:nvSpPr>
        <p:spPr bwMode="auto">
          <a:xfrm flipV="1">
            <a:off x="4648200" y="4129088"/>
            <a:ext cx="2590800" cy="196691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6200" y="5527560"/>
            <a:ext cx="5181600" cy="1101840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800" b="1">
                <a:latin typeface="+mn-lt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latin typeface="+mn-lt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latin typeface="+mn-lt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latin typeface="+mn-lt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latin typeface="+mn-lt"/>
              </a:defRPr>
            </a:lvl9pPr>
          </a:lstStyle>
          <a:p>
            <a:pPr>
              <a:defRPr/>
            </a:pPr>
            <a:r>
              <a:rPr lang="en-US" sz="1600" dirty="0"/>
              <a:t>In the </a:t>
            </a:r>
            <a:r>
              <a:rPr lang="en-US" sz="1600" dirty="0" err="1"/>
              <a:t>Nenana</a:t>
            </a:r>
            <a:r>
              <a:rPr lang="en-US" sz="1600" dirty="0"/>
              <a:t> Ice Classic for 2012, the ice breakup date was April 23</a:t>
            </a:r>
            <a:r>
              <a:rPr lang="en-US" sz="1600" baseline="30000" dirty="0"/>
              <a:t>rd</a:t>
            </a:r>
            <a:r>
              <a:rPr lang="en-US" sz="1600" dirty="0"/>
              <a:t>.  </a:t>
            </a:r>
            <a:endParaRPr lang="en-US" sz="1600" dirty="0" smtClean="0"/>
          </a:p>
          <a:p>
            <a:pPr>
              <a:defRPr/>
            </a:pPr>
            <a:r>
              <a:rPr lang="en-US" sz="1600" dirty="0" smtClean="0"/>
              <a:t>The </a:t>
            </a:r>
            <a:r>
              <a:rPr lang="en-US" sz="1600" dirty="0"/>
              <a:t>prize was $350,000.</a:t>
            </a:r>
          </a:p>
          <a:p>
            <a:pPr marL="0" indent="0">
              <a:buNone/>
              <a:defRPr/>
            </a:pPr>
            <a:r>
              <a:rPr lang="en-US" sz="1200" i="1" dirty="0"/>
              <a:t>See: http://www.nenanaakiceclassic.com/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3" y="2413286"/>
            <a:ext cx="5072062" cy="941384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" y="3200400"/>
            <a:ext cx="4681538" cy="2249833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6427113"/>
            <a:ext cx="9144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0" hangingPunct="0"/>
            <a:r>
              <a:rPr lang="en-US" sz="1050" b="1" dirty="0">
                <a:solidFill>
                  <a:srgbClr val="FFFF00"/>
                </a:solidFill>
              </a:rPr>
              <a:t>http://cfpub.epa.gov/ncea/global/recordisplay.cfm?deid=203459; http://www.un.org/wcm/content/site/chronicle/home/archive/issues2013/water/impactsofclimatechangeoncoralreefsandthemarineenvironment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Nenana</a:t>
            </a:r>
            <a:r>
              <a:rPr lang="en-US" dirty="0" smtClean="0"/>
              <a:t> Ice Classic Data</a:t>
            </a:r>
            <a:endParaRPr lang="en-US" dirty="0"/>
          </a:p>
        </p:txBody>
      </p:sp>
      <p:sp>
        <p:nvSpPr>
          <p:cNvPr id="37891" name="Content Placeholder 6"/>
          <p:cNvSpPr>
            <a:spLocks noGrp="1"/>
          </p:cNvSpPr>
          <p:nvPr>
            <p:ph sz="half" idx="1"/>
          </p:nvPr>
        </p:nvSpPr>
        <p:spPr>
          <a:xfrm>
            <a:off x="76200" y="1600200"/>
            <a:ext cx="3276600" cy="4530725"/>
          </a:xfrm>
        </p:spPr>
        <p:txBody>
          <a:bodyPr anchor="ctr" anchorCtr="0">
            <a:normAutofit fontScale="925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Note that the dates are in Julian format, so lower numbers mean earlier in the year (</a:t>
            </a:r>
            <a:r>
              <a:rPr lang="en-US" i="1" dirty="0" smtClean="0"/>
              <a:t>e.g. January 1</a:t>
            </a:r>
            <a:r>
              <a:rPr lang="en-US" i="1" baseline="30000" dirty="0" smtClean="0"/>
              <a:t>st</a:t>
            </a:r>
            <a:r>
              <a:rPr lang="en-US" i="1" dirty="0" smtClean="0"/>
              <a:t> = “Day 1,” and “Day 110” = April 20</a:t>
            </a:r>
            <a:r>
              <a:rPr lang="en-US" i="1" baseline="30000" dirty="0" smtClean="0"/>
              <a:t>th</a:t>
            </a:r>
            <a:r>
              <a:rPr lang="en-US" baseline="30000" dirty="0" smtClean="0"/>
              <a:t>)</a:t>
            </a:r>
            <a:r>
              <a:rPr lang="en-US" dirty="0" smtClean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So – is there a pattern?</a:t>
            </a:r>
          </a:p>
        </p:txBody>
      </p:sp>
      <p:sp>
        <p:nvSpPr>
          <p:cNvPr id="3789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55333357-B2B6-442A-BE7A-615521914FED}" type="slidenum">
              <a:rPr lang="en-US" sz="1400" smtClean="0"/>
              <a:pPr>
                <a:defRPr/>
              </a:pPr>
              <a:t>42</a:t>
            </a:fld>
            <a:endParaRPr lang="en-US" sz="1400" smtClean="0"/>
          </a:p>
        </p:txBody>
      </p:sp>
      <p:graphicFrame>
        <p:nvGraphicFramePr>
          <p:cNvPr id="37893" name="Object 8"/>
          <p:cNvGraphicFramePr>
            <a:graphicFrameLocks noChangeAspect="1"/>
          </p:cNvGraphicFramePr>
          <p:nvPr/>
        </p:nvGraphicFramePr>
        <p:xfrm>
          <a:off x="3440113" y="1828800"/>
          <a:ext cx="5551487" cy="401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3" name="Chart" r:id="rId4" imgW="6648513" imgH="4810150" progId="Excel.Chart.8">
                  <p:embed/>
                </p:oleObj>
              </mc:Choice>
              <mc:Fallback>
                <p:oleObj name="Chart" r:id="rId4" imgW="6648513" imgH="4810150" progId="Excel.Char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0113" y="1828800"/>
                        <a:ext cx="5551487" cy="40163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4" name="Text Box 5"/>
          <p:cNvSpPr txBox="1">
            <a:spLocks noChangeArrowheads="1"/>
          </p:cNvSpPr>
          <p:nvPr/>
        </p:nvSpPr>
        <p:spPr bwMode="auto">
          <a:xfrm>
            <a:off x="0" y="6172200"/>
            <a:ext cx="75580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800" b="1" dirty="0">
                <a:solidFill>
                  <a:srgbClr val="FFFF00"/>
                </a:solidFill>
              </a:rPr>
              <a:t>Data source: ftp://sidads.colorado.edu/pub/DATASETS/NENANA/;</a:t>
            </a:r>
          </a:p>
          <a:p>
            <a:r>
              <a:rPr lang="en-US" sz="1800" b="1" dirty="0">
                <a:solidFill>
                  <a:srgbClr val="FFFF00"/>
                </a:solidFill>
              </a:rPr>
              <a:t> http://www.nenanaakiceclassic.com/Both.htm; http://nsidc.org/index.html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Nenana</a:t>
            </a:r>
            <a:r>
              <a:rPr lang="en-US" dirty="0" smtClean="0"/>
              <a:t> Ice Classic Trend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895600" cy="4530725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en-US" dirty="0"/>
              <a:t>The red line indicates a </a:t>
            </a:r>
            <a:r>
              <a:rPr lang="en-US" dirty="0" smtClean="0"/>
              <a:t>trend (a simple regression line) </a:t>
            </a:r>
            <a:r>
              <a:rPr lang="en-US" dirty="0"/>
              <a:t>in the </a:t>
            </a:r>
            <a:r>
              <a:rPr lang="en-US" dirty="0" smtClean="0"/>
              <a:t>data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dirty="0" smtClean="0"/>
              <a:t>It </a:t>
            </a:r>
            <a:r>
              <a:rPr lang="en-US" u="sng" dirty="0"/>
              <a:t>seems</a:t>
            </a:r>
            <a:r>
              <a:rPr lang="en-US" dirty="0"/>
              <a:t> to say that the ice is tending to break up earlier.</a:t>
            </a:r>
          </a:p>
        </p:txBody>
      </p:sp>
      <p:sp>
        <p:nvSpPr>
          <p:cNvPr id="3891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FE32D1AE-2F2A-4A0C-9FCD-78613BC49CBF}" type="slidenum">
              <a:rPr lang="en-US" sz="1400" smtClean="0"/>
              <a:pPr>
                <a:defRPr/>
              </a:pPr>
              <a:t>43</a:t>
            </a:fld>
            <a:endParaRPr lang="en-US" sz="1400" smtClean="0"/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0" y="6172200"/>
            <a:ext cx="75580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800" b="1" dirty="0">
                <a:solidFill>
                  <a:srgbClr val="FFFF00"/>
                </a:solidFill>
              </a:rPr>
              <a:t>Data source: ftp://sidads.colorado.edu/pub/DATASETS/NENANA/;</a:t>
            </a:r>
          </a:p>
          <a:p>
            <a:r>
              <a:rPr lang="en-US" sz="1800" b="1" dirty="0">
                <a:solidFill>
                  <a:srgbClr val="FFFF00"/>
                </a:solidFill>
              </a:rPr>
              <a:t> http://www.nenanaakiceclassic.com/Both.htm; http://nsidc.org/index.html </a:t>
            </a:r>
          </a:p>
        </p:txBody>
      </p:sp>
      <p:graphicFrame>
        <p:nvGraphicFramePr>
          <p:cNvPr id="38918" name="Object 1"/>
          <p:cNvGraphicFramePr>
            <a:graphicFrameLocks noChangeAspect="1"/>
          </p:cNvGraphicFramePr>
          <p:nvPr/>
        </p:nvGraphicFramePr>
        <p:xfrm>
          <a:off x="3438525" y="1828800"/>
          <a:ext cx="5549900" cy="401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6" name="Chart" r:id="rId4" imgW="6648513" imgH="4810150" progId="Excel.Chart.8">
                  <p:embed/>
                </p:oleObj>
              </mc:Choice>
              <mc:Fallback>
                <p:oleObj name="Chart" r:id="rId4" imgW="6648513" imgH="4810150" progId="Excel.Char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8525" y="1828800"/>
                        <a:ext cx="5549900" cy="40147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24FF6F96-EF67-4847-95A8-CFDB212E53E7}" type="slidenum">
              <a:rPr lang="en-US" sz="1400" smtClean="0"/>
              <a:pPr>
                <a:defRPr/>
              </a:pPr>
              <a:t>44</a:t>
            </a:fld>
            <a:endParaRPr lang="en-US" sz="1400" smtClean="0"/>
          </a:p>
        </p:txBody>
      </p:sp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382000" cy="990600"/>
          </a:xfrm>
        </p:spPr>
        <p:txBody>
          <a:bodyPr/>
          <a:lstStyle/>
          <a:p>
            <a:pPr>
              <a:defRPr/>
            </a:pPr>
            <a:r>
              <a:rPr lang="en-US" sz="4000"/>
              <a:t>Before &amp; After (or maybe “During”)</a:t>
            </a:r>
          </a:p>
        </p:txBody>
      </p:sp>
      <p:pic>
        <p:nvPicPr>
          <p:cNvPr id="39940" name="Picture 5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4754563" cy="342900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9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2971800"/>
            <a:ext cx="4754562" cy="342900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2" name="Text Box 11"/>
          <p:cNvSpPr txBox="1">
            <a:spLocks noChangeArrowheads="1"/>
          </p:cNvSpPr>
          <p:nvPr/>
        </p:nvSpPr>
        <p:spPr bwMode="auto">
          <a:xfrm>
            <a:off x="0" y="6583363"/>
            <a:ext cx="7134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200">
                <a:solidFill>
                  <a:srgbClr val="FFFF00"/>
                </a:solidFill>
              </a:rPr>
              <a:t>Source: http://news.bbc.co.uk/1/shared/spl/hi/picture_gallery/05/sci_nat_how_the_world_is_changing/html/1.stm</a:t>
            </a:r>
          </a:p>
        </p:txBody>
      </p:sp>
      <p:sp>
        <p:nvSpPr>
          <p:cNvPr id="39943" name="Text Box 12"/>
          <p:cNvSpPr txBox="1">
            <a:spLocks noChangeArrowheads="1"/>
          </p:cNvSpPr>
          <p:nvPr/>
        </p:nvSpPr>
        <p:spPr bwMode="auto">
          <a:xfrm>
            <a:off x="228600" y="4343400"/>
            <a:ext cx="2971800" cy="409575"/>
          </a:xfrm>
          <a:prstGeom prst="rect">
            <a:avLst/>
          </a:prstGeom>
          <a:solidFill>
            <a:srgbClr val="0033CC"/>
          </a:solidFill>
          <a:ln w="127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Upsala Glacier, Argentina</a:t>
            </a:r>
          </a:p>
        </p:txBody>
      </p:sp>
      <p:sp>
        <p:nvSpPr>
          <p:cNvPr id="39944" name="Text Box 13"/>
          <p:cNvSpPr txBox="1">
            <a:spLocks noChangeArrowheads="1"/>
          </p:cNvSpPr>
          <p:nvPr/>
        </p:nvSpPr>
        <p:spPr bwMode="auto">
          <a:xfrm>
            <a:off x="5334000" y="2514600"/>
            <a:ext cx="3429000" cy="409575"/>
          </a:xfrm>
          <a:prstGeom prst="rect">
            <a:avLst/>
          </a:prstGeom>
          <a:solidFill>
            <a:srgbClr val="0033CC"/>
          </a:solidFill>
          <a:ln w="127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Cape Hatteras, North Carolina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EA31A3F5-F4BE-4131-B166-E367DE9583C1}" type="slidenum">
              <a:rPr lang="en-US" sz="1400" smtClean="0"/>
              <a:pPr>
                <a:defRPr/>
              </a:pPr>
              <a:t>45</a:t>
            </a:fld>
            <a:endParaRPr lang="en-US" sz="1400" smtClean="0"/>
          </a:p>
        </p:txBody>
      </p:sp>
      <p:sp>
        <p:nvSpPr>
          <p:cNvPr id="2170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Chacaltaya: End of a Glacier</a:t>
            </a:r>
          </a:p>
        </p:txBody>
      </p:sp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1495425"/>
            <a:ext cx="3578225" cy="4143375"/>
          </a:xfrm>
          <a:prstGeom prst="rect">
            <a:avLst/>
          </a:prstGeom>
          <a:noFill/>
          <a:ln w="38100" algn="ctr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0" y="6400800"/>
            <a:ext cx="7861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fr-FR" sz="1200">
                <a:solidFill>
                  <a:srgbClr val="FFFF00"/>
                </a:solidFill>
              </a:rPr>
              <a:t>Source: http://news.bbc.co.uk/2/hi/americas/6496429.stm; http://www.miamiherald.com/news/americas/story/1030126.html; </a:t>
            </a:r>
          </a:p>
          <a:p>
            <a:r>
              <a:rPr lang="fr-FR" sz="1200">
                <a:solidFill>
                  <a:srgbClr val="FFFF00"/>
                </a:solidFill>
              </a:rPr>
              <a:t>http://www.nytimes.com/2007/02/02/world/americas/02bolivia.html?_r=1</a:t>
            </a:r>
          </a:p>
        </p:txBody>
      </p:sp>
      <p:pic>
        <p:nvPicPr>
          <p:cNvPr id="4096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1143000"/>
            <a:ext cx="4386262" cy="3375025"/>
          </a:xfrm>
          <a:prstGeom prst="rect">
            <a:avLst/>
          </a:prstGeom>
          <a:noFill/>
          <a:ln w="38100" algn="ctr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10"/>
          <a:stretch>
            <a:fillRect/>
          </a:stretch>
        </p:blipFill>
        <p:spPr bwMode="auto">
          <a:xfrm>
            <a:off x="5029200" y="3581400"/>
            <a:ext cx="3933825" cy="2819400"/>
          </a:xfrm>
          <a:prstGeom prst="rect">
            <a:avLst/>
          </a:prstGeom>
          <a:noFill/>
          <a:ln w="38100" algn="ctr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96C3ABB2-7D1C-4562-BA7F-2ECD526E8CE1}" type="slidenum">
              <a:rPr lang="en-US" sz="1400" smtClean="0"/>
              <a:pPr>
                <a:defRPr/>
              </a:pPr>
              <a:t>46</a:t>
            </a:fld>
            <a:endParaRPr lang="en-US" sz="1400" smtClean="0"/>
          </a:p>
        </p:txBody>
      </p:sp>
      <p:sp>
        <p:nvSpPr>
          <p:cNvPr id="204808" name="Rectangle 8"/>
          <p:cNvSpPr>
            <a:spLocks noChangeArrowheads="1"/>
          </p:cNvSpPr>
          <p:nvPr/>
        </p:nvSpPr>
        <p:spPr bwMode="auto">
          <a:xfrm>
            <a:off x="4191000" y="76200"/>
            <a:ext cx="4953000" cy="1828800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Highlights from the IPCC 2007 Summary for Policymakers</a:t>
            </a:r>
          </a:p>
        </p:txBody>
      </p:sp>
      <p:sp>
        <p:nvSpPr>
          <p:cNvPr id="41988" name="Rectangle 9"/>
          <p:cNvSpPr>
            <a:spLocks noChangeArrowheads="1"/>
          </p:cNvSpPr>
          <p:nvPr/>
        </p:nvSpPr>
        <p:spPr bwMode="auto">
          <a:xfrm>
            <a:off x="0" y="304800"/>
            <a:ext cx="4191000" cy="5943600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Monotype Sorts"/>
              <a:buChar char="n"/>
            </a:pPr>
            <a:r>
              <a:rPr lang="en-US" sz="1800" b="1">
                <a:solidFill>
                  <a:srgbClr val="FFFFFF"/>
                </a:solidFill>
                <a:latin typeface="Arial" pitchFamily="34" charset="0"/>
              </a:rPr>
              <a:t>Warming of the climate system is “unequivocal.”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Monotype Sorts"/>
              <a:buChar char="n"/>
            </a:pPr>
            <a:r>
              <a:rPr lang="en-US" sz="1800" b="1">
                <a:solidFill>
                  <a:srgbClr val="FFFFFF"/>
                </a:solidFill>
                <a:latin typeface="Arial" pitchFamily="34" charset="0"/>
              </a:rPr>
              <a:t>For the next two decades temperatures will rise by 0.2˚C, with continued rising through the end of the century.  A total rise in global average temperatures of about 2.0˚C-4.5˚C (3.6 - 8.1°F) is likely.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Monotype Sorts"/>
              <a:buChar char="n"/>
            </a:pPr>
            <a:r>
              <a:rPr lang="en-US" sz="1800" b="1">
                <a:solidFill>
                  <a:srgbClr val="FFFFFF"/>
                </a:solidFill>
                <a:latin typeface="Arial" pitchFamily="34" charset="0"/>
              </a:rPr>
              <a:t>Predicted sea level rise is now in the range of 0.3-0.8m (11.8-31.5 in), although a larger rise is possible.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Monotype Sorts"/>
              <a:buChar char="n"/>
            </a:pPr>
            <a:r>
              <a:rPr lang="en-US" sz="1800" b="1">
                <a:solidFill>
                  <a:srgbClr val="FFFFFF"/>
                </a:solidFill>
                <a:latin typeface="Arial" pitchFamily="34" charset="0"/>
              </a:rPr>
              <a:t>Snow cover at the global scale is predicted to contract, with widespread thawing of permafrost.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Monotype Sorts"/>
              <a:buChar char="n"/>
            </a:pPr>
            <a:r>
              <a:rPr lang="en-US" sz="1800" b="1">
                <a:solidFill>
                  <a:srgbClr val="FFFFFF"/>
                </a:solidFill>
                <a:latin typeface="Arial" pitchFamily="34" charset="0"/>
              </a:rPr>
              <a:t>Extra-tropical (midlatitude) and tropical storm tracks are predicted to move poleward.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Monotype Sorts"/>
              <a:buChar char="n"/>
            </a:pPr>
            <a:r>
              <a:rPr lang="en-US" sz="1800" b="1">
                <a:solidFill>
                  <a:srgbClr val="FFFFFF"/>
                </a:solidFill>
                <a:latin typeface="Arial" pitchFamily="34" charset="0"/>
              </a:rPr>
              <a:t>Precipitation may increase at higher latitudes and decrease in the subtropics.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Monotype Sorts"/>
              <a:buChar char="n"/>
            </a:pPr>
            <a:r>
              <a:rPr lang="en-US" sz="1800" b="1">
                <a:solidFill>
                  <a:srgbClr val="FFFFFF"/>
                </a:solidFill>
                <a:latin typeface="Arial" pitchFamily="34" charset="0"/>
              </a:rPr>
              <a:t>Climate changes will persist for centuries.</a:t>
            </a:r>
          </a:p>
        </p:txBody>
      </p:sp>
      <p:pic>
        <p:nvPicPr>
          <p:cNvPr id="4198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84400"/>
            <a:ext cx="4648200" cy="383540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0" name="Text Box 11"/>
          <p:cNvSpPr txBox="1">
            <a:spLocks noChangeArrowheads="1"/>
          </p:cNvSpPr>
          <p:nvPr/>
        </p:nvSpPr>
        <p:spPr bwMode="auto">
          <a:xfrm>
            <a:off x="5791200" y="6515100"/>
            <a:ext cx="25257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600">
                <a:solidFill>
                  <a:srgbClr val="FFFF00"/>
                </a:solidFill>
              </a:rPr>
              <a:t>Source: http://www.ipcc.ch/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0C2B6A13-A0CB-4676-881C-F2943E070E3E}" type="slidenum">
              <a:rPr lang="en-US" sz="1400" smtClean="0"/>
              <a:pPr>
                <a:defRPr/>
              </a:pPr>
              <a:t>47</a:t>
            </a:fld>
            <a:endParaRPr lang="en-US" sz="1400" smtClean="0"/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Ozone is just Oxygen!</a:t>
            </a:r>
            <a:endParaRPr lang="en-US" dirty="0"/>
          </a:p>
        </p:txBody>
      </p:sp>
      <p:pic>
        <p:nvPicPr>
          <p:cNvPr id="43012" name="Picture 5" descr="Ozone_02_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2120900" cy="2120900"/>
          </a:xfrm>
          <a:prstGeom prst="rect">
            <a:avLst/>
          </a:prstGeom>
          <a:solidFill>
            <a:schemeClr val="bg2"/>
          </a:solidFill>
          <a:ln w="38100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3124200" y="914400"/>
            <a:ext cx="5943600" cy="511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Oxygen makes up about 21% of the atmosphere.  Most of the time, atmospheric oxygen atoms travel in pairs — as O</a:t>
            </a:r>
            <a:r>
              <a:rPr lang="en-US" sz="3200" b="1" baseline="-25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2 </a:t>
            </a:r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molecules</a:t>
            </a:r>
            <a:endParaRPr lang="en-US" sz="3200" b="1" baseline="-25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3200" b="1" baseline="-25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3200" b="1" baseline="-25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However, oxygen in the atmosphere can exist in another form — as O</a:t>
            </a:r>
            <a:r>
              <a:rPr lang="en-US" sz="3200" b="1" baseline="-25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3</a:t>
            </a:r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or ozone.</a:t>
            </a:r>
          </a:p>
        </p:txBody>
      </p:sp>
      <p:pic>
        <p:nvPicPr>
          <p:cNvPr id="43014" name="Picture 7" descr="Ozone_02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2111375" cy="2111375"/>
          </a:xfrm>
          <a:prstGeom prst="rect">
            <a:avLst/>
          </a:prstGeom>
          <a:solidFill>
            <a:schemeClr val="bg2"/>
          </a:solidFill>
          <a:ln w="38100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43015" name="Text Box 8"/>
          <p:cNvSpPr txBox="1">
            <a:spLocks noChangeArrowheads="1"/>
          </p:cNvSpPr>
          <p:nvPr/>
        </p:nvSpPr>
        <p:spPr bwMode="auto">
          <a:xfrm>
            <a:off x="0" y="6248400"/>
            <a:ext cx="6878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400" b="1"/>
              <a:t>Source: http://uarsfot08.gsfc.nasa.gov/HP_THEME/Ozone_Topic/Stat_Ozone_Loss(nat)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7A9065D8-156D-4E86-9496-06C27DAAB8AB}" type="slidenum">
              <a:rPr lang="en-US" sz="1400" smtClean="0"/>
              <a:pPr>
                <a:defRPr/>
              </a:pPr>
              <a:t>48</a:t>
            </a:fld>
            <a:endParaRPr lang="en-US" sz="1400" smtClean="0"/>
          </a:p>
        </p:txBody>
      </p: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Ozone Is </a:t>
            </a:r>
            <a:r>
              <a:rPr lang="en-US" u="sng"/>
              <a:t>Not</a:t>
            </a:r>
            <a:r>
              <a:rPr lang="en-US"/>
              <a:t> “Just Oxygen!”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493125" cy="502920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2800" dirty="0" smtClean="0"/>
              <a:t>Ozone is more chemically active than oxygen.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smtClean="0"/>
              <a:t>Ozone is a pale blue gas.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smtClean="0"/>
              <a:t>Ozone has a distinctive smell.</a:t>
            </a:r>
          </a:p>
          <a:p>
            <a:pPr>
              <a:lnSpc>
                <a:spcPct val="85000"/>
              </a:lnSpc>
              <a:buFont typeface="Wingdings" pitchFamily="2" charset="2"/>
              <a:buChar char="q"/>
            </a:pPr>
            <a:r>
              <a:rPr lang="en-US" sz="2800" dirty="0" smtClean="0"/>
              <a:t>Ozone has the ability to absorb/block  ultraviolet light.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smtClean="0"/>
              <a:t>Ozone is an extremely poisonous, corrosive gas (and has been used as a disinfectant, in water purification, and as a bleach) that damages and kills vegetation.</a:t>
            </a:r>
          </a:p>
          <a:p>
            <a:pPr>
              <a:lnSpc>
                <a:spcPct val="85000"/>
              </a:lnSpc>
              <a:buFont typeface="Wingdings" pitchFamily="2" charset="2"/>
              <a:buChar char="q"/>
            </a:pPr>
            <a:r>
              <a:rPr lang="en-US" sz="2800" dirty="0" smtClean="0"/>
              <a:t>In the </a:t>
            </a:r>
            <a:r>
              <a:rPr lang="en-US" sz="2800" dirty="0" smtClean="0">
                <a:solidFill>
                  <a:srgbClr val="FFFF00"/>
                </a:solidFill>
              </a:rPr>
              <a:t>stratosphere</a:t>
            </a:r>
            <a:r>
              <a:rPr lang="en-US" sz="2800" dirty="0" smtClean="0"/>
              <a:t>, ozone is vital to our  planet’s survival.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E7E22446-8A96-4994-97CE-D575F41D6A72}" type="slidenum">
              <a:rPr lang="en-US" sz="1400" smtClean="0"/>
              <a:pPr>
                <a:defRPr/>
              </a:pPr>
              <a:t>49</a:t>
            </a:fld>
            <a:endParaRPr lang="en-US" sz="1400" smtClean="0"/>
          </a:p>
        </p:txBody>
      </p:sp>
      <p:sp>
        <p:nvSpPr>
          <p:cNvPr id="4505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5410200"/>
            <a:ext cx="8493125" cy="9144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000" dirty="0" smtClean="0"/>
              <a:t>In the upper atmosphere, ozone is produced by a natural process and forms a layer that protects us from ultraviolet radiation.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000" dirty="0" smtClean="0"/>
              <a:t>At ground level, ozone is a dangerous pollutant (part of </a:t>
            </a:r>
            <a:r>
              <a:rPr lang="en-US" sz="2000" dirty="0" smtClean="0">
                <a:solidFill>
                  <a:srgbClr val="FFFF00"/>
                </a:solidFill>
              </a:rPr>
              <a:t>smog</a:t>
            </a:r>
            <a:r>
              <a:rPr lang="en-US" sz="2000" dirty="0" smtClean="0"/>
              <a:t>).</a:t>
            </a:r>
          </a:p>
        </p:txBody>
      </p:sp>
      <p:pic>
        <p:nvPicPr>
          <p:cNvPr id="45060" name="Picture 5" descr="g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543800" cy="5091113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381000" y="6491288"/>
            <a:ext cx="5207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800" b="1">
                <a:solidFill>
                  <a:srgbClr val="FFFF00"/>
                </a:solidFill>
              </a:rPr>
              <a:t>Source: http://www.epa.gov/oar/oaqps/gooduphigh/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EB5A3BC0-92A3-4A14-8D69-61952A7E9E97}" type="slidenum">
              <a:rPr lang="en-US" sz="1400" smtClean="0"/>
              <a:pPr>
                <a:defRPr/>
              </a:pPr>
              <a:t>5</a:t>
            </a:fld>
            <a:endParaRPr lang="en-US" sz="1400" smtClean="0"/>
          </a:p>
        </p:txBody>
      </p:sp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/>
              <a:t>“Proven” vs. “Potential” Reserves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3962400" cy="5516563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>
                <a:solidFill>
                  <a:srgbClr val="FFFF00"/>
                </a:solidFill>
              </a:rPr>
              <a:t>Proven</a:t>
            </a:r>
            <a:r>
              <a:rPr lang="en-US" sz="2400" dirty="0" smtClean="0"/>
              <a:t> reserves can be measured with reasonable accuracy – we can be confident about how much is available, </a:t>
            </a:r>
            <a:r>
              <a:rPr lang="en-US" sz="2400" u="sng" dirty="0" smtClean="0"/>
              <a:t>and</a:t>
            </a:r>
            <a:r>
              <a:rPr lang="en-US" sz="2400" dirty="0" smtClean="0"/>
              <a:t> that it can be recovered economically.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>
                <a:solidFill>
                  <a:srgbClr val="FFFF00"/>
                </a:solidFill>
              </a:rPr>
              <a:t>Potential</a:t>
            </a:r>
            <a:r>
              <a:rPr lang="en-US" sz="2400" dirty="0" smtClean="0"/>
              <a:t> reserves have not been discovered.  So how do we know they exist?  </a:t>
            </a:r>
            <a:r>
              <a:rPr lang="en-US" sz="2400" dirty="0" smtClean="0">
                <a:solidFill>
                  <a:srgbClr val="FFFF00"/>
                </a:solidFill>
              </a:rPr>
              <a:t>We don’t</a:t>
            </a:r>
            <a:r>
              <a:rPr lang="en-US" sz="2400" dirty="0" smtClean="0"/>
              <a:t> – but based on what we know we can make a </a:t>
            </a:r>
            <a:r>
              <a:rPr lang="en-US" sz="2400" dirty="0" smtClean="0">
                <a:solidFill>
                  <a:srgbClr val="FFFF00"/>
                </a:solidFill>
              </a:rPr>
              <a:t>good guess </a:t>
            </a:r>
            <a:r>
              <a:rPr lang="en-US" sz="2400" dirty="0" smtClean="0"/>
              <a:t>about their existence.</a:t>
            </a:r>
            <a:endParaRPr lang="en-US" sz="2800" dirty="0" smtClean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1366838"/>
            <a:ext cx="4359275" cy="481012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0" y="6583363"/>
            <a:ext cx="50784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en-US" sz="1200" b="1" dirty="0">
                <a:solidFill>
                  <a:srgbClr val="FFFF00"/>
                </a:solidFill>
              </a:rPr>
              <a:t>Source: http://www.eia.doe.gov/emeu/international/petroleu.html#Reserves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14CEEFDE-2647-47C9-8C97-F4488541B2D2}" type="slidenum">
              <a:rPr lang="en-US" sz="1400" smtClean="0"/>
              <a:pPr>
                <a:defRPr/>
              </a:pPr>
              <a:t>50</a:t>
            </a:fld>
            <a:endParaRPr lang="en-US" sz="1400" smtClean="0"/>
          </a:p>
        </p:txBody>
      </p:sp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Making </a:t>
            </a:r>
            <a:r>
              <a:rPr lang="en-US" u="sng"/>
              <a:t>Good</a:t>
            </a:r>
            <a:r>
              <a:rPr lang="en-US"/>
              <a:t> Ozone…</a:t>
            </a:r>
          </a:p>
        </p:txBody>
      </p:sp>
      <p:pic>
        <p:nvPicPr>
          <p:cNvPr id="46084" name="Picture 3" descr="oz_pr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7391400" cy="4964113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Rectangle 4"/>
          <p:cNvSpPr>
            <a:spLocks noChangeArrowheads="1"/>
          </p:cNvSpPr>
          <p:nvPr/>
        </p:nvSpPr>
        <p:spPr bwMode="auto">
          <a:xfrm>
            <a:off x="0" y="6553200"/>
            <a:ext cx="43640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FFFF00"/>
                </a:solidFill>
              </a:rPr>
              <a:t>Source: http://www.meto.umd.edu/~bruce/m1239702.html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5491B282-BD01-490D-9741-2CA1D17298FC}" type="slidenum">
              <a:rPr lang="en-US" sz="1400" smtClean="0"/>
              <a:pPr>
                <a:defRPr/>
              </a:pPr>
              <a:t>51</a:t>
            </a:fld>
            <a:endParaRPr lang="en-US" sz="1400" smtClean="0"/>
          </a:p>
        </p:txBody>
      </p:sp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…And Making It Better</a:t>
            </a:r>
          </a:p>
        </p:txBody>
      </p:sp>
      <p:pic>
        <p:nvPicPr>
          <p:cNvPr id="47108" name="Picture 3" descr="oz_g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7386638" cy="4856163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0" y="6553200"/>
            <a:ext cx="43640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FFFF00"/>
                </a:solidFill>
              </a:rPr>
              <a:t>Source: http://www.meto.umd.edu/~bruce/m1239702.html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F6402563-33D9-40AA-B5A8-1B59AC52B597}" type="slidenum">
              <a:rPr lang="en-US" sz="1400" smtClean="0"/>
              <a:pPr>
                <a:defRPr/>
              </a:pPr>
              <a:t>52</a:t>
            </a:fld>
            <a:endParaRPr lang="en-US" sz="1400" smtClean="0"/>
          </a:p>
        </p:txBody>
      </p:sp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200"/>
              <a:t>The Problem: CFCs and Friends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143000"/>
            <a:ext cx="4454525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500" smtClean="0"/>
              <a:t>A variety of human-created chemicals, including solvents, packaging materials, industrial cleaners, and fire extinguishers, contain </a:t>
            </a:r>
            <a:r>
              <a:rPr lang="en-US" sz="2500" smtClean="0">
                <a:solidFill>
                  <a:srgbClr val="FFFF00"/>
                </a:solidFill>
              </a:rPr>
              <a:t>chlorofluoro-carbons</a:t>
            </a:r>
            <a:r>
              <a:rPr lang="en-US" sz="2500" smtClean="0">
                <a:solidFill>
                  <a:srgbClr val="FF0000"/>
                </a:solidFill>
              </a:rPr>
              <a:t> </a:t>
            </a:r>
            <a:r>
              <a:rPr lang="en-US" sz="2500" smtClean="0"/>
              <a:t>(</a:t>
            </a:r>
            <a:r>
              <a:rPr lang="en-US" sz="2500" smtClean="0">
                <a:solidFill>
                  <a:srgbClr val="FFFF00"/>
                </a:solidFill>
              </a:rPr>
              <a:t>CFCs</a:t>
            </a:r>
            <a:r>
              <a:rPr lang="en-US" sz="2500" smtClean="0"/>
              <a:t>) or related chemicals (HCFCs, carbon tetrachloride, methyl chloroform, etc.).</a:t>
            </a:r>
          </a:p>
          <a:p>
            <a:pPr>
              <a:lnSpc>
                <a:spcPct val="90000"/>
              </a:lnSpc>
            </a:pPr>
            <a:r>
              <a:rPr lang="en-US" sz="2500" smtClean="0"/>
              <a:t>When CFCs interact with ozone in the stratosphere, the results aren’t pretty</a:t>
            </a:r>
            <a:endParaRPr lang="en-US" sz="2600" smtClean="0"/>
          </a:p>
        </p:txBody>
      </p:sp>
      <p:pic>
        <p:nvPicPr>
          <p:cNvPr id="48133" name="Picture 5" descr="harm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1828800"/>
            <a:ext cx="3570287" cy="358140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6553200"/>
            <a:ext cx="3873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FFFF00"/>
                </a:solidFill>
              </a:rPr>
              <a:t>Source: http://www.epa.gov/oar/oaqps/gooduphigh/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198490F6-720C-4EC7-8064-082630625613}" type="slidenum">
              <a:rPr lang="en-US" sz="1400" smtClean="0"/>
              <a:pPr>
                <a:defRPr/>
              </a:pPr>
              <a:t>53</a:t>
            </a:fld>
            <a:endParaRPr lang="en-US" sz="1400" smtClean="0"/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Breaking Up Is Hard ...</a:t>
            </a:r>
          </a:p>
        </p:txBody>
      </p:sp>
      <p:pic>
        <p:nvPicPr>
          <p:cNvPr id="49156" name="Picture 3" descr="oz-f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3271838" cy="2278063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4" descr="oz-f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7800"/>
            <a:ext cx="3263900" cy="2278063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5" descr="oz-f3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38600"/>
            <a:ext cx="3271838" cy="2278063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9" name="Picture 6" descr="oz-f3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38600"/>
            <a:ext cx="3271838" cy="2278063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0" name="Text Box 7"/>
          <p:cNvSpPr txBox="1">
            <a:spLocks noChangeArrowheads="1"/>
          </p:cNvSpPr>
          <p:nvPr/>
        </p:nvSpPr>
        <p:spPr bwMode="auto">
          <a:xfrm>
            <a:off x="1143000" y="3200400"/>
            <a:ext cx="387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3200" b="1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49161" name="Text Box 8"/>
          <p:cNvSpPr txBox="1">
            <a:spLocks noChangeArrowheads="1"/>
          </p:cNvSpPr>
          <p:nvPr/>
        </p:nvSpPr>
        <p:spPr bwMode="auto">
          <a:xfrm>
            <a:off x="4876800" y="3200400"/>
            <a:ext cx="387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3200" b="1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49162" name="Text Box 9"/>
          <p:cNvSpPr txBox="1">
            <a:spLocks noChangeArrowheads="1"/>
          </p:cNvSpPr>
          <p:nvPr/>
        </p:nvSpPr>
        <p:spPr bwMode="auto">
          <a:xfrm>
            <a:off x="1066800" y="5791200"/>
            <a:ext cx="387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3200" b="1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49163" name="Text Box 10"/>
          <p:cNvSpPr txBox="1">
            <a:spLocks noChangeArrowheads="1"/>
          </p:cNvSpPr>
          <p:nvPr/>
        </p:nvSpPr>
        <p:spPr bwMode="auto">
          <a:xfrm>
            <a:off x="4800600" y="5791200"/>
            <a:ext cx="387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3200" b="1">
                <a:solidFill>
                  <a:schemeClr val="bg2"/>
                </a:solidFill>
              </a:rPr>
              <a:t>4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49164" name="Text Box 11"/>
          <p:cNvSpPr txBox="1">
            <a:spLocks noChangeArrowheads="1"/>
          </p:cNvSpPr>
          <p:nvPr/>
        </p:nvSpPr>
        <p:spPr bwMode="auto">
          <a:xfrm>
            <a:off x="242888" y="6553200"/>
            <a:ext cx="43640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400">
                <a:solidFill>
                  <a:srgbClr val="FFFF00"/>
                </a:solidFill>
              </a:rPr>
              <a:t>Source: http://www.meto.umd.edu/~bruce/m1239702.html</a:t>
            </a: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D2FC4D8E-7CBF-42FF-8C08-6A131AD6D748}" type="slidenum">
              <a:rPr lang="en-US" sz="1400" smtClean="0"/>
              <a:pPr>
                <a:defRPr/>
              </a:pPr>
              <a:t>54</a:t>
            </a:fld>
            <a:endParaRPr lang="en-US" sz="1400" smtClean="0"/>
          </a:p>
        </p:txBody>
      </p:sp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… And It Keeps Getting Worse</a:t>
            </a:r>
          </a:p>
        </p:txBody>
      </p:sp>
      <p:pic>
        <p:nvPicPr>
          <p:cNvPr id="50180" name="Picture 3" descr="oz-f3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3921125" cy="2744788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Picture 4" descr="oz-f3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3921125" cy="273050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2" name="Text Box 5"/>
          <p:cNvSpPr txBox="1">
            <a:spLocks noChangeArrowheads="1"/>
          </p:cNvSpPr>
          <p:nvPr/>
        </p:nvSpPr>
        <p:spPr bwMode="auto">
          <a:xfrm>
            <a:off x="685800" y="4343400"/>
            <a:ext cx="387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3200" b="1">
                <a:solidFill>
                  <a:schemeClr val="bg2"/>
                </a:solidFill>
              </a:rPr>
              <a:t>5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50183" name="Text Box 6"/>
          <p:cNvSpPr txBox="1">
            <a:spLocks noChangeArrowheads="1"/>
          </p:cNvSpPr>
          <p:nvPr/>
        </p:nvSpPr>
        <p:spPr bwMode="auto">
          <a:xfrm>
            <a:off x="4800600" y="4343400"/>
            <a:ext cx="387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3200" b="1">
                <a:solidFill>
                  <a:schemeClr val="bg2"/>
                </a:solidFill>
              </a:rPr>
              <a:t>6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50184" name="Text Box 7"/>
          <p:cNvSpPr txBox="1">
            <a:spLocks noChangeArrowheads="1"/>
          </p:cNvSpPr>
          <p:nvPr/>
        </p:nvSpPr>
        <p:spPr bwMode="auto">
          <a:xfrm>
            <a:off x="242888" y="6553200"/>
            <a:ext cx="43640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400">
                <a:solidFill>
                  <a:srgbClr val="FFFF00"/>
                </a:solidFill>
              </a:rPr>
              <a:t>Source: http://www.meto.umd.edu/~bruce/m1239702.html</a:t>
            </a: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3A7BF718-74AF-4134-A860-B02CAC498B5B}" type="slidenum">
              <a:rPr lang="en-US" sz="1400" smtClean="0"/>
              <a:pPr>
                <a:defRPr/>
              </a:pPr>
              <a:t>55</a:t>
            </a:fld>
            <a:endParaRPr lang="en-US" sz="1400" smtClean="0"/>
          </a:p>
        </p:txBody>
      </p:sp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Cold Clouds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4114799"/>
            <a:ext cx="8153400" cy="2200275"/>
          </a:xfrm>
        </p:spPr>
        <p:txBody>
          <a:bodyPr/>
          <a:lstStyle/>
          <a:p>
            <a:r>
              <a:rPr lang="en-US" sz="1800" dirty="0" smtClean="0"/>
              <a:t>During winter stratospheric winds form a vortex around the South Pole.  Within the vortex the atmosphere over the pole is effectively isolated, temperatures are extremely cold (-80ºC), and unusual </a:t>
            </a:r>
            <a:r>
              <a:rPr lang="en-US" sz="1800" dirty="0" smtClean="0">
                <a:solidFill>
                  <a:srgbClr val="FFFF00"/>
                </a:solidFill>
              </a:rPr>
              <a:t>polar stratospheric clouds</a:t>
            </a:r>
            <a:r>
              <a:rPr lang="en-US" sz="1800" dirty="0" smtClean="0"/>
              <a:t> form.  </a:t>
            </a:r>
          </a:p>
          <a:p>
            <a:r>
              <a:rPr lang="en-US" sz="1800" dirty="0" smtClean="0"/>
              <a:t>Chlorine from CFCs is “stored” on the clouds during the long polar night, and then released to attack ozone when the sun returns in spring.</a:t>
            </a:r>
          </a:p>
        </p:txBody>
      </p:sp>
      <p:pic>
        <p:nvPicPr>
          <p:cNvPr id="51205" name="Picture 5" descr="vortex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4114800" cy="277812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slate03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43000"/>
            <a:ext cx="3765550" cy="2824163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0" y="6315075"/>
            <a:ext cx="88392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</a:rPr>
              <a:t>Sources: http://svs.gsfc.nasa.gov/imagewall/solve.html; http://zebu.uoregon.edu/1997/ph161/l15.html ;</a:t>
            </a:r>
          </a:p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en-US" sz="1400">
                <a:solidFill>
                  <a:srgbClr val="FFFF00"/>
                </a:solidFill>
              </a:rPr>
              <a:t>http://science.org.au/nova/004/004glo.htm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7E24EC00-2245-491C-9599-715C21A34DE3}" type="slidenum">
              <a:rPr lang="en-US" sz="1400" smtClean="0"/>
              <a:pPr>
                <a:defRPr/>
              </a:pPr>
              <a:t>56</a:t>
            </a:fld>
            <a:endParaRPr lang="en-US" sz="1400" smtClean="0"/>
          </a:p>
        </p:txBody>
      </p:sp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Results for the Planet</a:t>
            </a:r>
          </a:p>
        </p:txBody>
      </p:sp>
      <p:pic>
        <p:nvPicPr>
          <p:cNvPr id="52228" name="Picture 5" descr="071004aur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2476500"/>
            <a:ext cx="7600950" cy="188595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9" name="Rectangle 6"/>
          <p:cNvSpPr>
            <a:spLocks noChangeArrowheads="1"/>
          </p:cNvSpPr>
          <p:nvPr/>
        </p:nvSpPr>
        <p:spPr bwMode="auto">
          <a:xfrm>
            <a:off x="762000" y="4495800"/>
            <a:ext cx="7543800" cy="106680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</a:rPr>
              <a:t>Total Ozone Mapping Spectrometer (TOMS) on the Earth Probe satellite shows the growth of the ozone hole over 20 years. Image © 2004, NASA</a:t>
            </a:r>
          </a:p>
        </p:txBody>
      </p:sp>
      <p:sp>
        <p:nvSpPr>
          <p:cNvPr id="52230" name="Text Box 7"/>
          <p:cNvSpPr txBox="1">
            <a:spLocks noChangeArrowheads="1"/>
          </p:cNvSpPr>
          <p:nvPr/>
        </p:nvSpPr>
        <p:spPr bwMode="auto">
          <a:xfrm>
            <a:off x="228600" y="6553200"/>
            <a:ext cx="284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400">
                <a:solidFill>
                  <a:srgbClr val="FFFF00"/>
                </a:solidFill>
              </a:rPr>
              <a:t>Source: http://www.floridatoday.com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0"/>
            <a:ext cx="8077200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Ozone hole, September 22, 2012</a:t>
            </a:r>
            <a:endParaRPr lang="en-US" dirty="0"/>
          </a:p>
        </p:txBody>
      </p:sp>
      <p:sp>
        <p:nvSpPr>
          <p:cNvPr id="53252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85EBC4B1-4276-4BAC-9F12-47B0DE6D3B88}" type="slidenum">
              <a:rPr lang="en-US" sz="1400" smtClean="0"/>
              <a:pPr>
                <a:defRPr/>
              </a:pPr>
              <a:t>57</a:t>
            </a:fld>
            <a:endParaRPr lang="en-US" sz="1400" smtClean="0"/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>
            <a:off x="76200" y="6491288"/>
            <a:ext cx="72569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800" dirty="0">
                <a:solidFill>
                  <a:srgbClr val="FFFF00"/>
                </a:solidFill>
              </a:rPr>
              <a:t>http://blogs.nasa.gov/cm/blog/whatonearth/posts/post_1351111005279.html/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36320"/>
            <a:ext cx="5483225" cy="5483225"/>
          </a:xfr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B41C29E5-9D52-49C5-93CB-6A6D20216AFB}" type="slidenum">
              <a:rPr lang="en-US" sz="1400" smtClean="0"/>
              <a:pPr>
                <a:defRPr/>
              </a:pPr>
              <a:t>58</a:t>
            </a:fld>
            <a:endParaRPr lang="en-US" sz="1400" smtClean="0"/>
          </a:p>
        </p:txBody>
      </p:sp>
      <p:sp>
        <p:nvSpPr>
          <p:cNvPr id="931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Acid Precipitation</a:t>
            </a:r>
          </a:p>
        </p:txBody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839200" cy="5334000"/>
          </a:xfrm>
        </p:spPr>
        <p:txBody>
          <a:bodyPr>
            <a:normAutofit lnSpcReduction="10000"/>
          </a:bodyPr>
          <a:lstStyle/>
          <a:p>
            <a:pPr>
              <a:buFont typeface="Monotype Sorts" pitchFamily="2" charset="2"/>
              <a:buChar char="n"/>
              <a:defRPr/>
            </a:pPr>
            <a:r>
              <a:rPr lang="en-US" sz="3600" dirty="0" smtClean="0"/>
              <a:t>Because </a:t>
            </a:r>
            <a:r>
              <a:rPr lang="en-US" sz="3600" dirty="0"/>
              <a:t>all organic compounds contain </a:t>
            </a:r>
            <a:r>
              <a:rPr lang="en-US" sz="3600" dirty="0" smtClean="0">
                <a:solidFill>
                  <a:srgbClr val="FFFF00"/>
                </a:solidFill>
              </a:rPr>
              <a:t>nitrogen</a:t>
            </a:r>
            <a:r>
              <a:rPr lang="en-US" sz="3600" dirty="0" smtClean="0"/>
              <a:t> </a:t>
            </a:r>
            <a:r>
              <a:rPr lang="en-US" sz="3600" dirty="0"/>
              <a:t>and </a:t>
            </a:r>
            <a:r>
              <a:rPr lang="en-US" sz="3600" dirty="0">
                <a:solidFill>
                  <a:srgbClr val="FFFF00"/>
                </a:solidFill>
              </a:rPr>
              <a:t>sulfur</a:t>
            </a:r>
            <a:r>
              <a:rPr lang="en-US" sz="3600" dirty="0"/>
              <a:t>, oxides of nitrogen and oxides of sulfur are released into the atmosphere whenever we burn anything organic (wood, oil, etc.).</a:t>
            </a:r>
          </a:p>
          <a:p>
            <a:pPr>
              <a:buFont typeface="Monotype Sorts" pitchFamily="2" charset="2"/>
              <a:buChar char="n"/>
              <a:defRPr/>
            </a:pPr>
            <a:r>
              <a:rPr lang="en-US" sz="3600" dirty="0"/>
              <a:t>These combine with atmospheric moisture to produce </a:t>
            </a:r>
            <a:r>
              <a:rPr lang="en-US" sz="3600" dirty="0">
                <a:solidFill>
                  <a:srgbClr val="FFFF00"/>
                </a:solidFill>
              </a:rPr>
              <a:t>sulfuric</a:t>
            </a:r>
            <a:r>
              <a:rPr lang="en-US" sz="3600" dirty="0"/>
              <a:t> and </a:t>
            </a:r>
            <a:r>
              <a:rPr lang="en-US" sz="3600" dirty="0">
                <a:solidFill>
                  <a:srgbClr val="FFFF00"/>
                </a:solidFill>
              </a:rPr>
              <a:t>nitric acids</a:t>
            </a:r>
            <a:r>
              <a:rPr lang="en-US" sz="3600" dirty="0"/>
              <a:t> — and can precipitate as acid rain or snow.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BA81BE1E-4E0B-44E5-B8AB-A23AF8AE479D}" type="slidenum">
              <a:rPr lang="en-US" sz="1400" smtClean="0"/>
              <a:pPr>
                <a:defRPr/>
              </a:pPr>
              <a:t>59</a:t>
            </a:fld>
            <a:endParaRPr lang="en-US" sz="1400" smtClean="0"/>
          </a:p>
        </p:txBody>
      </p:sp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Acid Precipitation Damage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524000"/>
            <a:ext cx="4800600" cy="419100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Acid precipitation affects some areas of the world far more than others — an effect of wind currents.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The kinds of damage that can be done by acid rain vary from minor to disastrous.</a:t>
            </a:r>
          </a:p>
        </p:txBody>
      </p:sp>
      <p:pic>
        <p:nvPicPr>
          <p:cNvPr id="55301" name="Picture 5" descr="ph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3200400" cy="249237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228600" y="6216650"/>
            <a:ext cx="4152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800" b="1">
                <a:solidFill>
                  <a:srgbClr val="FFFF00"/>
                </a:solidFill>
              </a:rPr>
              <a:t>http://pubs.usgs.gov/gip/acidrain/2.html;</a:t>
            </a:r>
          </a:p>
          <a:p>
            <a:r>
              <a:rPr lang="en-US" sz="1800" b="1">
                <a:solidFill>
                  <a:srgbClr val="FFFF00"/>
                </a:solidFill>
              </a:rPr>
              <a:t>http://pubs.usgs.gov/gip/acidrain/5.html </a:t>
            </a:r>
          </a:p>
        </p:txBody>
      </p:sp>
      <p:pic>
        <p:nvPicPr>
          <p:cNvPr id="55303" name="Picture 7" descr="fig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38600"/>
            <a:ext cx="1714500" cy="196532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2286000" y="4114800"/>
            <a:ext cx="1600200" cy="2052638"/>
          </a:xfrm>
          <a:prstGeom prst="rect">
            <a:avLst/>
          </a:prstGeom>
          <a:solidFill>
            <a:srgbClr val="0033CC"/>
          </a:solidFill>
          <a:ln w="381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800" b="1" dirty="0">
                <a:latin typeface="Arial" pitchFamily="34" charset="0"/>
              </a:rPr>
              <a:t>Marble building ornaments, </a:t>
            </a:r>
          </a:p>
          <a:p>
            <a:r>
              <a:rPr lang="en-US" sz="1800" b="1" dirty="0">
                <a:latin typeface="Arial" pitchFamily="34" charset="0"/>
              </a:rPr>
              <a:t>Philadelphia, showing effects </a:t>
            </a:r>
          </a:p>
          <a:p>
            <a:r>
              <a:rPr lang="en-US" sz="1800" b="1" dirty="0">
                <a:latin typeface="Arial" pitchFamily="34" charset="0"/>
              </a:rPr>
              <a:t>of acid rain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Proven vs. Potential, 2002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12F6A-8976-466C-B2A1-86FAE6F2F72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9938" name="Picture 2" descr="http://www.radford.edu/wkovarik/oil/proved.BP.reserv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4425696" cy="301752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http://www.radford.edu/wkovarik/oil/proved.versus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3124200"/>
            <a:ext cx="4098538" cy="301752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0" y="6583363"/>
            <a:ext cx="412484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en-US" sz="1200" b="1" dirty="0">
                <a:solidFill>
                  <a:srgbClr val="FFFF00"/>
                </a:solidFill>
              </a:rPr>
              <a:t>Source: http://www.radford.edu/wkovarik/oil/oilcharts.html</a:t>
            </a:r>
          </a:p>
        </p:txBody>
      </p:sp>
    </p:spTree>
    <p:extLst>
      <p:ext uri="{BB962C8B-B14F-4D97-AF65-F5344CB8AC3E}">
        <p14:creationId xmlns:p14="http://schemas.microsoft.com/office/powerpoint/2010/main" val="32824273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CAF06B74-2154-43E1-B89B-F3436240D277}" type="slidenum">
              <a:rPr lang="en-US" sz="1400" smtClean="0"/>
              <a:pPr>
                <a:defRPr/>
              </a:pPr>
              <a:t>60</a:t>
            </a:fld>
            <a:endParaRPr lang="en-US" sz="1400" smtClean="0"/>
          </a:p>
        </p:txBody>
      </p:sp>
      <p:pic>
        <p:nvPicPr>
          <p:cNvPr id="56323" name="Picture 2" descr="so4d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305800" cy="586105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4" name="Rectangle 3"/>
          <p:cNvSpPr>
            <a:spLocks noChangeArrowheads="1"/>
          </p:cNvSpPr>
          <p:nvPr/>
        </p:nvSpPr>
        <p:spPr bwMode="auto">
          <a:xfrm>
            <a:off x="609600" y="6491288"/>
            <a:ext cx="4597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FFFF00"/>
                </a:solidFill>
              </a:rPr>
              <a:t>http://nadp.sws.uiuc.edu/isopleths/maps2000/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B8FCBD2E-2D36-446A-BC12-005F6B2E0AAB}" type="slidenum">
              <a:rPr lang="en-US" sz="1400" smtClean="0"/>
              <a:pPr>
                <a:defRPr/>
              </a:pPr>
              <a:t>61</a:t>
            </a:fld>
            <a:endParaRPr lang="en-US" sz="1400" smtClean="0"/>
          </a:p>
        </p:txBody>
      </p:sp>
      <p:pic>
        <p:nvPicPr>
          <p:cNvPr id="57347" name="Picture 2" descr="no3d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528638"/>
            <a:ext cx="8272462" cy="5837237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8" name="Rectangle 3"/>
          <p:cNvSpPr>
            <a:spLocks noChangeArrowheads="1"/>
          </p:cNvSpPr>
          <p:nvPr/>
        </p:nvSpPr>
        <p:spPr bwMode="auto">
          <a:xfrm>
            <a:off x="533400" y="6491288"/>
            <a:ext cx="4597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FFFF00"/>
                </a:solidFill>
              </a:rPr>
              <a:t>http://nadp.sws.uiuc.edu/isopleths/maps2000/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31C975B5-A4AE-4ED3-87AD-DB0E7D36070A}" type="slidenum">
              <a:rPr lang="en-US" sz="1400" smtClean="0"/>
              <a:pPr>
                <a:defRPr/>
              </a:pPr>
              <a:t>62</a:t>
            </a:fld>
            <a:endParaRPr lang="en-US" sz="1400" smtClean="0"/>
          </a:p>
        </p:txBody>
      </p:sp>
      <p:sp>
        <p:nvSpPr>
          <p:cNvPr id="58371" name="Rectangle 2"/>
          <p:cNvSpPr>
            <a:spLocks noChangeArrowheads="1"/>
          </p:cNvSpPr>
          <p:nvPr/>
        </p:nvSpPr>
        <p:spPr bwMode="auto">
          <a:xfrm>
            <a:off x="304800" y="6473825"/>
            <a:ext cx="459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FFFF00"/>
                </a:solidFill>
              </a:rPr>
              <a:t>http://nadp.sws.uiuc.edu/isopleths/maps2000/</a:t>
            </a:r>
          </a:p>
        </p:txBody>
      </p:sp>
      <p:pic>
        <p:nvPicPr>
          <p:cNvPr id="58372" name="Picture 3" descr="ph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528638"/>
            <a:ext cx="8272462" cy="5837237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Controlling Acid Rain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37333" y="1200150"/>
            <a:ext cx="4572000" cy="53721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/>
              <a:t>Under the Acid Rain Program of the 1990 Clean Air Act, a program of emission trading (a "</a:t>
            </a:r>
            <a:r>
              <a:rPr lang="en-US" sz="2400" dirty="0">
                <a:solidFill>
                  <a:srgbClr val="FFFF00"/>
                </a:solidFill>
              </a:rPr>
              <a:t>cap and trade</a:t>
            </a:r>
            <a:r>
              <a:rPr lang="en-US" sz="2400" dirty="0"/>
              <a:t>" system) was set up to control SO</a:t>
            </a:r>
            <a:r>
              <a:rPr lang="en-US" sz="2400" baseline="-25000" dirty="0"/>
              <a:t>2</a:t>
            </a:r>
            <a:r>
              <a:rPr lang="en-US" sz="2400" dirty="0"/>
              <a:t>.  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/>
              <a:t>By 2007 SO</a:t>
            </a:r>
            <a:r>
              <a:rPr lang="en-US" sz="2400" baseline="-25000" dirty="0"/>
              <a:t>2</a:t>
            </a:r>
            <a:r>
              <a:rPr lang="en-US" sz="2400" dirty="0"/>
              <a:t> emissions had been cut by 50% from 1980 levels, and costs of controlling acid precipitation had been reduced by as much as 80%.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/>
              <a:t>Today a similar program, The Cross-State Air Pollution Rule (CSAPR).  Under the 2011 CSAPR there are now four national SO</a:t>
            </a:r>
            <a:r>
              <a:rPr lang="en-US" sz="2400" baseline="-25000" dirty="0"/>
              <a:t>2</a:t>
            </a:r>
            <a:r>
              <a:rPr lang="en-US" sz="2400" dirty="0"/>
              <a:t> and </a:t>
            </a:r>
            <a:r>
              <a:rPr lang="en-US" sz="2400" dirty="0" err="1"/>
              <a:t>NO</a:t>
            </a:r>
            <a:r>
              <a:rPr lang="en-US" sz="2400" baseline="-25000" dirty="0" err="1"/>
              <a:t>x</a:t>
            </a:r>
            <a:r>
              <a:rPr lang="en-US" sz="2400" dirty="0"/>
              <a:t> trading groups.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310ED-D5E6-433E-B4EC-A63B42AED957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733" y="1295400"/>
            <a:ext cx="4129867" cy="518160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67664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28ABB4A6-DD38-4F22-B6ED-64592363AA59}" type="slidenum">
              <a:rPr lang="en-US" sz="1400" smtClean="0"/>
              <a:pPr>
                <a:defRPr/>
              </a:pPr>
              <a:t>64</a:t>
            </a:fld>
            <a:endParaRPr lang="en-US" sz="1400" smtClean="0"/>
          </a:p>
        </p:txBody>
      </p:sp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Smog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1051560"/>
            <a:ext cx="4038600" cy="54864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There are really two kinds of smog: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000" dirty="0" smtClean="0"/>
              <a:t>Sulfurous 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000" dirty="0" smtClean="0"/>
              <a:t>Photochemical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Photochemical smog is produced by the action of sunlight on atmospheric chemicals — mostly oxides of nitrogen and hydrocarbons (volatile organic compounds).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One of the most dangerous compounds in photochemical smog is </a:t>
            </a:r>
            <a:r>
              <a:rPr lang="en-US" sz="2400" dirty="0" smtClean="0">
                <a:solidFill>
                  <a:srgbClr val="FFFF00"/>
                </a:solidFill>
              </a:rPr>
              <a:t>ozone.</a:t>
            </a:r>
          </a:p>
        </p:txBody>
      </p:sp>
      <p:pic>
        <p:nvPicPr>
          <p:cNvPr id="59397" name="Picture 4" descr="smog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04900"/>
            <a:ext cx="4953000" cy="495300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8" name="Text Box 5"/>
          <p:cNvSpPr txBox="1">
            <a:spLocks noChangeArrowheads="1"/>
          </p:cNvSpPr>
          <p:nvPr/>
        </p:nvSpPr>
        <p:spPr bwMode="auto">
          <a:xfrm>
            <a:off x="0" y="6491288"/>
            <a:ext cx="530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800" b="1" dirty="0">
                <a:solidFill>
                  <a:srgbClr val="FFFF00"/>
                </a:solidFill>
              </a:rPr>
              <a:t>http://visibleearth.nasa.gov/cgi-bin/viewrecord?6626</a:t>
            </a:r>
          </a:p>
        </p:txBody>
      </p:sp>
      <p:sp>
        <p:nvSpPr>
          <p:cNvPr id="59399" name="Text Box 6"/>
          <p:cNvSpPr txBox="1">
            <a:spLocks noChangeArrowheads="1"/>
          </p:cNvSpPr>
          <p:nvPr/>
        </p:nvSpPr>
        <p:spPr bwMode="auto">
          <a:xfrm>
            <a:off x="701675" y="5829300"/>
            <a:ext cx="3305175" cy="495300"/>
          </a:xfrm>
          <a:prstGeom prst="rect">
            <a:avLst/>
          </a:prstGeom>
          <a:solidFill>
            <a:srgbClr val="0033CC"/>
          </a:solidFill>
          <a:ln w="381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b="1"/>
              <a:t>Smog layer, upstate NY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8A800BA7-D84F-464A-9DBC-FAB1039728D4}" type="slidenum">
              <a:rPr lang="en-US" sz="1400" smtClean="0"/>
              <a:pPr>
                <a:defRPr/>
              </a:pPr>
              <a:t>65</a:t>
            </a:fld>
            <a:endParaRPr lang="en-US" sz="1400" smtClean="0"/>
          </a:p>
        </p:txBody>
      </p:sp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Temperature Inversion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133600" y="1143000"/>
            <a:ext cx="6858000" cy="49530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3200" dirty="0" smtClean="0"/>
              <a:t>Normally, air temperature declines with altitude.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3200" dirty="0" smtClean="0"/>
              <a:t>In a temperature inversion, cold air at the surface is trapped beneath a layer of warm air.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3200" dirty="0" smtClean="0"/>
              <a:t>Since cold air doesn’t rise, the air at the surface becomes stagnant.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3200" dirty="0" smtClean="0"/>
              <a:t>Any pollutants released into the surface air are trapped.</a:t>
            </a:r>
          </a:p>
        </p:txBody>
      </p:sp>
      <p:pic>
        <p:nvPicPr>
          <p:cNvPr id="60421" name="Picture 5" descr="tinver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066800"/>
            <a:ext cx="1760537" cy="249237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6" descr="nottinver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3657600"/>
            <a:ext cx="1749425" cy="249237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0" y="6521450"/>
            <a:ext cx="6091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600" b="1">
                <a:solidFill>
                  <a:srgbClr val="FFFF00"/>
                </a:solidFill>
              </a:rPr>
              <a:t>http://www.airparif.asso.fr/english/prevision/inversionpollution.htm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DBB7692A-922A-4269-A966-E7B40AEE723A}" type="slidenum">
              <a:rPr lang="en-US" sz="1400" smtClean="0"/>
              <a:pPr>
                <a:defRPr/>
              </a:pPr>
              <a:t>66</a:t>
            </a:fld>
            <a:endParaRPr lang="en-US" sz="1400" smtClean="0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7848600" cy="1219200"/>
          </a:xfrm>
        </p:spPr>
        <p:txBody>
          <a:bodyPr/>
          <a:lstStyle/>
          <a:p>
            <a:pPr>
              <a:defRPr/>
            </a:pPr>
            <a:r>
              <a:rPr lang="en-US"/>
              <a:t>Temperature Inversion: </a:t>
            </a:r>
            <a:br>
              <a:rPr lang="en-US"/>
            </a:br>
            <a:r>
              <a:rPr lang="en-US"/>
              <a:t>The Donora Valley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1295400"/>
            <a:ext cx="5181600" cy="51054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200" dirty="0" smtClean="0"/>
              <a:t>In October 1948, a temperature inversion in the town of Donora, PA trapped pollutants from nearby steel and zinc smelters.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200" dirty="0" smtClean="0"/>
              <a:t>After 5 days, almost 6,000 people were severely ill.  Twenty died.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200" dirty="0" smtClean="0"/>
              <a:t>In 1950 President Harry Truman convened the first national air pollution conference, citing Donora as an example of the need. 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200" dirty="0" smtClean="0"/>
              <a:t>The kind of smog that caused the Donora Valley disaster is sometimes called a “sulfurous” smog (even though other chemicals, including fluorine, were involved).</a:t>
            </a:r>
          </a:p>
        </p:txBody>
      </p:sp>
      <p:pic>
        <p:nvPicPr>
          <p:cNvPr id="61445" name="Picture 5" descr="don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2057400"/>
            <a:ext cx="3784600" cy="320040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400" b="1" dirty="0">
                <a:solidFill>
                  <a:srgbClr val="FFFF00"/>
                </a:solidFill>
              </a:rPr>
              <a:t>http://www.epa.gov/region02/epa30/air.htm</a:t>
            </a:r>
            <a:r>
              <a:rPr lang="en-US" sz="1400" b="1" dirty="0" smtClean="0">
                <a:solidFill>
                  <a:srgbClr val="FFFF00"/>
                </a:solidFill>
              </a:rPr>
              <a:t>; http</a:t>
            </a:r>
            <a:r>
              <a:rPr lang="en-US" sz="1400" b="1" dirty="0">
                <a:solidFill>
                  <a:srgbClr val="FFFF00"/>
                </a:solidFill>
              </a:rPr>
              <a:t>://www.smithsonianmag.si.edu/smithsonian/issues99/nov99/ 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C692FD9E-C1C9-494A-9A97-3F00E095484B}" type="slidenum">
              <a:rPr lang="en-US" sz="1400" smtClean="0"/>
              <a:pPr>
                <a:defRPr/>
              </a:pPr>
              <a:t>67</a:t>
            </a:fld>
            <a:endParaRPr lang="en-US" sz="1400" smtClean="0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Water Pollution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874125" cy="5638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2800" dirty="0" smtClean="0"/>
              <a:t>There </a:t>
            </a:r>
            <a:r>
              <a:rPr lang="en-US" sz="2800" dirty="0"/>
              <a:t>are three main sources of water pollution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q"/>
              <a:defRPr/>
            </a:pPr>
            <a:r>
              <a:rPr lang="en-US" sz="2400" dirty="0"/>
              <a:t>Water-using industries (mostly </a:t>
            </a:r>
            <a:r>
              <a:rPr lang="en-US" sz="2400" dirty="0">
                <a:solidFill>
                  <a:srgbClr val="FFFF00"/>
                </a:solidFill>
              </a:rPr>
              <a:t>point</a:t>
            </a:r>
            <a:r>
              <a:rPr lang="en-US" sz="2400" dirty="0"/>
              <a:t> source)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q"/>
              <a:defRPr/>
            </a:pPr>
            <a:r>
              <a:rPr lang="en-US" sz="2400" dirty="0"/>
              <a:t>Municipal/sewage (</a:t>
            </a:r>
            <a:r>
              <a:rPr lang="en-US" sz="2400" dirty="0">
                <a:solidFill>
                  <a:srgbClr val="FFFF00"/>
                </a:solidFill>
              </a:rPr>
              <a:t>point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FFFF00"/>
                </a:solidFill>
              </a:rPr>
              <a:t>non-point</a:t>
            </a:r>
            <a:r>
              <a:rPr lang="en-US" sz="2400" dirty="0"/>
              <a:t>)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q"/>
              <a:defRPr/>
            </a:pPr>
            <a:r>
              <a:rPr lang="en-US" sz="2400" dirty="0"/>
              <a:t>Agriculture (mostly </a:t>
            </a:r>
            <a:r>
              <a:rPr lang="en-US" sz="2400" dirty="0">
                <a:solidFill>
                  <a:srgbClr val="FFFF00"/>
                </a:solidFill>
              </a:rPr>
              <a:t>non-point</a:t>
            </a:r>
            <a:r>
              <a:rPr lang="en-US" sz="2400" dirty="0" smtClean="0"/>
              <a:t>)</a:t>
            </a:r>
          </a:p>
          <a:p>
            <a:pPr>
              <a:lnSpc>
                <a:spcPct val="85000"/>
              </a:lnSpc>
              <a:buFont typeface="Wingdings" pitchFamily="2" charset="2"/>
              <a:buChar char="q"/>
              <a:defRPr/>
            </a:pPr>
            <a:r>
              <a:rPr lang="en-US" sz="2800" dirty="0" smtClean="0"/>
              <a:t>About half the water used daily in the US is used by industry.</a:t>
            </a:r>
          </a:p>
          <a:p>
            <a:pPr>
              <a:lnSpc>
                <a:spcPct val="85000"/>
              </a:lnSpc>
              <a:buFont typeface="Wingdings" pitchFamily="2" charset="2"/>
              <a:buChar char="q"/>
              <a:defRPr/>
            </a:pPr>
            <a:r>
              <a:rPr lang="en-US" sz="2800" dirty="0" smtClean="0"/>
              <a:t>Industrial activities routinely discharge a variety of chemicals (and heat) into our waters.</a:t>
            </a:r>
          </a:p>
          <a:p>
            <a:pPr>
              <a:lnSpc>
                <a:spcPct val="85000"/>
              </a:lnSpc>
              <a:buFont typeface="Wingdings" pitchFamily="2" charset="2"/>
              <a:buChar char="q"/>
              <a:defRPr/>
            </a:pPr>
            <a:r>
              <a:rPr lang="en-US" sz="2800" dirty="0" smtClean="0"/>
              <a:t>Industrial pollutants include</a:t>
            </a:r>
          </a:p>
          <a:p>
            <a:pPr lvl="1">
              <a:lnSpc>
                <a:spcPct val="85000"/>
              </a:lnSpc>
              <a:buFont typeface="Wingdings" pitchFamily="2" charset="2"/>
              <a:buChar char="q"/>
              <a:defRPr/>
            </a:pPr>
            <a:r>
              <a:rPr lang="en-US" sz="2400" dirty="0" smtClean="0"/>
              <a:t>PCBs (polychlorinated biphenyls)</a:t>
            </a:r>
          </a:p>
          <a:p>
            <a:pPr lvl="1">
              <a:lnSpc>
                <a:spcPct val="85000"/>
              </a:lnSpc>
              <a:buFont typeface="Wingdings" pitchFamily="2" charset="2"/>
              <a:buChar char="q"/>
              <a:defRPr/>
            </a:pPr>
            <a:r>
              <a:rPr lang="en-US" sz="2400" dirty="0" smtClean="0"/>
              <a:t>Radioactive waste</a:t>
            </a:r>
          </a:p>
          <a:p>
            <a:pPr lvl="1">
              <a:lnSpc>
                <a:spcPct val="85000"/>
              </a:lnSpc>
              <a:buFont typeface="Wingdings" pitchFamily="2" charset="2"/>
              <a:buChar char="q"/>
              <a:defRPr/>
            </a:pPr>
            <a:r>
              <a:rPr lang="en-US" sz="2400" dirty="0" smtClean="0"/>
              <a:t>Petrochemicals</a:t>
            </a:r>
          </a:p>
          <a:p>
            <a:pPr lvl="1">
              <a:lnSpc>
                <a:spcPct val="85000"/>
              </a:lnSpc>
              <a:buFont typeface="Wingdings" pitchFamily="2" charset="2"/>
              <a:buChar char="q"/>
              <a:defRPr/>
            </a:pPr>
            <a:r>
              <a:rPr lang="en-US" sz="2400" dirty="0" smtClean="0"/>
              <a:t>Thermal </a:t>
            </a:r>
            <a:r>
              <a:rPr lang="en-US" sz="2400" dirty="0" smtClean="0"/>
              <a:t>pollution</a:t>
            </a:r>
            <a:endParaRPr lang="en-US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90ED1C16-BA74-4DC6-8063-843722E7266F}" type="slidenum">
              <a:rPr lang="en-US" sz="1400" smtClean="0"/>
              <a:pPr>
                <a:defRPr/>
              </a:pPr>
              <a:t>68</a:t>
            </a:fld>
            <a:endParaRPr lang="en-US" sz="1400" smtClean="0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Mining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94075" y="1096963"/>
            <a:ext cx="5673725" cy="5380037"/>
          </a:xfrm>
        </p:spPr>
        <p:txBody>
          <a:bodyPr/>
          <a:lstStyle/>
          <a:p>
            <a:pPr>
              <a:lnSpc>
                <a:spcPct val="95000"/>
              </a:lnSpc>
              <a:buFont typeface="Wingdings" pitchFamily="2" charset="2"/>
              <a:buChar char="q"/>
            </a:pPr>
            <a:r>
              <a:rPr lang="en-US" sz="2600" dirty="0" smtClean="0"/>
              <a:t>Rainwater reacts with mine waste to produce a variety of toxic pollutants</a:t>
            </a:r>
          </a:p>
          <a:p>
            <a:pPr>
              <a:lnSpc>
                <a:spcPct val="95000"/>
              </a:lnSpc>
              <a:buFont typeface="Wingdings" pitchFamily="2" charset="2"/>
              <a:buChar char="q"/>
            </a:pPr>
            <a:r>
              <a:rPr lang="en-US" sz="2600" dirty="0" smtClean="0"/>
              <a:t>Mine waste is a significant problem in many parts of the country:</a:t>
            </a:r>
          </a:p>
          <a:p>
            <a:pPr lvl="1">
              <a:lnSpc>
                <a:spcPct val="95000"/>
              </a:lnSpc>
              <a:buFont typeface="Wingdings" pitchFamily="2" charset="2"/>
              <a:buChar char="q"/>
            </a:pPr>
            <a:r>
              <a:rPr lang="en-US" sz="2000" dirty="0" smtClean="0"/>
              <a:t>Kentucky, Tennessee and West Virginia (strip mining for coal)</a:t>
            </a:r>
          </a:p>
          <a:p>
            <a:pPr lvl="1">
              <a:lnSpc>
                <a:spcPct val="95000"/>
              </a:lnSpc>
              <a:buFont typeface="Wingdings" pitchFamily="2" charset="2"/>
              <a:buChar char="q"/>
            </a:pPr>
            <a:r>
              <a:rPr lang="en-US" sz="2000" dirty="0" smtClean="0"/>
              <a:t>Utah, Nevada, New Mexico (gold, silver, lead, copper, uranium mining)</a:t>
            </a:r>
          </a:p>
          <a:p>
            <a:pPr>
              <a:lnSpc>
                <a:spcPct val="95000"/>
              </a:lnSpc>
              <a:buFont typeface="Wingdings" pitchFamily="2" charset="2"/>
              <a:buChar char="q"/>
            </a:pPr>
            <a:r>
              <a:rPr lang="en-US" sz="2600" dirty="0" smtClean="0"/>
              <a:t>Cyanide heap-leach mining presents special problems in California and other western States.</a:t>
            </a:r>
          </a:p>
        </p:txBody>
      </p:sp>
      <p:pic>
        <p:nvPicPr>
          <p:cNvPr id="63493" name="Picture 4" descr="acidminedra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3200400" cy="219710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4" name="Text Box 5"/>
          <p:cNvSpPr txBox="1">
            <a:spLocks noChangeArrowheads="1"/>
          </p:cNvSpPr>
          <p:nvPr/>
        </p:nvSpPr>
        <p:spPr bwMode="auto">
          <a:xfrm>
            <a:off x="0" y="6581001"/>
            <a:ext cx="9144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</a:rPr>
              <a:t>http://www.dep.state.pa.us/dep/deputate/minres/bamr/amd/science_of_amd.htm</a:t>
            </a:r>
            <a:r>
              <a:rPr lang="en-US" sz="1200" dirty="0" smtClean="0">
                <a:solidFill>
                  <a:srgbClr val="FFFF00"/>
                </a:solidFill>
              </a:rPr>
              <a:t>; http</a:t>
            </a:r>
            <a:r>
              <a:rPr lang="en-US" sz="1200" dirty="0">
                <a:solidFill>
                  <a:srgbClr val="FFFF00"/>
                </a:solidFill>
              </a:rPr>
              <a:t>://www.epa.gov/region08/superfund/sites/co/svlpondpic.html</a:t>
            </a:r>
            <a:r>
              <a:rPr lang="en-US" sz="1200" dirty="0"/>
              <a:t> </a:t>
            </a:r>
          </a:p>
        </p:txBody>
      </p:sp>
      <p:pic>
        <p:nvPicPr>
          <p:cNvPr id="63495" name="Picture 6" descr="a_summit2co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3505200"/>
            <a:ext cx="2574925" cy="3097213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6" name="Text Box 7"/>
          <p:cNvSpPr txBox="1">
            <a:spLocks noChangeArrowheads="1"/>
          </p:cNvSpPr>
          <p:nvPr/>
        </p:nvSpPr>
        <p:spPr bwMode="auto">
          <a:xfrm>
            <a:off x="0" y="2895600"/>
            <a:ext cx="3333750" cy="379413"/>
          </a:xfrm>
          <a:prstGeom prst="rect">
            <a:avLst/>
          </a:prstGeom>
          <a:solidFill>
            <a:srgbClr val="0033CC"/>
          </a:solidFill>
          <a:ln w="127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800" dirty="0"/>
              <a:t>Acid mine drainage, Pennsylvania</a:t>
            </a:r>
          </a:p>
        </p:txBody>
      </p:sp>
      <p:sp>
        <p:nvSpPr>
          <p:cNvPr id="63497" name="Text Box 8"/>
          <p:cNvSpPr txBox="1">
            <a:spLocks noChangeArrowheads="1"/>
          </p:cNvSpPr>
          <p:nvPr/>
        </p:nvSpPr>
        <p:spPr bwMode="auto">
          <a:xfrm>
            <a:off x="266700" y="6248400"/>
            <a:ext cx="3067050" cy="379413"/>
          </a:xfrm>
          <a:prstGeom prst="rect">
            <a:avLst/>
          </a:prstGeom>
          <a:solidFill>
            <a:srgbClr val="0033CC"/>
          </a:solidFill>
          <a:ln w="127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800"/>
              <a:t>Cyanide sump pond, California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D4105987-22C2-4294-BC22-47CB94ECB69B}" type="slidenum">
              <a:rPr lang="en-US" sz="1400" smtClean="0"/>
              <a:pPr>
                <a:defRPr/>
              </a:pPr>
              <a:t>69</a:t>
            </a:fld>
            <a:endParaRPr lang="en-US" sz="1400" smtClean="0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Municipal Water Pollution</a:t>
            </a: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0475" y="1219200"/>
            <a:ext cx="7807325" cy="525780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Cities produce an enormous variety of water pollutants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Street runoff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Salts, fertilizers, heavy metals, biocides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Sewage</a:t>
            </a:r>
          </a:p>
          <a:p>
            <a:pPr lvl="2">
              <a:buFont typeface="Wingdings" pitchFamily="2" charset="2"/>
              <a:buChar char="q"/>
            </a:pPr>
            <a:r>
              <a:rPr lang="en-US" dirty="0" smtClean="0"/>
              <a:t>Three kinds of sewage treatment</a:t>
            </a:r>
          </a:p>
          <a:p>
            <a:pPr lvl="3">
              <a:buFont typeface="Wingdings" pitchFamily="2" charset="2"/>
              <a:buChar char="q"/>
            </a:pPr>
            <a:r>
              <a:rPr lang="en-US" dirty="0" smtClean="0"/>
              <a:t>Primary (settling &amp; skimming)</a:t>
            </a:r>
          </a:p>
          <a:p>
            <a:pPr lvl="3">
              <a:buFont typeface="Wingdings" pitchFamily="2" charset="2"/>
              <a:buChar char="q"/>
            </a:pPr>
            <a:r>
              <a:rPr lang="en-US" dirty="0" smtClean="0"/>
              <a:t>Secondary (aerobic decomposition)</a:t>
            </a:r>
          </a:p>
          <a:p>
            <a:pPr lvl="3">
              <a:buFont typeface="Wingdings" pitchFamily="2" charset="2"/>
              <a:buChar char="q"/>
            </a:pPr>
            <a:r>
              <a:rPr lang="en-US" dirty="0" smtClean="0"/>
              <a:t>Tertiary (chemical &amp; biological purification)</a:t>
            </a:r>
          </a:p>
          <a:p>
            <a:pPr lvl="2">
              <a:buFont typeface="Wingdings" pitchFamily="2" charset="2"/>
              <a:buChar char="q"/>
            </a:pPr>
            <a:r>
              <a:rPr lang="en-US" dirty="0" smtClean="0"/>
              <a:t>About 72% of the US population is served by some kind of wastewater treatment facility</a:t>
            </a:r>
          </a:p>
        </p:txBody>
      </p:sp>
      <p:sp>
        <p:nvSpPr>
          <p:cNvPr id="64517" name="Text Box 4"/>
          <p:cNvSpPr txBox="1">
            <a:spLocks noChangeArrowheads="1"/>
          </p:cNvSpPr>
          <p:nvPr/>
        </p:nvSpPr>
        <p:spPr bwMode="auto">
          <a:xfrm>
            <a:off x="0" y="6519446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600" b="1" dirty="0">
                <a:solidFill>
                  <a:srgbClr val="FFFF00"/>
                </a:solidFill>
              </a:rPr>
              <a:t>Sources: Statistical Abstract of the US, 2000; </a:t>
            </a:r>
            <a:r>
              <a:rPr lang="en-US" sz="1600" b="1" dirty="0" smtClean="0">
                <a:solidFill>
                  <a:srgbClr val="FFFF00"/>
                </a:solidFill>
              </a:rPr>
              <a:t>http</a:t>
            </a:r>
            <a:r>
              <a:rPr lang="en-US" sz="1600" b="1" dirty="0">
                <a:solidFill>
                  <a:srgbClr val="FFFF00"/>
                </a:solidFill>
              </a:rPr>
              <a:t>://www.csc.noaa.gov/rvat/environ.html</a:t>
            </a:r>
          </a:p>
        </p:txBody>
      </p:sp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2400"/>
            <a:ext cx="2095500" cy="146685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EA2BAC9A-6F41-4D9C-9C3E-58D1A32D2644}" type="slidenum">
              <a:rPr lang="en-US" sz="1400" smtClean="0"/>
              <a:pPr>
                <a:defRPr/>
              </a:pPr>
              <a:t>7</a:t>
            </a:fld>
            <a:endParaRPr lang="en-US" sz="1400" smtClean="0"/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Energy: Fossil Fuels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874125" cy="54864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4000" dirty="0" smtClean="0"/>
              <a:t>In the late 1800s coal became more important than wood (at least in the MDCs).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4000" dirty="0" smtClean="0"/>
              <a:t>Oil became the most important source of power in the 20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Century.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4000" dirty="0" smtClean="0"/>
              <a:t>Fossil fuels have two important characteristics:</a:t>
            </a:r>
          </a:p>
          <a:p>
            <a:pPr lvl="1">
              <a:lnSpc>
                <a:spcPct val="90000"/>
              </a:lnSpc>
            </a:pPr>
            <a:r>
              <a:rPr lang="en-US" sz="3600" dirty="0" smtClean="0"/>
              <a:t>The supply is </a:t>
            </a:r>
            <a:r>
              <a:rPr lang="en-US" sz="3600" dirty="0" smtClean="0">
                <a:solidFill>
                  <a:srgbClr val="FFFF00"/>
                </a:solidFill>
              </a:rPr>
              <a:t>finite</a:t>
            </a:r>
            <a:r>
              <a:rPr lang="en-US" sz="3600" dirty="0" smtClean="0"/>
              <a:t>.</a:t>
            </a:r>
          </a:p>
          <a:p>
            <a:pPr lvl="1">
              <a:lnSpc>
                <a:spcPct val="90000"/>
              </a:lnSpc>
            </a:pPr>
            <a:r>
              <a:rPr lang="en-US" sz="3600" dirty="0" smtClean="0"/>
              <a:t>The supply is </a:t>
            </a:r>
            <a:r>
              <a:rPr lang="en-US" sz="3600" dirty="0" smtClean="0">
                <a:solidFill>
                  <a:srgbClr val="FFFF00"/>
                </a:solidFill>
              </a:rPr>
              <a:t>unevenly distributed</a:t>
            </a:r>
            <a:r>
              <a:rPr lang="en-US" sz="3600" dirty="0" smtClean="0"/>
              <a:t>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DD5CA693-9447-44A4-9A58-6A7A61008F1C}" type="slidenum">
              <a:rPr lang="en-US" sz="1400" smtClean="0"/>
              <a:pPr>
                <a:defRPr/>
              </a:pPr>
              <a:t>70</a:t>
            </a:fld>
            <a:endParaRPr lang="en-US" sz="1400" smtClean="0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Agricultural Water Pollution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7687" y="1143000"/>
            <a:ext cx="7772400" cy="495300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Agriculture is the leading source of non-point pollution in the US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There are 3 main types of agricultural pollution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FERTILIZERS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BIOCIDES</a:t>
            </a:r>
          </a:p>
          <a:p>
            <a:pPr lvl="2">
              <a:buFont typeface="Wingdings" pitchFamily="2" charset="2"/>
              <a:buChar char="q"/>
            </a:pPr>
            <a:r>
              <a:rPr lang="en-US" dirty="0" smtClean="0"/>
              <a:t>Herbicides</a:t>
            </a:r>
          </a:p>
          <a:p>
            <a:pPr lvl="2">
              <a:buFont typeface="Wingdings" pitchFamily="2" charset="2"/>
              <a:buChar char="q"/>
            </a:pPr>
            <a:r>
              <a:rPr lang="en-US" dirty="0" smtClean="0"/>
              <a:t>Pesticides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ANIMAL WASTE</a:t>
            </a:r>
          </a:p>
        </p:txBody>
      </p:sp>
      <p:pic>
        <p:nvPicPr>
          <p:cNvPr id="65541" name="Picture 4" descr="feedl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7" y="3351212"/>
            <a:ext cx="3505200" cy="2532063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2" name="Text Box 5"/>
          <p:cNvSpPr txBox="1">
            <a:spLocks noChangeArrowheads="1"/>
          </p:cNvSpPr>
          <p:nvPr/>
        </p:nvSpPr>
        <p:spPr bwMode="auto">
          <a:xfrm>
            <a:off x="0" y="6519862"/>
            <a:ext cx="537527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600" b="1" dirty="0">
                <a:solidFill>
                  <a:srgbClr val="FFFF00"/>
                </a:solidFill>
              </a:rPr>
              <a:t>http://www.ars.usda.gov/is/AR/archive/oct98/odor1098.htm</a:t>
            </a:r>
          </a:p>
        </p:txBody>
      </p:sp>
      <p:sp>
        <p:nvSpPr>
          <p:cNvPr id="65543" name="Text Box 6"/>
          <p:cNvSpPr txBox="1">
            <a:spLocks noChangeArrowheads="1"/>
          </p:cNvSpPr>
          <p:nvPr/>
        </p:nvSpPr>
        <p:spPr bwMode="auto">
          <a:xfrm>
            <a:off x="5035550" y="5561012"/>
            <a:ext cx="3879850" cy="915988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en-US" sz="1800" b="1"/>
              <a:t>Feedlot, Roman L. Hruska U.S. Meat </a:t>
            </a:r>
          </a:p>
          <a:p>
            <a:pPr algn="ctr"/>
            <a:r>
              <a:rPr lang="en-US" sz="1800" b="1"/>
              <a:t>Animal Research Center,</a:t>
            </a:r>
          </a:p>
          <a:p>
            <a:pPr algn="ctr"/>
            <a:r>
              <a:rPr lang="en-US" sz="1800" b="1"/>
              <a:t>Clay Center, Nebraska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EE8EA16F-ECA9-4FCA-9C2F-84E5FC596695}" type="slidenum">
              <a:rPr lang="en-US" sz="1400" smtClean="0"/>
              <a:pPr>
                <a:defRPr/>
              </a:pPr>
              <a:t>71</a:t>
            </a:fld>
            <a:endParaRPr lang="en-US" sz="1400" smtClean="0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Biological Oxygen Demand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1295400"/>
            <a:ext cx="4987925" cy="495300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When too great a quantity of plant nutrients get into the water, they can set off a series of steps that result in the </a:t>
            </a:r>
            <a:r>
              <a:rPr lang="en-US" dirty="0" smtClean="0">
                <a:solidFill>
                  <a:srgbClr val="FFFF00"/>
                </a:solidFill>
              </a:rPr>
              <a:t>biological death</a:t>
            </a:r>
            <a:r>
              <a:rPr lang="en-US" dirty="0" smtClean="0"/>
              <a:t> of a water body.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Steps to oxygen depletion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Excess nutrients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Algal bloom and death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Bacterial decomposition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Oxygen </a:t>
            </a:r>
            <a:r>
              <a:rPr lang="en-US" dirty="0" smtClean="0"/>
              <a:t>depletion</a:t>
            </a:r>
            <a:endParaRPr lang="en-US" dirty="0" smtClean="0"/>
          </a:p>
        </p:txBody>
      </p:sp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3487738" cy="441960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0" y="6521450"/>
            <a:ext cx="678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600" dirty="0">
                <a:solidFill>
                  <a:srgbClr val="FFFF00"/>
                </a:solidFill>
              </a:rPr>
              <a:t>http://www.agnr.umd.edu/users/agron/nutrient/Factshee/Phosphorus/Eutrop.html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ED905967-1BAE-40CA-99E3-F62116553546}" type="slidenum">
              <a:rPr lang="en-US" sz="1400" smtClean="0">
                <a:latin typeface="Arial" pitchFamily="34" charset="0"/>
              </a:rPr>
              <a:pPr eaLnBrk="1" hangingPunct="1">
                <a:defRPr/>
              </a:pPr>
              <a:t>72</a:t>
            </a:fld>
            <a:endParaRPr lang="en-US" sz="1400" smtClean="0">
              <a:latin typeface="Arial" pitchFamily="34" charset="0"/>
            </a:endParaRPr>
          </a:p>
        </p:txBody>
      </p:sp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637588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The Aral Sea: 1960s</a:t>
            </a:r>
          </a:p>
        </p:txBody>
      </p:sp>
      <p:sp>
        <p:nvSpPr>
          <p:cNvPr id="67589" name="Rectangle 4"/>
          <p:cNvSpPr>
            <a:spLocks noChangeArrowheads="1"/>
          </p:cNvSpPr>
          <p:nvPr/>
        </p:nvSpPr>
        <p:spPr bwMode="auto">
          <a:xfrm>
            <a:off x="0" y="6583363"/>
            <a:ext cx="4605338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FFFF00"/>
                </a:solidFill>
              </a:rPr>
              <a:t>http://edcwww.cr.usgs.gov/earthshots/slow/Aral/Aral </a:t>
            </a:r>
          </a:p>
        </p:txBody>
      </p:sp>
      <p:sp>
        <p:nvSpPr>
          <p:cNvPr id="67593" name="Line 8"/>
          <p:cNvSpPr>
            <a:spLocks noChangeShapeType="1"/>
          </p:cNvSpPr>
          <p:nvPr/>
        </p:nvSpPr>
        <p:spPr bwMode="auto">
          <a:xfrm>
            <a:off x="4227513" y="2087563"/>
            <a:ext cx="4648200" cy="411480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67588" name="Picture 3" descr="[a Landsat image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1249363"/>
            <a:ext cx="5143500" cy="3703637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90" name="Rectangle 5"/>
          <p:cNvSpPr>
            <a:spLocks noChangeArrowheads="1"/>
          </p:cNvSpPr>
          <p:nvPr/>
        </p:nvSpPr>
        <p:spPr bwMode="auto">
          <a:xfrm>
            <a:off x="1827213" y="4951413"/>
            <a:ext cx="1403350" cy="762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400">
                <a:solidFill>
                  <a:schemeClr val="tx2"/>
                </a:solidFill>
              </a:rPr>
              <a:t>1964</a:t>
            </a:r>
          </a:p>
        </p:txBody>
      </p:sp>
      <p:sp>
        <p:nvSpPr>
          <p:cNvPr id="67596" name="Rectangle 11"/>
          <p:cNvSpPr>
            <a:spLocks noChangeArrowheads="1"/>
          </p:cNvSpPr>
          <p:nvPr/>
        </p:nvSpPr>
        <p:spPr bwMode="auto">
          <a:xfrm>
            <a:off x="2819400" y="1295400"/>
            <a:ext cx="1447800" cy="990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7595" name="Line 10"/>
          <p:cNvSpPr>
            <a:spLocks noChangeShapeType="1"/>
          </p:cNvSpPr>
          <p:nvPr/>
        </p:nvSpPr>
        <p:spPr bwMode="auto">
          <a:xfrm>
            <a:off x="4227513" y="1295399"/>
            <a:ext cx="4686300" cy="1401764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7591" name="Line 6"/>
          <p:cNvSpPr>
            <a:spLocks noChangeShapeType="1"/>
          </p:cNvSpPr>
          <p:nvPr/>
        </p:nvSpPr>
        <p:spPr bwMode="auto">
          <a:xfrm>
            <a:off x="2855913" y="2285999"/>
            <a:ext cx="914400" cy="4114801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4251036" y="2285999"/>
            <a:ext cx="4662777" cy="4114801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7592" name="Line 7"/>
          <p:cNvSpPr>
            <a:spLocks noChangeShapeType="1"/>
          </p:cNvSpPr>
          <p:nvPr/>
        </p:nvSpPr>
        <p:spPr bwMode="auto">
          <a:xfrm>
            <a:off x="2819400" y="1249363"/>
            <a:ext cx="914400" cy="144780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67594" name="Picture 9" descr="[a Landsat image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2697163"/>
            <a:ext cx="5143500" cy="3703637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0FE07620-286F-4CFC-8446-2050C9B75723}" type="slidenum">
              <a:rPr lang="en-US" sz="1400" smtClean="0">
                <a:latin typeface="Arial" pitchFamily="34" charset="0"/>
              </a:rPr>
              <a:pPr eaLnBrk="1" hangingPunct="1">
                <a:defRPr/>
              </a:pPr>
              <a:t>73</a:t>
            </a:fld>
            <a:endParaRPr lang="en-US" sz="1400" smtClean="0">
              <a:latin typeface="Arial" pitchFamily="34" charset="0"/>
            </a:endParaRPr>
          </a:p>
        </p:txBody>
      </p:sp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06413" y="304800"/>
            <a:ext cx="8637587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The Aral Sea: 1970s</a:t>
            </a: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1828800" y="4797425"/>
            <a:ext cx="1403350" cy="762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400">
                <a:solidFill>
                  <a:schemeClr val="tx2"/>
                </a:solidFill>
              </a:rPr>
              <a:t>1973</a:t>
            </a:r>
          </a:p>
        </p:txBody>
      </p:sp>
      <p:pic>
        <p:nvPicPr>
          <p:cNvPr id="68613" name="Picture 4" descr="[a Landsat image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2540000"/>
            <a:ext cx="5143500" cy="3703638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14" name="Rectangle 5"/>
          <p:cNvSpPr>
            <a:spLocks noChangeArrowheads="1"/>
          </p:cNvSpPr>
          <p:nvPr/>
        </p:nvSpPr>
        <p:spPr bwMode="auto">
          <a:xfrm>
            <a:off x="0" y="6583363"/>
            <a:ext cx="4605338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FFFF00"/>
                </a:solidFill>
              </a:rPr>
              <a:t>http://edcwww.cr.usgs.gov/earthshots/slow/Aral/Aral 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58A5AE47-3478-48C8-A8E5-CE25DD8E5346}" type="slidenum">
              <a:rPr lang="en-US" sz="1400" smtClean="0">
                <a:latin typeface="Arial" pitchFamily="34" charset="0"/>
              </a:rPr>
              <a:pPr eaLnBrk="1" hangingPunct="1">
                <a:defRPr/>
              </a:pPr>
              <a:t>74</a:t>
            </a:fld>
            <a:endParaRPr lang="en-US" sz="1400" smtClean="0">
              <a:latin typeface="Arial" pitchFamily="34" charset="0"/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06413" y="304800"/>
            <a:ext cx="8637587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The Aral Sea: 1980s</a:t>
            </a:r>
          </a:p>
        </p:txBody>
      </p:sp>
      <p:sp>
        <p:nvSpPr>
          <p:cNvPr id="69636" name="Rectangle 3"/>
          <p:cNvSpPr>
            <a:spLocks noChangeArrowheads="1"/>
          </p:cNvSpPr>
          <p:nvPr/>
        </p:nvSpPr>
        <p:spPr bwMode="auto">
          <a:xfrm>
            <a:off x="1828800" y="4797425"/>
            <a:ext cx="1403350" cy="762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400">
                <a:solidFill>
                  <a:schemeClr val="tx2"/>
                </a:solidFill>
              </a:rPr>
              <a:t>1987</a:t>
            </a:r>
          </a:p>
        </p:txBody>
      </p:sp>
      <p:pic>
        <p:nvPicPr>
          <p:cNvPr id="69637" name="Picture 4" descr="[a Landsat image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2540000"/>
            <a:ext cx="5143500" cy="3703638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9638" name="Rectangle 5"/>
          <p:cNvSpPr>
            <a:spLocks noChangeArrowheads="1"/>
          </p:cNvSpPr>
          <p:nvPr/>
        </p:nvSpPr>
        <p:spPr bwMode="auto">
          <a:xfrm>
            <a:off x="0" y="6553200"/>
            <a:ext cx="46053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FFFF00"/>
                </a:solidFill>
              </a:rPr>
              <a:t>http://edcwww.cr.usgs.gov/earthshots/slow/Aral/Aral 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9D10D519-4AE4-4217-A224-EF9E8250B312}" type="slidenum">
              <a:rPr lang="en-US" sz="1400" smtClean="0">
                <a:latin typeface="Arial" pitchFamily="34" charset="0"/>
              </a:rPr>
              <a:pPr eaLnBrk="1" hangingPunct="1">
                <a:defRPr/>
              </a:pPr>
              <a:t>75</a:t>
            </a:fld>
            <a:endParaRPr lang="en-US" sz="1400" smtClean="0">
              <a:latin typeface="Arial" pitchFamily="34" charset="0"/>
            </a:endParaRPr>
          </a:p>
        </p:txBody>
      </p:sp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06413" y="304800"/>
            <a:ext cx="8637587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The Aral Sea: 1990s</a:t>
            </a:r>
          </a:p>
        </p:txBody>
      </p:sp>
      <p:sp>
        <p:nvSpPr>
          <p:cNvPr id="70660" name="Rectangle 3"/>
          <p:cNvSpPr>
            <a:spLocks noChangeArrowheads="1"/>
          </p:cNvSpPr>
          <p:nvPr/>
        </p:nvSpPr>
        <p:spPr bwMode="auto">
          <a:xfrm>
            <a:off x="1828800" y="4797425"/>
            <a:ext cx="1403350" cy="762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400" dirty="0">
                <a:solidFill>
                  <a:schemeClr val="tx2"/>
                </a:solidFill>
              </a:rPr>
              <a:t>1999</a:t>
            </a:r>
          </a:p>
        </p:txBody>
      </p:sp>
      <p:pic>
        <p:nvPicPr>
          <p:cNvPr id="70661" name="Picture 4" descr="[a Landsat image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2540000"/>
            <a:ext cx="5143500" cy="3703638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662" name="Rectangle 5"/>
          <p:cNvSpPr>
            <a:spLocks noChangeArrowheads="1"/>
          </p:cNvSpPr>
          <p:nvPr/>
        </p:nvSpPr>
        <p:spPr bwMode="auto">
          <a:xfrm>
            <a:off x="0" y="6553200"/>
            <a:ext cx="46053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FFFF00"/>
                </a:solidFill>
              </a:rPr>
              <a:t>http://edcwww.cr.usgs.gov/earthshots/slow/Aral/Aral 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76EB38EB-FF04-488E-B9C2-72EC3BEAC9FD}" type="slidenum">
              <a:rPr lang="en-US" sz="1400" smtClean="0">
                <a:latin typeface="Arial" pitchFamily="34" charset="0"/>
              </a:rPr>
              <a:pPr eaLnBrk="1" hangingPunct="1">
                <a:defRPr/>
              </a:pPr>
              <a:t>76</a:t>
            </a:fld>
            <a:endParaRPr lang="en-US" sz="1400" smtClean="0">
              <a:latin typeface="Arial" pitchFamily="34" charset="0"/>
            </a:endParaRPr>
          </a:p>
        </p:txBody>
      </p:sp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06413" y="304800"/>
            <a:ext cx="8637587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The Aral Sea: 2003</a:t>
            </a:r>
          </a:p>
        </p:txBody>
      </p:sp>
      <p:sp>
        <p:nvSpPr>
          <p:cNvPr id="71684" name="Rectangle 3"/>
          <p:cNvSpPr>
            <a:spLocks noChangeArrowheads="1"/>
          </p:cNvSpPr>
          <p:nvPr/>
        </p:nvSpPr>
        <p:spPr bwMode="auto">
          <a:xfrm>
            <a:off x="0" y="6553200"/>
            <a:ext cx="419258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FFFF00"/>
                </a:solidFill>
              </a:rPr>
              <a:t>http://news.bbc.co.uk/1/hi/sci/tech/3846843.stm </a:t>
            </a:r>
          </a:p>
        </p:txBody>
      </p:sp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2617788" cy="464820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4338638" y="3725863"/>
            <a:ext cx="4259262" cy="998537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/>
        </p:spPr>
        <p:txBody>
          <a:bodyPr anchor="ctr" anchorCtr="0"/>
          <a:lstStyle>
            <a:lvl1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18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18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18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18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18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18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0" hangingPunct="0">
              <a:buFont typeface="Arial" charset="0"/>
              <a:buNone/>
              <a:defRPr/>
            </a:pPr>
            <a:r>
              <a:rPr lang="en-US" sz="3200" dirty="0">
                <a:cs typeface="+mn-cs"/>
              </a:rPr>
              <a:t>Satellite image of the Aral Sea in </a:t>
            </a:r>
            <a:r>
              <a:rPr lang="en-US" sz="3200" dirty="0" smtClean="0">
                <a:cs typeface="+mn-cs"/>
              </a:rPr>
              <a:t>2003</a:t>
            </a:r>
            <a:endParaRPr lang="en-US" sz="3200" dirty="0">
              <a:cs typeface="+mn-cs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CA049AFD-9C63-4D6B-8E4A-39E86EAF014F}" type="slidenum">
              <a:rPr lang="en-US" sz="1400" smtClean="0">
                <a:latin typeface="Arial" pitchFamily="34" charset="0"/>
              </a:rPr>
              <a:pPr eaLnBrk="1" hangingPunct="1">
                <a:defRPr/>
              </a:pPr>
              <a:t>77</a:t>
            </a:fld>
            <a:endParaRPr lang="en-US" sz="1400" smtClean="0">
              <a:latin typeface="Arial" pitchFamily="34" charset="0"/>
            </a:endParaRPr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Aral Sea Today</a:t>
            </a:r>
          </a:p>
        </p:txBody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992" y="1066800"/>
            <a:ext cx="8991600" cy="5715000"/>
          </a:xfrm>
        </p:spPr>
        <p:txBody>
          <a:bodyPr anchor="ctr" anchorCtr="0"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en-US" b="0" dirty="0" smtClean="0"/>
              <a:t>In the 1980s 60,000 people were employed in the Aral Sea fishing industry.  Today there is no commercial fishing in the area.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en-US" b="0" dirty="0" smtClean="0"/>
              <a:t>Surface area is less than 50% what it was in 1950; volume is less than 25%.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en-US" b="0" dirty="0" smtClean="0"/>
              <a:t>Climate in the area has become more extreme; dust, contaminated with pesticides and heavy metals, is blown as far as Pakistan, China, and the Arctic.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en-US" b="0" dirty="0" smtClean="0"/>
              <a:t>Kazakhstan and Uzbekistan signed treaties to try to save the Aral Sea in 1992 and 1994.  The crisis continued.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en-US" b="0" dirty="0" smtClean="0"/>
              <a:t>In 2003 the Kazakh government announced a plan to build a dam to raise the water level of the North Aral Sea and reduce its salinity; the South Aral Sea would be abandoned.  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4539A63F-5BA4-434A-AFAD-D9E37ACF9BD3}" type="slidenum">
              <a:rPr lang="en-US" sz="1400" smtClean="0">
                <a:latin typeface="Arial" pitchFamily="34" charset="0"/>
              </a:rPr>
              <a:pPr eaLnBrk="1" hangingPunct="1">
                <a:defRPr/>
              </a:pPr>
              <a:t>78</a:t>
            </a:fld>
            <a:endParaRPr lang="en-US" sz="1400" smtClean="0">
              <a:latin typeface="Arial" pitchFamily="34" charset="0"/>
            </a:endParaRPr>
          </a:p>
        </p:txBody>
      </p:sp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04057" y="173038"/>
            <a:ext cx="3639343" cy="1311275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600" smtClean="0"/>
              <a:t>Saving the North</a:t>
            </a:r>
            <a:br>
              <a:rPr lang="en-US" sz="3600" smtClean="0"/>
            </a:br>
            <a:r>
              <a:rPr lang="en-US" sz="3600" smtClean="0"/>
              <a:t>Killing the South</a:t>
            </a:r>
          </a:p>
        </p:txBody>
      </p:sp>
      <p:sp>
        <p:nvSpPr>
          <p:cNvPr id="7373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600200"/>
            <a:ext cx="42672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300" dirty="0" smtClean="0"/>
              <a:t>In the summer of 2005 the </a:t>
            </a:r>
            <a:r>
              <a:rPr lang="en-US" sz="2300" dirty="0" err="1" smtClean="0"/>
              <a:t>Kok</a:t>
            </a:r>
            <a:r>
              <a:rPr lang="en-US" sz="2300" dirty="0" smtClean="0"/>
              <a:t> Aral dam, funded by the World Bank to save the northern part of the Aral Sea, was completed.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300" dirty="0" smtClean="0"/>
              <a:t>Since then the northern region has started to fill up – and even more quickly than expected.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300" dirty="0" smtClean="0"/>
              <a:t>The southern Aral Sea, however, has largely been abandoned.  Uzbekistan has begun drilling for oil in the exposed seabed.</a:t>
            </a:r>
          </a:p>
        </p:txBody>
      </p:sp>
      <p:sp>
        <p:nvSpPr>
          <p:cNvPr id="73733" name="Rectangle 4"/>
          <p:cNvSpPr>
            <a:spLocks noChangeArrowheads="1"/>
          </p:cNvSpPr>
          <p:nvPr/>
        </p:nvSpPr>
        <p:spPr bwMode="auto">
          <a:xfrm>
            <a:off x="0" y="6519863"/>
            <a:ext cx="727868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solidFill>
                  <a:srgbClr val="FFFF00"/>
                </a:solidFill>
              </a:rPr>
              <a:t>http://earthobservatory.nasa.gov/Newsroom/NewImages/images.php3?img_id=17241 </a:t>
            </a:r>
          </a:p>
        </p:txBody>
      </p:sp>
      <p:grpSp>
        <p:nvGrpSpPr>
          <p:cNvPr id="73734" name="Group 1"/>
          <p:cNvGrpSpPr>
            <a:grpSpLocks/>
          </p:cNvGrpSpPr>
          <p:nvPr/>
        </p:nvGrpSpPr>
        <p:grpSpPr bwMode="auto">
          <a:xfrm>
            <a:off x="4508500" y="381000"/>
            <a:ext cx="4559300" cy="5943600"/>
            <a:chOff x="4267200" y="381000"/>
            <a:chExt cx="4559300" cy="5943600"/>
          </a:xfrm>
        </p:grpSpPr>
        <p:pic>
          <p:nvPicPr>
            <p:cNvPr id="7373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381000"/>
              <a:ext cx="4559300" cy="5943600"/>
            </a:xfrm>
            <a:prstGeom prst="rect">
              <a:avLst/>
            </a:prstGeom>
            <a:noFill/>
            <a:ln w="38100">
              <a:solidFill>
                <a:srgbClr val="0033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3736" name="Oval 6"/>
            <p:cNvSpPr>
              <a:spLocks noChangeArrowheads="1"/>
            </p:cNvSpPr>
            <p:nvPr/>
          </p:nvSpPr>
          <p:spPr bwMode="auto">
            <a:xfrm>
              <a:off x="6324600" y="2743200"/>
              <a:ext cx="609600" cy="6096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73737" name="Oval 8"/>
            <p:cNvSpPr>
              <a:spLocks noChangeArrowheads="1"/>
            </p:cNvSpPr>
            <p:nvPr/>
          </p:nvSpPr>
          <p:spPr bwMode="auto">
            <a:xfrm>
              <a:off x="6248400" y="5638800"/>
              <a:ext cx="609600" cy="6096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ffectLst/>
              </a:rPr>
              <a:t>The Aral Sea, 2011</a:t>
            </a:r>
          </a:p>
        </p:txBody>
      </p:sp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96296"/>
            <a:ext cx="8191500" cy="546100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0" y="6583363"/>
            <a:ext cx="51054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FFFF00"/>
                </a:solidFill>
              </a:rPr>
              <a:t>http://earthobservatory.nasa.gov/IOTD/view.php?id=52002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6F27035F-9525-4EFC-A2CB-8CF1E9A46D4B}" type="slidenum">
              <a:rPr lang="en-US" sz="1400" smtClean="0"/>
              <a:pPr>
                <a:defRPr/>
              </a:pPr>
              <a:t>8</a:t>
            </a:fld>
            <a:endParaRPr lang="en-US" sz="1400" smtClean="0"/>
          </a:p>
        </p:txBody>
      </p:sp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9248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Changing US Energy Sources  1850–2010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19" y="1524000"/>
            <a:ext cx="6567852" cy="5114238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7191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Aral Sea: 19</a:t>
            </a:r>
            <a:r>
              <a:rPr lang="en-US" baseline="30000" dirty="0" smtClean="0"/>
              <a:t>th</a:t>
            </a:r>
            <a:r>
              <a:rPr lang="en-US" dirty="0" smtClean="0"/>
              <a:t> Century &amp; Now</a:t>
            </a:r>
            <a:endParaRPr lang="en-US" dirty="0"/>
          </a:p>
        </p:txBody>
      </p:sp>
      <p:sp>
        <p:nvSpPr>
          <p:cNvPr id="75779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4CDB51E6-0EED-43B5-9C91-9D36C265DDAE}" type="slidenum">
              <a:rPr lang="en-US" sz="1400" smtClean="0">
                <a:latin typeface="Arial" pitchFamily="34" charset="0"/>
              </a:rPr>
              <a:pPr eaLnBrk="1" hangingPunct="1">
                <a:defRPr/>
              </a:pPr>
              <a:t>80</a:t>
            </a:fld>
            <a:endParaRPr lang="en-US" sz="1400" smtClean="0">
              <a:latin typeface="Arial" pitchFamily="34" charset="0"/>
            </a:endParaRPr>
          </a:p>
        </p:txBody>
      </p:sp>
      <p:pic>
        <p:nvPicPr>
          <p:cNvPr id="757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163638"/>
            <a:ext cx="3143250" cy="525145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13" y="1555750"/>
            <a:ext cx="5000625" cy="446722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2" name="Rectangle 4"/>
          <p:cNvSpPr>
            <a:spLocks noChangeArrowheads="1"/>
          </p:cNvSpPr>
          <p:nvPr/>
        </p:nvSpPr>
        <p:spPr bwMode="auto">
          <a:xfrm>
            <a:off x="0" y="6583363"/>
            <a:ext cx="865981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FFFF00"/>
                </a:solidFill>
              </a:rPr>
              <a:t>http://earthobservatory.nasa.gov/IOTD/view.php?id=52002 ; http://www.lib.utexas.edu/maps/historical/aral_1853.jpg 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773CCBED-5470-45C9-A4F1-4E295F81525C}" type="slidenum">
              <a:rPr lang="en-US" sz="1400" smtClean="0"/>
              <a:pPr>
                <a:defRPr/>
              </a:pPr>
              <a:t>81</a:t>
            </a:fld>
            <a:endParaRPr lang="en-US" sz="1400" smtClean="0"/>
          </a:p>
        </p:txBody>
      </p:sp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Land </a:t>
            </a:r>
            <a:r>
              <a:rPr lang="en-US" dirty="0" smtClean="0"/>
              <a:t>“Pollution”</a:t>
            </a:r>
            <a:endParaRPr lang="en-US" dirty="0"/>
          </a:p>
        </p:txBody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874125" cy="53340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3600" dirty="0" smtClean="0"/>
              <a:t>We could talk about a number of “land pollution” problems – loss of farmland; soil erosion; salinization, etc.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3600" dirty="0" smtClean="0"/>
              <a:t>Instead we are going to focus on one aspect of land pollution: </a:t>
            </a:r>
            <a:r>
              <a:rPr lang="en-US" sz="3600" dirty="0" smtClean="0">
                <a:solidFill>
                  <a:srgbClr val="FFFF00"/>
                </a:solidFill>
              </a:rPr>
              <a:t>solid waste disposal</a:t>
            </a:r>
            <a:r>
              <a:rPr lang="en-US" sz="3600" dirty="0" smtClean="0"/>
              <a:t>.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3200" dirty="0" smtClean="0"/>
              <a:t>“Solid Waste” refers to trash and garbage — </a:t>
            </a:r>
            <a:r>
              <a:rPr lang="en-US" sz="3200" u="sng" dirty="0" smtClean="0">
                <a:solidFill>
                  <a:srgbClr val="FFFF00"/>
                </a:solidFill>
              </a:rPr>
              <a:t>not</a:t>
            </a:r>
            <a:r>
              <a:rPr lang="en-US" sz="3200" dirty="0" smtClean="0"/>
              <a:t> </a:t>
            </a:r>
            <a:r>
              <a:rPr lang="en-US" sz="3200" u="sng" dirty="0" smtClean="0">
                <a:solidFill>
                  <a:srgbClr val="FFFF00"/>
                </a:solidFill>
              </a:rPr>
              <a:t>sewage</a:t>
            </a:r>
            <a:r>
              <a:rPr lang="en-US" sz="3200" dirty="0" smtClean="0"/>
              <a:t>!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3600" dirty="0" smtClean="0"/>
              <a:t>Americans throw away more trash per person than any other people on earth — about 1,600 pounds per person, per year.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F4C31687-C53A-46A2-A924-C3B63B874185}" type="slidenum">
              <a:rPr lang="en-US" sz="1400" smtClean="0"/>
              <a:pPr>
                <a:defRPr/>
              </a:pPr>
              <a:t>82</a:t>
            </a:fld>
            <a:endParaRPr lang="en-US" sz="1400" smtClean="0"/>
          </a:p>
        </p:txBody>
      </p:sp>
      <p:sp>
        <p:nvSpPr>
          <p:cNvPr id="2109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Municipal Solid </a:t>
            </a:r>
            <a:r>
              <a:rPr lang="en-US" dirty="0" smtClean="0"/>
              <a:t>Waste</a:t>
            </a:r>
            <a:endParaRPr lang="en-US" dirty="0"/>
          </a:p>
        </p:txBody>
      </p:sp>
      <p:sp>
        <p:nvSpPr>
          <p:cNvPr id="77829" name="Text Box 6"/>
          <p:cNvSpPr txBox="1">
            <a:spLocks noChangeArrowheads="1"/>
          </p:cNvSpPr>
          <p:nvPr/>
        </p:nvSpPr>
        <p:spPr bwMode="auto">
          <a:xfrm>
            <a:off x="0" y="6521450"/>
            <a:ext cx="461004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600" dirty="0">
                <a:solidFill>
                  <a:srgbClr val="FFFF00"/>
                </a:solidFill>
              </a:rPr>
              <a:t>http://www.epa.gov/osw/nonhaz/municipal/index.htm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77977"/>
            <a:ext cx="6880795" cy="5443473"/>
          </a:xfrm>
          <a:prstGeom prst="rect">
            <a:avLst/>
          </a:prstGeom>
          <a:noFill/>
          <a:ln w="38100" algn="ctr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CD3F1984-D5E6-4BF2-8AB0-E93763C2B37A}" type="slidenum">
              <a:rPr lang="en-US" sz="1400" smtClean="0"/>
              <a:pPr>
                <a:defRPr/>
              </a:pPr>
              <a:t>83</a:t>
            </a:fld>
            <a:endParaRPr lang="en-US" sz="1400" smtClean="0"/>
          </a:p>
        </p:txBody>
      </p:sp>
      <p:sp>
        <p:nvSpPr>
          <p:cNvPr id="2129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What’s in the trash?</a:t>
            </a:r>
          </a:p>
        </p:txBody>
      </p:sp>
      <p:sp>
        <p:nvSpPr>
          <p:cNvPr id="78853" name="Text Box 6"/>
          <p:cNvSpPr txBox="1">
            <a:spLocks noChangeArrowheads="1"/>
          </p:cNvSpPr>
          <p:nvPr/>
        </p:nvSpPr>
        <p:spPr bwMode="auto">
          <a:xfrm>
            <a:off x="0" y="6521450"/>
            <a:ext cx="461004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600" dirty="0">
                <a:solidFill>
                  <a:srgbClr val="FFFF00"/>
                </a:solidFill>
              </a:rPr>
              <a:t>http://www.epa.gov/osw/nonhaz/municipal/index.htm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62" y="1143000"/>
            <a:ext cx="5029200" cy="5290081"/>
          </a:xfrm>
          <a:prstGeom prst="rect">
            <a:avLst/>
          </a:prstGeom>
          <a:noFill/>
          <a:ln w="38100" algn="ctr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A99EADC0-3CFF-4C74-ACA6-C2EB0621C219}" type="slidenum">
              <a:rPr lang="en-US" sz="1400" smtClean="0"/>
              <a:pPr>
                <a:defRPr/>
              </a:pPr>
              <a:t>84</a:t>
            </a:fld>
            <a:endParaRPr lang="en-US" sz="1400" smtClean="0"/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Methods of Waste Disposal</a:t>
            </a:r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066800" y="1219200"/>
            <a:ext cx="7426325" cy="2590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dirty="0" smtClean="0"/>
              <a:t>There are four methods of solid waste disposal that are used today: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DUMP (“landfill” – obsolete in MDCs)</a:t>
            </a:r>
          </a:p>
          <a:p>
            <a:pPr lvl="1">
              <a:lnSpc>
                <a:spcPct val="90000"/>
              </a:lnSpc>
            </a:pPr>
            <a:r>
              <a:rPr lang="en-US" u="sng" dirty="0" smtClean="0"/>
              <a:t>SANITARY</a:t>
            </a:r>
            <a:r>
              <a:rPr lang="en-US" dirty="0" smtClean="0"/>
              <a:t> LANDFILL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INCINERATION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RECYCLING</a:t>
            </a:r>
          </a:p>
        </p:txBody>
      </p:sp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86200"/>
            <a:ext cx="6572250" cy="234315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0" y="6491288"/>
            <a:ext cx="6197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800" dirty="0">
                <a:solidFill>
                  <a:srgbClr val="FFFF00"/>
                </a:solidFill>
              </a:rPr>
              <a:t>US Census Bureau, Statistical Abstract of the United States, 2000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744F8DE5-4F2D-4A65-A6CA-6DC686C1209E}" type="slidenum">
              <a:rPr lang="en-US" sz="1400" smtClean="0"/>
              <a:pPr>
                <a:defRPr/>
              </a:pPr>
              <a:t>85</a:t>
            </a:fld>
            <a:endParaRPr lang="en-US" sz="1400" smtClean="0"/>
          </a:p>
        </p:txBody>
      </p:sp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/>
              <a:t>Dumps </a:t>
            </a:r>
            <a:r>
              <a:rPr lang="en-US" sz="4000" dirty="0" smtClean="0"/>
              <a:t>(</a:t>
            </a:r>
            <a:r>
              <a:rPr lang="en-US" sz="4000" u="sng" dirty="0" smtClean="0"/>
              <a:t>not</a:t>
            </a:r>
            <a:r>
              <a:rPr lang="en-US" sz="4000" dirty="0" smtClean="0"/>
              <a:t> </a:t>
            </a:r>
            <a:r>
              <a:rPr lang="en-US" sz="4000" dirty="0"/>
              <a:t>sanitary </a:t>
            </a:r>
            <a:r>
              <a:rPr lang="en-US" sz="4000" dirty="0" smtClean="0"/>
              <a:t>landfills!)</a:t>
            </a:r>
            <a:endParaRPr lang="en-US" sz="4000" dirty="0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86300" y="914400"/>
            <a:ext cx="4038600" cy="5638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dirty="0" smtClean="0"/>
              <a:t>Dumps are pretty much self-explanatory – solid waste (trash) is just </a:t>
            </a:r>
            <a:r>
              <a:rPr lang="en-US" i="1" dirty="0" smtClean="0"/>
              <a:t>dumped</a:t>
            </a:r>
            <a:r>
              <a:rPr lang="en-US" dirty="0" smtClean="0"/>
              <a:t>.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dirty="0" smtClean="0"/>
              <a:t>In most of the United States, dumps are now illegal.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dirty="0" smtClean="0"/>
              <a:t>Dumps are notorious for their stench, disease, and for attracting vermin.</a:t>
            </a:r>
          </a:p>
        </p:txBody>
      </p:sp>
      <p:pic>
        <p:nvPicPr>
          <p:cNvPr id="8090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3810000" cy="287655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2" name="Text Box 7"/>
          <p:cNvSpPr txBox="1">
            <a:spLocks noChangeArrowheads="1"/>
          </p:cNvSpPr>
          <p:nvPr/>
        </p:nvSpPr>
        <p:spPr bwMode="auto">
          <a:xfrm>
            <a:off x="762000" y="4191000"/>
            <a:ext cx="3810000" cy="2320925"/>
          </a:xfrm>
          <a:prstGeom prst="rect">
            <a:avLst/>
          </a:prstGeom>
          <a:solidFill>
            <a:srgbClr val="0033CC"/>
          </a:solidFill>
          <a:ln w="381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b="1" dirty="0">
                <a:latin typeface="Arial" pitchFamily="34" charset="0"/>
              </a:rPr>
              <a:t>A village dump in rural Alaska.  Because the land here is frozen (permafrost), it is impossible to construct a landfill here.</a:t>
            </a:r>
          </a:p>
        </p:txBody>
      </p:sp>
      <p:sp>
        <p:nvSpPr>
          <p:cNvPr id="80903" name="Rectangle 8"/>
          <p:cNvSpPr>
            <a:spLocks noChangeArrowheads="1"/>
          </p:cNvSpPr>
          <p:nvPr/>
        </p:nvSpPr>
        <p:spPr bwMode="auto">
          <a:xfrm>
            <a:off x="0" y="6491288"/>
            <a:ext cx="5168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FFFF00"/>
                </a:solidFill>
              </a:rPr>
              <a:t>http://www.denali.gov/content/challenges/solid.htm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519FFE9B-13B6-4145-8EFE-D683F1313EF3}" type="slidenum">
              <a:rPr lang="en-US" sz="1400" smtClean="0"/>
              <a:pPr>
                <a:defRPr/>
              </a:pPr>
              <a:t>86</a:t>
            </a:fld>
            <a:endParaRPr lang="en-US" sz="1400" smtClean="0"/>
          </a:p>
        </p:txBody>
      </p:sp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Sanitary Landfill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953000"/>
            <a:ext cx="8416925" cy="144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smtClean="0"/>
              <a:t>The most common way to dispose of solid waste in the developed world today is in a </a:t>
            </a:r>
            <a:r>
              <a:rPr lang="en-US" sz="2400" smtClean="0">
                <a:solidFill>
                  <a:srgbClr val="FFFF00"/>
                </a:solidFill>
              </a:rPr>
              <a:t>sanitary landfill</a:t>
            </a:r>
            <a:r>
              <a:rPr lang="en-US" sz="2400" smtClean="0"/>
              <a:t>.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Although a definite improvement on the old-fashioned dump, landfills have some serious problems.</a:t>
            </a:r>
          </a:p>
        </p:txBody>
      </p:sp>
      <p:pic>
        <p:nvPicPr>
          <p:cNvPr id="81925" name="Picture 5" descr="landfi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7132638" cy="377190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0" y="6491287"/>
            <a:ext cx="817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800" b="1">
                <a:solidFill>
                  <a:srgbClr val="FFFF00"/>
                </a:solidFill>
              </a:rPr>
              <a:t>http://school.discovery.com/homeworkhelp/worldbook/atozpictures/lr000599.html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8E19F71C-478D-4E62-862F-92CF09CF318D}" type="slidenum">
              <a:rPr lang="en-US" sz="1400" smtClean="0"/>
              <a:pPr>
                <a:defRPr/>
              </a:pPr>
              <a:t>87</a:t>
            </a:fld>
            <a:endParaRPr lang="en-US" sz="1400" smtClean="0"/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8153400" cy="990600"/>
          </a:xfrm>
        </p:spPr>
        <p:txBody>
          <a:bodyPr/>
          <a:lstStyle/>
          <a:p>
            <a:pPr>
              <a:defRPr/>
            </a:pPr>
            <a:r>
              <a:rPr lang="en-US"/>
              <a:t>Problems with Sanitary Landfills</a:t>
            </a:r>
          </a:p>
        </p:txBody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797925" cy="54864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sz="4000" dirty="0" smtClean="0">
                <a:solidFill>
                  <a:srgbClr val="FFFF00"/>
                </a:solidFill>
              </a:rPr>
              <a:t>Leachate</a:t>
            </a:r>
            <a:r>
              <a:rPr lang="en-US" sz="4000" dirty="0" smtClean="0"/>
              <a:t> — liquid (from rain or other sources) reacts with solid waste to produce a toxic brew that can easily contaminate groundwater.</a:t>
            </a:r>
          </a:p>
          <a:p>
            <a:pPr>
              <a:buFont typeface="Wingdings" pitchFamily="2" charset="2"/>
              <a:buChar char="q"/>
            </a:pPr>
            <a:r>
              <a:rPr lang="en-US" sz="4000" dirty="0" smtClean="0">
                <a:solidFill>
                  <a:srgbClr val="FFFF00"/>
                </a:solidFill>
              </a:rPr>
              <a:t>Capacity</a:t>
            </a:r>
            <a:r>
              <a:rPr lang="en-US" sz="4000" dirty="0" smtClean="0"/>
              <a:t> — since the 1970s the number of landfills in the US has declined by 80%.</a:t>
            </a:r>
          </a:p>
          <a:p>
            <a:pPr>
              <a:buFont typeface="Wingdings" pitchFamily="2" charset="2"/>
              <a:buChar char="q"/>
            </a:pPr>
            <a:r>
              <a:rPr lang="en-US" sz="4000" dirty="0" smtClean="0">
                <a:solidFill>
                  <a:srgbClr val="FFFF00"/>
                </a:solidFill>
              </a:rPr>
              <a:t>NIMBY</a:t>
            </a:r>
            <a:r>
              <a:rPr lang="en-US" sz="4000" dirty="0" smtClean="0"/>
              <a:t> — “not-in-my-back-yard”</a:t>
            </a:r>
            <a:r>
              <a:rPr lang="en-US" sz="3600" dirty="0" smtClean="0"/>
              <a:t> 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DB827621-CA44-4E8A-BB63-0EF08D67228D}" type="slidenum">
              <a:rPr lang="en-US" sz="1400" smtClean="0"/>
              <a:pPr>
                <a:defRPr/>
              </a:pPr>
              <a:t>88</a:t>
            </a:fld>
            <a:endParaRPr lang="en-US" sz="1400" smtClean="0"/>
          </a:p>
        </p:txBody>
      </p:sp>
      <p:sp>
        <p:nvSpPr>
          <p:cNvPr id="215044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990600"/>
          </a:xfrm>
        </p:spPr>
        <p:txBody>
          <a:bodyPr/>
          <a:lstStyle/>
          <a:p>
            <a:pPr>
              <a:defRPr/>
            </a:pPr>
            <a:r>
              <a:rPr lang="en-US" sz="4000"/>
              <a:t>Sanitary Landfills: Declining Capacity</a:t>
            </a:r>
          </a:p>
        </p:txBody>
      </p:sp>
      <p:pic>
        <p:nvPicPr>
          <p:cNvPr id="839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66838"/>
            <a:ext cx="7651750" cy="4652962"/>
          </a:xfrm>
          <a:prstGeom prst="rect">
            <a:avLst/>
          </a:prstGeom>
          <a:noFill/>
          <a:ln w="38100" algn="ctr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3" name="Text Box 6"/>
          <p:cNvSpPr txBox="1">
            <a:spLocks noChangeArrowheads="1"/>
          </p:cNvSpPr>
          <p:nvPr/>
        </p:nvSpPr>
        <p:spPr bwMode="auto">
          <a:xfrm>
            <a:off x="0" y="6521450"/>
            <a:ext cx="5745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600" dirty="0">
                <a:solidFill>
                  <a:srgbClr val="FFFF00"/>
                </a:solidFill>
              </a:rPr>
              <a:t>http://www.epa.gov/epawaste/nonhaz/municipal/pubs/msw07-fs.pdf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16FED0B8-AB11-49DC-A080-D44D26A3A2FD}" type="slidenum">
              <a:rPr lang="en-US" sz="1400" smtClean="0"/>
              <a:pPr>
                <a:defRPr/>
              </a:pPr>
              <a:t>89</a:t>
            </a:fld>
            <a:endParaRPr lang="en-US" sz="1400" smtClean="0"/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Incineration</a:t>
            </a:r>
            <a:endParaRPr lang="en-US" dirty="0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581400" y="1143000"/>
            <a:ext cx="5445125" cy="51054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/>
              <a:t>Incinerators are designed to </a:t>
            </a:r>
            <a:r>
              <a:rPr lang="en-US" sz="3200" dirty="0" smtClean="0">
                <a:solidFill>
                  <a:srgbClr val="FFFF00"/>
                </a:solidFill>
              </a:rPr>
              <a:t>burn</a:t>
            </a:r>
            <a:r>
              <a:rPr lang="en-US" sz="3200" dirty="0" smtClean="0"/>
              <a:t> solid waste.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In theory this turns a problem into an opportunity: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 smtClean="0"/>
              <a:t>Waste can be burned to generate electricity.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 smtClean="0"/>
              <a:t>The volume of waste can be reduced (by about 75%).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 smtClean="0"/>
              <a:t>There were 89 waste-to-energy facilities in the US as of 2007.</a:t>
            </a:r>
          </a:p>
        </p:txBody>
      </p:sp>
      <p:pic>
        <p:nvPicPr>
          <p:cNvPr id="84997" name="Picture 5" descr="incinera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13087"/>
            <a:ext cx="3429000" cy="2297113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0" y="6216650"/>
            <a:ext cx="8267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800" b="1" dirty="0">
                <a:solidFill>
                  <a:srgbClr val="FFFF00"/>
                </a:solidFill>
              </a:rPr>
              <a:t>http://sofia.usgs.gov/publications/posters/merc_program</a:t>
            </a:r>
            <a:r>
              <a:rPr lang="en-US" sz="1800" b="1" dirty="0" smtClean="0">
                <a:solidFill>
                  <a:srgbClr val="FFFF00"/>
                </a:solidFill>
              </a:rPr>
              <a:t>/; </a:t>
            </a:r>
            <a:endParaRPr lang="en-US" sz="1800" b="1" dirty="0">
              <a:solidFill>
                <a:srgbClr val="FFFF00"/>
              </a:solidFill>
            </a:endParaRPr>
          </a:p>
          <a:p>
            <a:r>
              <a:rPr lang="en-US" sz="1800" b="1" dirty="0">
                <a:solidFill>
                  <a:srgbClr val="FFFF00"/>
                </a:solidFill>
              </a:rPr>
              <a:t>http://news.cnet.com/Powering-cities-on-landfill-waste/2100-11392_3-6188867.html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C217D695-0C13-4322-95E6-1B87B5C2F919}" type="slidenum">
              <a:rPr lang="en-US" sz="1400" smtClean="0"/>
              <a:pPr>
                <a:defRPr/>
              </a:pPr>
              <a:t>9</a:t>
            </a:fld>
            <a:endParaRPr lang="en-US" sz="1400" smtClean="0"/>
          </a:p>
        </p:txBody>
      </p:sp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382000" cy="990600"/>
          </a:xfrm>
        </p:spPr>
        <p:txBody>
          <a:bodyPr/>
          <a:lstStyle/>
          <a:p>
            <a:pPr>
              <a:defRPr/>
            </a:pPr>
            <a:r>
              <a:rPr lang="en-US"/>
              <a:t>Per Capita Energy Consumption</a:t>
            </a: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4"/>
          <a:stretch>
            <a:fillRect/>
          </a:stretch>
        </p:blipFill>
        <p:spPr bwMode="auto">
          <a:xfrm>
            <a:off x="838200" y="1676400"/>
            <a:ext cx="7772400" cy="419100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80D0568C-0434-42AB-80EC-FAC15865C283}" type="slidenum">
              <a:rPr lang="en-US" sz="1400" smtClean="0"/>
              <a:pPr>
                <a:defRPr/>
              </a:pPr>
              <a:t>90</a:t>
            </a:fld>
            <a:endParaRPr lang="en-US" sz="1400" smtClean="0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Problems With Incineration</a:t>
            </a:r>
          </a:p>
        </p:txBody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8839200" cy="53340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sz="4000" dirty="0" smtClean="0">
                <a:solidFill>
                  <a:srgbClr val="FFFF00"/>
                </a:solidFill>
              </a:rPr>
              <a:t>Air Pollution</a:t>
            </a:r>
            <a:r>
              <a:rPr lang="en-US" sz="4000" dirty="0" smtClean="0"/>
              <a:t> — the fumes produced by burning solid waste are highly toxic.</a:t>
            </a:r>
          </a:p>
          <a:p>
            <a:pPr>
              <a:buFont typeface="Wingdings" pitchFamily="2" charset="2"/>
              <a:buChar char="q"/>
            </a:pPr>
            <a:r>
              <a:rPr lang="en-US" sz="4000" dirty="0" smtClean="0">
                <a:solidFill>
                  <a:srgbClr val="FFFF00"/>
                </a:solidFill>
              </a:rPr>
              <a:t>Ash</a:t>
            </a:r>
            <a:r>
              <a:rPr lang="en-US" sz="4000" dirty="0" smtClean="0"/>
              <a:t> — although the volume of trash is reduced by 75%, the remaining ash is extremely </a:t>
            </a:r>
            <a:r>
              <a:rPr lang="en-US" sz="4000" dirty="0" smtClean="0">
                <a:solidFill>
                  <a:srgbClr val="FFFF00"/>
                </a:solidFill>
              </a:rPr>
              <a:t>toxic</a:t>
            </a:r>
            <a:r>
              <a:rPr lang="en-US" sz="4000" dirty="0" smtClean="0"/>
              <a:t> and highly concentrated, and must be disposed of — probably in a landfill.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Hazardous Waste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5105400" cy="545465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Hazardous waste is any waste that poses a serious threat to public health or safety.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Hazardous waste includes heavy metals (lead, cobalt, etc.), radioactive materials, and toxic chemicals (acids, cyanides, etc.)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Most hazardous waste is disposed of in specially designed landfills.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12F6A-8976-466C-B2A1-86FAE6F2F724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19201"/>
            <a:ext cx="3143612" cy="236220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6521450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400" dirty="0">
                <a:solidFill>
                  <a:srgbClr val="FFFF00"/>
                </a:solidFill>
              </a:rPr>
              <a:t>http://</a:t>
            </a:r>
            <a:r>
              <a:rPr lang="en-US" sz="1400" dirty="0" smtClean="0">
                <a:solidFill>
                  <a:srgbClr val="FFFF00"/>
                </a:solidFill>
              </a:rPr>
              <a:t>www.maine.gov/dep/waste/hazardouswaste/index.html</a:t>
            </a:r>
            <a:r>
              <a:rPr lang="en-US" sz="1400" dirty="0">
                <a:solidFill>
                  <a:srgbClr val="FFFF00"/>
                </a:solidFill>
              </a:rPr>
              <a:t>; http://www.csb.gov/investigations/detail.aspx?SID=15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733800"/>
            <a:ext cx="3276600" cy="245745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9769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974C9FB4-1D39-46A3-B1CC-76C014101D12}" type="slidenum">
              <a:rPr lang="en-US" sz="1400" smtClean="0"/>
              <a:pPr>
                <a:defRPr/>
              </a:pPr>
              <a:t>92</a:t>
            </a:fld>
            <a:endParaRPr lang="en-US" sz="1400" smtClean="0"/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800" dirty="0" smtClean="0"/>
              <a:t>Recycling Resources</a:t>
            </a:r>
            <a:endParaRPr lang="en-US" sz="4800" dirty="0"/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356" y="1066800"/>
            <a:ext cx="8797925" cy="56388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en-US" sz="3600" dirty="0" smtClean="0"/>
              <a:t>Recycling is the </a:t>
            </a:r>
            <a:r>
              <a:rPr lang="en-US" sz="3600" dirty="0" smtClean="0">
                <a:solidFill>
                  <a:srgbClr val="FFFF00"/>
                </a:solidFill>
              </a:rPr>
              <a:t>separation</a:t>
            </a:r>
            <a:r>
              <a:rPr lang="en-US" sz="3600" dirty="0" smtClean="0"/>
              <a:t>, </a:t>
            </a:r>
            <a:r>
              <a:rPr lang="en-US" sz="3600" dirty="0" smtClean="0">
                <a:solidFill>
                  <a:srgbClr val="FFFF00"/>
                </a:solidFill>
              </a:rPr>
              <a:t>collection</a:t>
            </a:r>
            <a:r>
              <a:rPr lang="en-US" sz="3600" dirty="0" smtClean="0"/>
              <a:t>, </a:t>
            </a:r>
            <a:r>
              <a:rPr lang="en-US" sz="3600" dirty="0" smtClean="0">
                <a:solidFill>
                  <a:srgbClr val="FFFF00"/>
                </a:solidFill>
              </a:rPr>
              <a:t>processing</a:t>
            </a:r>
            <a:r>
              <a:rPr lang="en-US" sz="3600" dirty="0" smtClean="0"/>
              <a:t>, </a:t>
            </a:r>
            <a:r>
              <a:rPr lang="en-US" sz="3600" dirty="0" smtClean="0">
                <a:solidFill>
                  <a:srgbClr val="FFFF00"/>
                </a:solidFill>
              </a:rPr>
              <a:t>marketing</a:t>
            </a:r>
            <a:r>
              <a:rPr lang="en-US" sz="3600" dirty="0" smtClean="0"/>
              <a:t> and </a:t>
            </a:r>
            <a:r>
              <a:rPr lang="en-US" sz="3600" dirty="0" smtClean="0">
                <a:solidFill>
                  <a:srgbClr val="FFFF00"/>
                </a:solidFill>
              </a:rPr>
              <a:t>reuse</a:t>
            </a:r>
            <a:r>
              <a:rPr lang="en-US" sz="3600" dirty="0" smtClean="0"/>
              <a:t> of unwanted materials.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3600" dirty="0" smtClean="0"/>
              <a:t>Today more than </a:t>
            </a:r>
            <a:r>
              <a:rPr lang="en-US" sz="3600" baseline="30000" dirty="0" smtClean="0"/>
              <a:t>1</a:t>
            </a:r>
            <a:r>
              <a:rPr lang="en-US" sz="3600" dirty="0" smtClean="0"/>
              <a:t>/</a:t>
            </a:r>
            <a:r>
              <a:rPr lang="en-US" sz="3600" baseline="-25000" dirty="0" smtClean="0"/>
              <a:t>3</a:t>
            </a:r>
            <a:r>
              <a:rPr lang="en-US" sz="3600" dirty="0" smtClean="0"/>
              <a:t> of solid waste in the US is recycled.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3600" dirty="0" smtClean="0"/>
              <a:t>There are four methods of recycling: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US" sz="3200" dirty="0" smtClean="0"/>
              <a:t>Deposit programs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US" sz="3200" dirty="0" smtClean="0"/>
              <a:t>Drop-off centers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US" sz="3200" dirty="0" smtClean="0"/>
              <a:t>Curbside pick-up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US" sz="3200" dirty="0" smtClean="0"/>
              <a:t>Buy-back centers</a:t>
            </a:r>
            <a:endParaRPr lang="en-US" sz="3200" dirty="0"/>
          </a:p>
        </p:txBody>
      </p:sp>
      <p:pic>
        <p:nvPicPr>
          <p:cNvPr id="87045" name="Picture 2" descr="photo of recycling b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95800"/>
            <a:ext cx="2076450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ACEC7615-19F3-4EE2-9E4D-E589FCA78174}" type="slidenum">
              <a:rPr lang="en-US" sz="1400" smtClean="0"/>
              <a:pPr>
                <a:defRPr/>
              </a:pPr>
              <a:t>93</a:t>
            </a:fld>
            <a:endParaRPr lang="en-US" sz="1400" smtClean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Curbside Recycling Programs</a:t>
            </a:r>
          </a:p>
        </p:txBody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275" y="4692444"/>
            <a:ext cx="9026525" cy="19050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As of 2006, there were almost 9,000 curbside recycling programs in the US, serving about 51% of the population.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The greatest number were in the Northeast, where more than 80% of the population have access to a curbside recycling program.</a:t>
            </a:r>
          </a:p>
        </p:txBody>
      </p:sp>
      <p:pic>
        <p:nvPicPr>
          <p:cNvPr id="8806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7" y="943895"/>
            <a:ext cx="6858000" cy="365442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70" name="Text Box 5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400" b="1">
                <a:solidFill>
                  <a:srgbClr val="FFFF00"/>
                </a:solidFill>
              </a:rPr>
              <a:t>US Census Bureau, Statistical Abstract of the United States, 2000; http://www.epa.gov/garbage/recycle.htm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Recycling Rates, 1960-2010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12F6A-8976-466C-B2A1-86FAE6F2F724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01392" y="1457324"/>
            <a:ext cx="8941216" cy="4638676"/>
            <a:chOff x="101392" y="1457324"/>
            <a:chExt cx="8941216" cy="46386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92" y="1457324"/>
              <a:ext cx="8941216" cy="4638676"/>
            </a:xfrm>
            <a:prstGeom prst="rect">
              <a:avLst/>
            </a:prstGeom>
            <a:noFill/>
            <a:ln w="38100">
              <a:solidFill>
                <a:srgbClr val="0033CC"/>
              </a:solidFill>
              <a:miter lim="800000"/>
              <a:headEnd type="none" w="sm" len="sm"/>
              <a:tailEnd type="none" w="sm" len="sm"/>
            </a:ln>
            <a:effectLst/>
          </p:spPr>
        </p:pic>
        <p:pic>
          <p:nvPicPr>
            <p:cNvPr id="4710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4572000"/>
              <a:ext cx="2562225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725810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Recycling Rates by Material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12F6A-8976-466C-B2A1-86FAE6F2F724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01998"/>
            <a:ext cx="7389813" cy="5375002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6521450"/>
            <a:ext cx="461004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600" dirty="0">
                <a:solidFill>
                  <a:srgbClr val="FFFF00"/>
                </a:solidFill>
              </a:rPr>
              <a:t>http://www.epa.gov/osw/nonhaz/municipal/index.htm</a:t>
            </a:r>
          </a:p>
        </p:txBody>
      </p:sp>
    </p:spTree>
    <p:extLst>
      <p:ext uri="{BB962C8B-B14F-4D97-AF65-F5344CB8AC3E}">
        <p14:creationId xmlns:p14="http://schemas.microsoft.com/office/powerpoint/2010/main" val="25907590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559B6311-8D09-46BF-B824-4202F0768020}" type="slidenum">
              <a:rPr lang="en-US" sz="1400" smtClean="0"/>
              <a:pPr>
                <a:defRPr/>
              </a:pPr>
              <a:t>96</a:t>
            </a:fld>
            <a:endParaRPr lang="en-US" sz="1400" smtClean="0"/>
          </a:p>
        </p:txBody>
      </p:sp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990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Re-Manufacturing</a:t>
            </a:r>
            <a:endParaRPr lang="en-US" dirty="0"/>
          </a:p>
        </p:txBody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797925" cy="5562600"/>
          </a:xfrm>
        </p:spPr>
        <p:txBody>
          <a:bodyPr>
            <a:normAutofit fontScale="92500"/>
          </a:bodyPr>
          <a:lstStyle/>
          <a:p>
            <a:pPr>
              <a:lnSpc>
                <a:spcPct val="85000"/>
              </a:lnSpc>
              <a:buFont typeface="Wingdings" pitchFamily="2" charset="2"/>
              <a:buChar char="q"/>
            </a:pPr>
            <a:r>
              <a:rPr lang="en-US" sz="3600" dirty="0" smtClean="0"/>
              <a:t>Products can be “recycled” in two ways:</a:t>
            </a:r>
          </a:p>
          <a:p>
            <a:pPr lvl="1">
              <a:lnSpc>
                <a:spcPct val="85000"/>
              </a:lnSpc>
            </a:pPr>
            <a:r>
              <a:rPr lang="en-US" sz="3200" dirty="0" smtClean="0">
                <a:solidFill>
                  <a:srgbClr val="FFFF00"/>
                </a:solidFill>
              </a:rPr>
              <a:t>Recycling in the same production system</a:t>
            </a:r>
          </a:p>
          <a:p>
            <a:pPr lvl="2">
              <a:lnSpc>
                <a:spcPct val="85000"/>
              </a:lnSpc>
            </a:pPr>
            <a:r>
              <a:rPr lang="en-US" sz="2800" dirty="0" smtClean="0"/>
              <a:t>When an aluminum can is recycled to make another aluminum can, not only is pollution reduced, but the need for mining aluminum is reduced as well.</a:t>
            </a:r>
          </a:p>
          <a:p>
            <a:pPr lvl="1">
              <a:lnSpc>
                <a:spcPct val="85000"/>
              </a:lnSpc>
            </a:pPr>
            <a:r>
              <a:rPr lang="en-US" sz="3200" dirty="0" smtClean="0">
                <a:solidFill>
                  <a:srgbClr val="FFFF00"/>
                </a:solidFill>
              </a:rPr>
              <a:t>Recycling in a different production process</a:t>
            </a:r>
          </a:p>
          <a:p>
            <a:pPr lvl="2">
              <a:lnSpc>
                <a:spcPct val="85000"/>
              </a:lnSpc>
            </a:pPr>
            <a:r>
              <a:rPr lang="en-US" sz="2800" dirty="0" smtClean="0"/>
              <a:t>Not everything can be recycled – plastic soda bottles can’t usually be made into more soda bottles.</a:t>
            </a:r>
          </a:p>
          <a:p>
            <a:pPr lvl="2">
              <a:lnSpc>
                <a:spcPct val="85000"/>
              </a:lnSpc>
            </a:pPr>
            <a:r>
              <a:rPr lang="en-US" sz="2800" dirty="0" smtClean="0"/>
              <a:t>Instead, the bottles are used to make other plastic items – brooms, pails, etc.</a:t>
            </a:r>
          </a:p>
          <a:p>
            <a:pPr lvl="2">
              <a:lnSpc>
                <a:spcPct val="85000"/>
              </a:lnSpc>
            </a:pPr>
            <a:r>
              <a:rPr lang="en-US" sz="2800" dirty="0" smtClean="0"/>
              <a:t>This also reduces waste, and reduces the need for making plastics directly from petroleum.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Sustainability &amp; Conservation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055808"/>
            <a:ext cx="8991600" cy="27432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en-US" dirty="0">
                <a:solidFill>
                  <a:srgbClr val="FFFF00"/>
                </a:solidFill>
              </a:rPr>
              <a:t>Sustainability</a:t>
            </a:r>
            <a:r>
              <a:rPr lang="en-US" dirty="0"/>
              <a:t> means that resources are used in such a way that they are </a:t>
            </a:r>
            <a:r>
              <a:rPr lang="en-US" dirty="0">
                <a:solidFill>
                  <a:srgbClr val="FFFF00"/>
                </a:solidFill>
              </a:rPr>
              <a:t>conserved</a:t>
            </a:r>
            <a:r>
              <a:rPr lang="en-US" dirty="0"/>
              <a:t> – kept, as far as possible, for future use.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dirty="0" smtClean="0">
                <a:solidFill>
                  <a:srgbClr val="FFFF00"/>
                </a:solidFill>
              </a:rPr>
              <a:t>Conservation</a:t>
            </a:r>
            <a:r>
              <a:rPr lang="en-US" dirty="0" smtClean="0"/>
              <a:t> is not the same as </a:t>
            </a:r>
            <a:r>
              <a:rPr lang="en-US" dirty="0" smtClean="0">
                <a:solidFill>
                  <a:srgbClr val="FFFF00"/>
                </a:solidFill>
              </a:rPr>
              <a:t>preservation</a:t>
            </a:r>
            <a:r>
              <a:rPr lang="en-US" dirty="0" smtClean="0"/>
              <a:t> – conservation uses resources; preservation tries to leave resources untouched.</a:t>
            </a: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A586365D-3789-45EE-9022-E760335A297C}" type="slidenum">
              <a:rPr lang="en-US" sz="1400" smtClean="0"/>
              <a:pPr>
                <a:defRPr/>
              </a:pPr>
              <a:t>97</a:t>
            </a:fld>
            <a:endParaRPr lang="en-US" sz="140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066800"/>
            <a:ext cx="6629400" cy="287998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86280F22-12DD-4806-9637-1160CE9317C6}" type="slidenum">
              <a:rPr lang="en-US" sz="1400" smtClean="0"/>
              <a:pPr>
                <a:defRPr/>
              </a:pPr>
              <a:t>98</a:t>
            </a:fld>
            <a:endParaRPr lang="en-US" sz="1400" smtClean="0"/>
          </a:p>
        </p:txBody>
      </p:sp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dirty="0"/>
              <a:t>Biodiversity</a:t>
            </a:r>
          </a:p>
        </p:txBody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156" y="1143000"/>
            <a:ext cx="4724400" cy="54102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dirty="0" smtClean="0"/>
              <a:t>“Biodiversity” refers to the variety of species in an area – either at the global or local scale.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dirty="0" smtClean="0"/>
              <a:t>New species are constantly being identified, and we estimate that there are </a:t>
            </a:r>
            <a:r>
              <a:rPr lang="en-US" dirty="0" smtClean="0">
                <a:solidFill>
                  <a:srgbClr val="FFFF00"/>
                </a:solidFill>
              </a:rPr>
              <a:t>millions</a:t>
            </a:r>
            <a:r>
              <a:rPr lang="en-US" dirty="0" smtClean="0"/>
              <a:t> of undiscovered species still out there.</a:t>
            </a:r>
          </a:p>
        </p:txBody>
      </p:sp>
      <p:pic>
        <p:nvPicPr>
          <p:cNvPr id="9114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792" y="1957388"/>
            <a:ext cx="4114800" cy="354965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2" name="Text Box 5"/>
          <p:cNvSpPr txBox="1">
            <a:spLocks noChangeArrowheads="1"/>
          </p:cNvSpPr>
          <p:nvPr/>
        </p:nvSpPr>
        <p:spPr bwMode="auto">
          <a:xfrm>
            <a:off x="0" y="6553200"/>
            <a:ext cx="7775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400" dirty="0">
                <a:solidFill>
                  <a:srgbClr val="FFFF00"/>
                </a:solidFill>
              </a:rPr>
              <a:t>Source: http://www.globalchange.umich.edu/globalchange2/current/lectures/biodiversity/biodiversity.html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 of Biodiversity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12F6A-8976-466C-B2A1-86FAE6F2F724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4754880" cy="239268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553200"/>
            <a:ext cx="843910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400" dirty="0">
                <a:solidFill>
                  <a:srgbClr val="FFFF00"/>
                </a:solidFill>
              </a:rPr>
              <a:t>http://www.npr.org/blogs/krulwich/2012/11/29/166156242/cornstalks-everywhere-but-nothing-else-not-even-a-bee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920" y="2743200"/>
            <a:ext cx="4754880" cy="236982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84904"/>
            <a:ext cx="3313491" cy="2368296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953000" y="1772930"/>
            <a:ext cx="3531825" cy="523220"/>
          </a:xfrm>
          <a:prstGeom prst="rect">
            <a:avLst/>
          </a:prstGeom>
          <a:solidFill>
            <a:srgbClr val="0033CC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en-US" sz="2800" dirty="0" smtClean="0">
                <a:solidFill>
                  <a:srgbClr val="FFFFFF"/>
                </a:solidFill>
              </a:rPr>
              <a:t>Costa Rican rain forest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09600" y="3404890"/>
            <a:ext cx="3686152" cy="523220"/>
          </a:xfrm>
          <a:prstGeom prst="rect">
            <a:avLst/>
          </a:prstGeom>
          <a:solidFill>
            <a:srgbClr val="0033CC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r" eaLnBrk="0" hangingPunct="0"/>
            <a:r>
              <a:rPr lang="en-US" sz="2800" dirty="0" smtClean="0">
                <a:solidFill>
                  <a:srgbClr val="FFFFFF"/>
                </a:solidFill>
              </a:rPr>
              <a:t>South African grassland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168897" y="5562600"/>
            <a:ext cx="2308103" cy="523220"/>
          </a:xfrm>
          <a:prstGeom prst="rect">
            <a:avLst/>
          </a:prstGeom>
          <a:solidFill>
            <a:srgbClr val="0033CC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en-US" sz="2800" dirty="0" smtClean="0">
                <a:solidFill>
                  <a:srgbClr val="FFFFFF"/>
                </a:solidFill>
              </a:rPr>
              <a:t>Iowa cornfield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88732"/>
      </p:ext>
    </p:extLst>
  </p:cSld>
  <p:clrMapOvr>
    <a:masterClrMapping/>
  </p:clrMapOvr>
</p:sld>
</file>

<file path=ppt/theme/theme1.xml><?xml version="1.0" encoding="utf-8"?>
<a:theme xmlns:a="http://schemas.openxmlformats.org/drawingml/2006/main" name="Jigsaw">
  <a:themeElements>
    <a:clrScheme name="Jigsaw 1">
      <a:dk1>
        <a:srgbClr val="003366"/>
      </a:dk1>
      <a:lt1>
        <a:srgbClr val="EAEAEA"/>
      </a:lt1>
      <a:dk2>
        <a:srgbClr val="0099CC"/>
      </a:dk2>
      <a:lt2>
        <a:srgbClr val="66FFFF"/>
      </a:lt2>
      <a:accent1>
        <a:srgbClr val="33CCFF"/>
      </a:accent1>
      <a:accent2>
        <a:srgbClr val="9999FF"/>
      </a:accent2>
      <a:accent3>
        <a:srgbClr val="AACAE2"/>
      </a:accent3>
      <a:accent4>
        <a:srgbClr val="C8C8C8"/>
      </a:accent4>
      <a:accent5>
        <a:srgbClr val="ADE2FF"/>
      </a:accent5>
      <a:accent6>
        <a:srgbClr val="8A8AE7"/>
      </a:accent6>
      <a:hlink>
        <a:srgbClr val="CC99FF"/>
      </a:hlink>
      <a:folHlink>
        <a:srgbClr val="008080"/>
      </a:folHlink>
    </a:clrScheme>
    <a:fontScheme name="Jigsaw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Jigsaw 1">
        <a:dk1>
          <a:srgbClr val="003366"/>
        </a:dk1>
        <a:lt1>
          <a:srgbClr val="EAEAEA"/>
        </a:lt1>
        <a:dk2>
          <a:srgbClr val="0099CC"/>
        </a:dk2>
        <a:lt2>
          <a:srgbClr val="66FFFF"/>
        </a:lt2>
        <a:accent1>
          <a:srgbClr val="33CCFF"/>
        </a:accent1>
        <a:accent2>
          <a:srgbClr val="9999FF"/>
        </a:accent2>
        <a:accent3>
          <a:srgbClr val="AACAE2"/>
        </a:accent3>
        <a:accent4>
          <a:srgbClr val="C8C8C8"/>
        </a:accent4>
        <a:accent5>
          <a:srgbClr val="ADE2FF"/>
        </a:accent5>
        <a:accent6>
          <a:srgbClr val="8A8AE7"/>
        </a:accent6>
        <a:hlink>
          <a:srgbClr val="CC99FF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igsaw 2">
        <a:dk1>
          <a:srgbClr val="003366"/>
        </a:dk1>
        <a:lt1>
          <a:srgbClr val="CCECFF"/>
        </a:lt1>
        <a:dk2>
          <a:srgbClr val="0099CC"/>
        </a:dk2>
        <a:lt2>
          <a:srgbClr val="99CCFF"/>
        </a:lt2>
        <a:accent1>
          <a:srgbClr val="33CCFF"/>
        </a:accent1>
        <a:accent2>
          <a:srgbClr val="9999FF"/>
        </a:accent2>
        <a:accent3>
          <a:srgbClr val="E2F4FF"/>
        </a:accent3>
        <a:accent4>
          <a:srgbClr val="002A56"/>
        </a:accent4>
        <a:accent5>
          <a:srgbClr val="ADE2FF"/>
        </a:accent5>
        <a:accent6>
          <a:srgbClr val="8A8AE7"/>
        </a:accent6>
        <a:hlink>
          <a:srgbClr val="CC99FF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igsaw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igsaw 4">
        <a:dk1>
          <a:srgbClr val="000000"/>
        </a:dk1>
        <a:lt1>
          <a:srgbClr val="FFFFFF"/>
        </a:lt1>
        <a:dk2>
          <a:srgbClr val="FF0033"/>
        </a:dk2>
        <a:lt2>
          <a:srgbClr val="FFCCCC"/>
        </a:lt2>
        <a:accent1>
          <a:srgbClr val="0099FF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AACAFF"/>
        </a:accent5>
        <a:accent6>
          <a:srgbClr val="2DB92D"/>
        </a:accent6>
        <a:hlink>
          <a:srgbClr val="FFFF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igsaw 5">
        <a:dk1>
          <a:srgbClr val="6B4587"/>
        </a:dk1>
        <a:lt1>
          <a:srgbClr val="CCECFF"/>
        </a:lt1>
        <a:dk2>
          <a:srgbClr val="A67FC4"/>
        </a:dk2>
        <a:lt2>
          <a:srgbClr val="66FFFF"/>
        </a:lt2>
        <a:accent1>
          <a:srgbClr val="0099FF"/>
        </a:accent1>
        <a:accent2>
          <a:srgbClr val="9999FF"/>
        </a:accent2>
        <a:accent3>
          <a:srgbClr val="D0C0DE"/>
        </a:accent3>
        <a:accent4>
          <a:srgbClr val="AEC9DA"/>
        </a:accent4>
        <a:accent5>
          <a:srgbClr val="AACAFF"/>
        </a:accent5>
        <a:accent6>
          <a:srgbClr val="8A8AE7"/>
        </a:accent6>
        <a:hlink>
          <a:srgbClr val="CC99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Designs\JIGSAW.POT</Template>
  <TotalTime>3759</TotalTime>
  <Words>4791</Words>
  <Application>Microsoft Office PowerPoint</Application>
  <PresentationFormat>On-screen Show (4:3)</PresentationFormat>
  <Paragraphs>639</Paragraphs>
  <Slides>100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100</vt:i4>
      </vt:variant>
    </vt:vector>
  </HeadingPairs>
  <TitlesOfParts>
    <vt:vector size="103" baseType="lpstr">
      <vt:lpstr>Jigsaw</vt:lpstr>
      <vt:lpstr>Bitmap Image</vt:lpstr>
      <vt:lpstr>Chart</vt:lpstr>
      <vt:lpstr>Resource Issues</vt:lpstr>
      <vt:lpstr>People &amp; The Environment</vt:lpstr>
      <vt:lpstr>Resources</vt:lpstr>
      <vt:lpstr>PowerPoint Presentation</vt:lpstr>
      <vt:lpstr>“Proven” vs. “Potential” Reserves</vt:lpstr>
      <vt:lpstr>Proven vs. Potential, 2002</vt:lpstr>
      <vt:lpstr>Energy: Fossil Fuels</vt:lpstr>
      <vt:lpstr>Changing US Energy Sources  1850–2010</vt:lpstr>
      <vt:lpstr>Per Capita Energy Consumption</vt:lpstr>
      <vt:lpstr>Reserves, Production (2011):  COAL</vt:lpstr>
      <vt:lpstr>Proven Coal Reserves</vt:lpstr>
      <vt:lpstr>Reserves, Consumption (2011):  OIL</vt:lpstr>
      <vt:lpstr>Proven Oil Reserves</vt:lpstr>
      <vt:lpstr>Oil Imports &amp; Exports, 2011</vt:lpstr>
      <vt:lpstr>Per Capita Oil Consumption, 2011</vt:lpstr>
      <vt:lpstr>Reserves, Production (2011):  NATURAL GAS</vt:lpstr>
      <vt:lpstr>Natural Gas: Proven Reserves</vt:lpstr>
      <vt:lpstr>Natural Gas Imports &amp; Exports, 2011</vt:lpstr>
      <vt:lpstr>            LNG</vt:lpstr>
      <vt:lpstr>Fracking</vt:lpstr>
      <vt:lpstr>Alternative Sources of Energy</vt:lpstr>
      <vt:lpstr>Problems With Other Fossil Fuels</vt:lpstr>
      <vt:lpstr>Problems with Nuclear Power</vt:lpstr>
      <vt:lpstr>Nuclear Power Production</vt:lpstr>
      <vt:lpstr>Nuclear Power in the U.S.</vt:lpstr>
      <vt:lpstr>Electricity Source, by State</vt:lpstr>
      <vt:lpstr>Radioactive Waste</vt:lpstr>
      <vt:lpstr>Problems with Renewable  Energy Sources</vt:lpstr>
      <vt:lpstr>Mineral Resources</vt:lpstr>
      <vt:lpstr>Commercial Cut-Off Grades  for Ore Deposits</vt:lpstr>
      <vt:lpstr>Ferrous Minerals</vt:lpstr>
      <vt:lpstr>Nonferrous Metal Production</vt:lpstr>
      <vt:lpstr>Pollution</vt:lpstr>
      <vt:lpstr>Air Pollution</vt:lpstr>
      <vt:lpstr>GLOBAL: People and Climate Change</vt:lpstr>
      <vt:lpstr>Global Warming?</vt:lpstr>
      <vt:lpstr>Factors Affecting Climate Change</vt:lpstr>
      <vt:lpstr>The World’s Major CO2 Producers</vt:lpstr>
      <vt:lpstr>CO2 Production 2010</vt:lpstr>
      <vt:lpstr>But Isn’t There Controversy?</vt:lpstr>
      <vt:lpstr>Sometimes the research is serious, sometimes it seems silly.</vt:lpstr>
      <vt:lpstr>Nenana Ice Classic Data</vt:lpstr>
      <vt:lpstr>Nenana Ice Classic Trend</vt:lpstr>
      <vt:lpstr>Before &amp; After (or maybe “During”)</vt:lpstr>
      <vt:lpstr>Chacaltaya: End of a Glacier</vt:lpstr>
      <vt:lpstr>PowerPoint Presentation</vt:lpstr>
      <vt:lpstr>Ozone is just Oxygen!</vt:lpstr>
      <vt:lpstr>Ozone Is Not “Just Oxygen!”</vt:lpstr>
      <vt:lpstr>PowerPoint Presentation</vt:lpstr>
      <vt:lpstr>Making Good Ozone…</vt:lpstr>
      <vt:lpstr>…And Making It Better</vt:lpstr>
      <vt:lpstr>The Problem: CFCs and Friends</vt:lpstr>
      <vt:lpstr>Breaking Up Is Hard ...</vt:lpstr>
      <vt:lpstr>… And It Keeps Getting Worse</vt:lpstr>
      <vt:lpstr>Cold Clouds</vt:lpstr>
      <vt:lpstr>The Results for the Planet</vt:lpstr>
      <vt:lpstr>Ozone hole, September 22, 2012</vt:lpstr>
      <vt:lpstr>Acid Precipitation</vt:lpstr>
      <vt:lpstr>Acid Precipitation Damage</vt:lpstr>
      <vt:lpstr>PowerPoint Presentation</vt:lpstr>
      <vt:lpstr>PowerPoint Presentation</vt:lpstr>
      <vt:lpstr>PowerPoint Presentation</vt:lpstr>
      <vt:lpstr>Controlling Acid Rain</vt:lpstr>
      <vt:lpstr>Smog</vt:lpstr>
      <vt:lpstr>Temperature Inversion</vt:lpstr>
      <vt:lpstr>Temperature Inversion:  The Donora Valley</vt:lpstr>
      <vt:lpstr>Water Pollution</vt:lpstr>
      <vt:lpstr>Mining</vt:lpstr>
      <vt:lpstr>Municipal Water Pollution</vt:lpstr>
      <vt:lpstr>Agricultural Water Pollution</vt:lpstr>
      <vt:lpstr>Biological Oxygen Demand</vt:lpstr>
      <vt:lpstr>The Aral Sea: 1960s</vt:lpstr>
      <vt:lpstr>The Aral Sea: 1970s</vt:lpstr>
      <vt:lpstr>The Aral Sea: 1980s</vt:lpstr>
      <vt:lpstr>The Aral Sea: 1990s</vt:lpstr>
      <vt:lpstr>The Aral Sea: 2003</vt:lpstr>
      <vt:lpstr>The Aral Sea Today</vt:lpstr>
      <vt:lpstr>Saving the North Killing the South</vt:lpstr>
      <vt:lpstr>The Aral Sea, 2011</vt:lpstr>
      <vt:lpstr>Aral Sea: 19th Century &amp; Now</vt:lpstr>
      <vt:lpstr>Land “Pollution”</vt:lpstr>
      <vt:lpstr>Municipal Solid Waste</vt:lpstr>
      <vt:lpstr>What’s in the trash?</vt:lpstr>
      <vt:lpstr>Methods of Waste Disposal</vt:lpstr>
      <vt:lpstr>Dumps (not sanitary landfills!)</vt:lpstr>
      <vt:lpstr>Sanitary Landfill</vt:lpstr>
      <vt:lpstr>Problems with Sanitary Landfills</vt:lpstr>
      <vt:lpstr>Sanitary Landfills: Declining Capacity</vt:lpstr>
      <vt:lpstr>Incineration</vt:lpstr>
      <vt:lpstr>Problems With Incineration</vt:lpstr>
      <vt:lpstr>Hazardous Waste</vt:lpstr>
      <vt:lpstr>Recycling Resources</vt:lpstr>
      <vt:lpstr>Curbside Recycling Programs</vt:lpstr>
      <vt:lpstr>US Recycling Rates, 1960-2010</vt:lpstr>
      <vt:lpstr>Recycling Rates by Material</vt:lpstr>
      <vt:lpstr>Re-Manufacturing</vt:lpstr>
      <vt:lpstr>Sustainability &amp; Conservation</vt:lpstr>
      <vt:lpstr>Biodiversity</vt:lpstr>
      <vt:lpstr>Loss of Biodiversity</vt:lpstr>
      <vt:lpstr>Threats to Biodiversity</vt:lpstr>
    </vt:vector>
  </TitlesOfParts>
  <Company>San Diego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BIOSPHERE:  Systems &amp; Cycles</dc:title>
  <dc:creator>Department of Geography</dc:creator>
  <cp:lastModifiedBy>Alan Osborn</cp:lastModifiedBy>
  <cp:revision>314</cp:revision>
  <cp:lastPrinted>2012-12-03T09:09:52Z</cp:lastPrinted>
  <dcterms:created xsi:type="dcterms:W3CDTF">2000-12-02T07:17:50Z</dcterms:created>
  <dcterms:modified xsi:type="dcterms:W3CDTF">2013-05-06T19:29:35Z</dcterms:modified>
</cp:coreProperties>
</file>