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6"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55C088-FBDD-43CE-B511-F9E6A26DA3F5}" type="datetimeFigureOut">
              <a:rPr lang="en-US" smtClean="0"/>
              <a:t>1/8/2012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E26158-FB72-4D89-ACAE-6265A17E713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0F43C617-56C9-44C2-A1D0-0AEA2D5BD147}" type="slidenum">
              <a:rPr lang="en-US" smtClean="0"/>
              <a:pPr/>
              <a:t>1</a:t>
            </a:fld>
            <a:endParaRPr lang="en-US" smtClean="0"/>
          </a:p>
        </p:txBody>
      </p:sp>
      <p:sp>
        <p:nvSpPr>
          <p:cNvPr id="195587" name="Rectangle 2"/>
          <p:cNvSpPr>
            <a:spLocks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r>
              <a:rPr lang="en-US" sz="2000" smtClean="0"/>
              <a:t>Nation-States are difficult to create in Southwest Asia</a:t>
            </a:r>
          </a:p>
          <a:p>
            <a:pPr eaLnBrk="1" hangingPunct="1"/>
            <a:r>
              <a:rPr lang="en-US" sz="2000" smtClean="0"/>
              <a:t>Many of the boundaries were created by the Imperial Powers such as Britain, France or Russia.</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47C74ABB-B81A-483A-A230-73997F771945}" type="slidenum">
              <a:rPr lang="en-US" smtClean="0"/>
              <a:pPr/>
              <a:t>11</a:t>
            </a:fld>
            <a:endParaRPr lang="en-US" smtClean="0"/>
          </a:p>
        </p:txBody>
      </p:sp>
      <p:sp>
        <p:nvSpPr>
          <p:cNvPr id="204803" name="Rectangle 2"/>
          <p:cNvSpPr>
            <a:spLocks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D5684BA1-1688-4FC7-A7D7-64AFE10F7FD8}" type="slidenum">
              <a:rPr lang="en-US" smtClean="0"/>
              <a:pPr/>
              <a:t>12</a:t>
            </a:fld>
            <a:endParaRPr lang="en-US" smtClean="0"/>
          </a:p>
        </p:txBody>
      </p:sp>
      <p:sp>
        <p:nvSpPr>
          <p:cNvPr id="205827" name="Rectangle 2"/>
          <p:cNvSpPr>
            <a:spLocks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DC16C3B4-5194-482A-BAA2-1466D9DCF18D}" type="slidenum">
              <a:rPr lang="en-US" smtClean="0"/>
              <a:pPr/>
              <a:t>13</a:t>
            </a:fld>
            <a:endParaRPr lang="en-US" smtClean="0"/>
          </a:p>
        </p:txBody>
      </p:sp>
      <p:sp>
        <p:nvSpPr>
          <p:cNvPr id="206851" name="Rectangle 2"/>
          <p:cNvSpPr>
            <a:spLocks noChangeArrowheads="1" noTextEdit="1"/>
          </p:cNvSpPr>
          <p:nvPr>
            <p:ph type="sldImg"/>
          </p:nvPr>
        </p:nvSpPr>
        <p:spPr>
          <a:solidFill>
            <a:srgbClr val="FFFFFF"/>
          </a:solidFill>
          <a:ln/>
        </p:spPr>
      </p:sp>
      <p:sp>
        <p:nvSpPr>
          <p:cNvPr id="206852" name="Rectangle 3"/>
          <p:cNvSpPr>
            <a:spLocks noChangeArrowheads="1"/>
          </p:cNvSpPr>
          <p:nvPr>
            <p:ph type="body" idx="1"/>
          </p:nvPr>
        </p:nvSpPr>
        <p:spPr>
          <a:solidFill>
            <a:srgbClr val="FFFFFF"/>
          </a:solidFill>
          <a:ln>
            <a:solidFill>
              <a:srgbClr val="000000"/>
            </a:solidFill>
          </a:ln>
        </p:spPr>
        <p:txBody>
          <a:bodyPr/>
          <a:lstStyle/>
          <a:p>
            <a:pPr eaLnBrk="1" hangingPunct="1"/>
            <a:r>
              <a:rPr lang="en-US" sz="2000" smtClean="0"/>
              <a:t>Mikhail Gorbachev-the last leader of the Soviet Union 1985-1991</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67E19623-F8FA-4A33-89B6-5413B0000498}" type="slidenum">
              <a:rPr lang="en-US" smtClean="0"/>
              <a:pPr/>
              <a:t>14</a:t>
            </a:fld>
            <a:endParaRPr lang="en-US" smtClean="0"/>
          </a:p>
        </p:txBody>
      </p:sp>
      <p:sp>
        <p:nvSpPr>
          <p:cNvPr id="207875" name="Rectangle 2"/>
          <p:cNvSpPr>
            <a:spLocks noChangeArrowheads="1" noTextEdit="1"/>
          </p:cNvSpPr>
          <p:nvPr>
            <p:ph type="sldImg"/>
          </p:nvPr>
        </p:nvSpPr>
        <p:spPr>
          <a:solidFill>
            <a:srgbClr val="FFFFFF"/>
          </a:solidFill>
          <a:ln/>
        </p:spPr>
      </p:sp>
      <p:sp>
        <p:nvSpPr>
          <p:cNvPr id="207876" name="Rectangle 3"/>
          <p:cNvSpPr>
            <a:spLocks noChangeArrowheads="1"/>
          </p:cNvSpPr>
          <p:nvPr>
            <p:ph type="body" idx="1"/>
          </p:nvPr>
        </p:nvSpPr>
        <p:spPr>
          <a:solidFill>
            <a:srgbClr val="FFFFFF"/>
          </a:solidFill>
          <a:ln>
            <a:solidFill>
              <a:srgbClr val="000000"/>
            </a:solidFill>
          </a:ln>
        </p:spPr>
        <p:txBody>
          <a:bodyPr/>
          <a:lstStyle/>
          <a:p>
            <a:pPr eaLnBrk="1" hangingPunct="1"/>
            <a:r>
              <a:rPr lang="en-US" sz="2000" smtClean="0"/>
              <a:t>Scotland felt as a part of EU would be less powerful than just a part of UK.</a:t>
            </a:r>
          </a:p>
          <a:p>
            <a:pPr eaLnBrk="1" hangingPunct="1"/>
            <a:r>
              <a:rPr lang="en-US" sz="2000" smtClean="0"/>
              <a:t>Reasoned that if Denmark-about same size as Scotland, could be a member of EU, why couldn’t they.</a:t>
            </a:r>
          </a:p>
          <a:p>
            <a:pPr eaLnBrk="1" hangingPunct="1"/>
            <a:endParaRPr lang="en-US" sz="20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E6B8812A-5F04-4371-A7E2-14F015210E6A}" type="slidenum">
              <a:rPr lang="en-US" smtClean="0"/>
              <a:pPr/>
              <a:t>15</a:t>
            </a:fld>
            <a:endParaRPr lang="en-US" smtClean="0"/>
          </a:p>
        </p:txBody>
      </p:sp>
      <p:sp>
        <p:nvSpPr>
          <p:cNvPr id="208899" name="Rectangle 2"/>
          <p:cNvSpPr>
            <a:spLocks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F49322CA-9382-4D33-AFDD-CB0A345A64D2}" type="slidenum">
              <a:rPr lang="en-US" smtClean="0"/>
              <a:pPr/>
              <a:t>16</a:t>
            </a:fld>
            <a:endParaRPr lang="en-US" smtClean="0"/>
          </a:p>
        </p:txBody>
      </p:sp>
      <p:sp>
        <p:nvSpPr>
          <p:cNvPr id="209923" name="Rectangle 2"/>
          <p:cNvSpPr>
            <a:spLocks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659C5ADA-DEEA-4D36-84DB-06C29EE48AAD}" type="slidenum">
              <a:rPr lang="en-US" smtClean="0"/>
              <a:pPr/>
              <a:t>17</a:t>
            </a:fld>
            <a:endParaRPr lang="en-US" smtClean="0"/>
          </a:p>
        </p:txBody>
      </p:sp>
      <p:sp>
        <p:nvSpPr>
          <p:cNvPr id="210947" name="Rectangle 2"/>
          <p:cNvSpPr>
            <a:spLocks noChangeArrowheads="1" noTextEdit="1"/>
          </p:cNvSpPr>
          <p:nvPr>
            <p:ph type="sldImg"/>
          </p:nvPr>
        </p:nvSpPr>
        <p:spPr>
          <a:solidFill>
            <a:srgbClr val="FFFFFF"/>
          </a:solidFill>
          <a:ln/>
        </p:spPr>
      </p:sp>
      <p:sp>
        <p:nvSpPr>
          <p:cNvPr id="210948" name="Rectangle 3"/>
          <p:cNvSpPr>
            <a:spLocks noChangeArrowheads="1"/>
          </p:cNvSpPr>
          <p:nvPr>
            <p:ph type="body" idx="1"/>
          </p:nvPr>
        </p:nvSpPr>
        <p:spPr>
          <a:solidFill>
            <a:srgbClr val="FFFFFF"/>
          </a:solidFill>
          <a:ln>
            <a:solidFill>
              <a:srgbClr val="000000"/>
            </a:solidFill>
          </a:ln>
        </p:spPr>
        <p:txBody>
          <a:bodyPr/>
          <a:lstStyle/>
          <a:p>
            <a:pPr eaLnBrk="1" hangingPunct="1"/>
            <a:r>
              <a:rPr lang="en-US" sz="2000" smtClean="0"/>
              <a:t>Top Basque ETA Protest</a:t>
            </a:r>
          </a:p>
          <a:p>
            <a:pPr eaLnBrk="1" hangingPunct="1"/>
            <a:r>
              <a:rPr lang="en-US" sz="2000" smtClean="0"/>
              <a:t>Bottom Basque ETA bombing in Madrid Jan. 2000-Spanish Army officer was killed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1FCAF858-C69D-4C5A-964C-9BA1B1E5B809}" type="slidenum">
              <a:rPr lang="en-US" smtClean="0"/>
              <a:pPr/>
              <a:t>18</a:t>
            </a:fld>
            <a:endParaRPr lang="en-US" smtClean="0"/>
          </a:p>
        </p:txBody>
      </p:sp>
      <p:sp>
        <p:nvSpPr>
          <p:cNvPr id="211971" name="Rectangle 2"/>
          <p:cNvSpPr>
            <a:spLocks noChangeArrowheads="1" noTextEdit="1"/>
          </p:cNvSpPr>
          <p:nvPr>
            <p:ph type="sldImg"/>
          </p:nvPr>
        </p:nvSpPr>
        <p:spPr>
          <a:solidFill>
            <a:srgbClr val="FFFFFF"/>
          </a:solidFill>
          <a:ln/>
        </p:spPr>
      </p:sp>
      <p:sp>
        <p:nvSpPr>
          <p:cNvPr id="211972" name="Rectangle 3"/>
          <p:cNvSpPr>
            <a:spLocks noChangeArrowheads="1"/>
          </p:cNvSpPr>
          <p:nvPr>
            <p:ph type="body" idx="1"/>
          </p:nvPr>
        </p:nvSpPr>
        <p:spPr>
          <a:solidFill>
            <a:srgbClr val="FFFFFF"/>
          </a:solidFill>
          <a:ln>
            <a:solidFill>
              <a:srgbClr val="000000"/>
            </a:solidFill>
          </a:ln>
        </p:spPr>
        <p:txBody>
          <a:bodyPr/>
          <a:lstStyle/>
          <a:p>
            <a:pPr eaLnBrk="1" hangingPunct="1"/>
            <a:r>
              <a:rPr lang="en-US" sz="2000" smtClean="0"/>
              <a:t>Tamil Tigers –photo top &amp; bottom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E08ED301-CA9E-4C80-8CAC-5153F1B93713}" type="slidenum">
              <a:rPr lang="en-US" smtClean="0"/>
              <a:pPr/>
              <a:t>19</a:t>
            </a:fld>
            <a:endParaRPr lang="en-US" smtClean="0"/>
          </a:p>
        </p:txBody>
      </p:sp>
      <p:sp>
        <p:nvSpPr>
          <p:cNvPr id="212995" name="Rectangle 2"/>
          <p:cNvSpPr>
            <a:spLocks noChangeArrowheads="1" noTextEdit="1"/>
          </p:cNvSpPr>
          <p:nvPr>
            <p:ph type="sldImg"/>
          </p:nvPr>
        </p:nvSpPr>
        <p:spPr>
          <a:solidFill>
            <a:srgbClr val="FFFFFF"/>
          </a:solidFill>
          <a:ln/>
        </p:spPr>
      </p:sp>
      <p:sp>
        <p:nvSpPr>
          <p:cNvPr id="212996"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t>Scotland felt as a part of EU would be less powerful than just a part of UK.</a:t>
            </a:r>
          </a:p>
          <a:p>
            <a:pPr eaLnBrk="1" hangingPunct="1"/>
            <a:r>
              <a:rPr lang="en-US" smtClean="0"/>
              <a:t>Reasoned that if Denmark-about same size as Scotland, could be a member of EU, why couldn’t they.</a:t>
            </a:r>
          </a:p>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A3718D1F-B456-46B7-8C50-1481EA326DBF}" type="slidenum">
              <a:rPr lang="en-US" smtClean="0"/>
              <a:pPr/>
              <a:t>20</a:t>
            </a:fld>
            <a:endParaRPr lang="en-US" smtClean="0"/>
          </a:p>
        </p:txBody>
      </p:sp>
      <p:sp>
        <p:nvSpPr>
          <p:cNvPr id="214019" name="Rectangle 2"/>
          <p:cNvSpPr>
            <a:spLocks noChangeArrowheads="1" noTextEdit="1"/>
          </p:cNvSpPr>
          <p:nvPr>
            <p:ph type="sldImg"/>
          </p:nvPr>
        </p:nvSpPr>
        <p:spPr>
          <a:solidFill>
            <a:srgbClr val="FFFFFF"/>
          </a:solidFill>
          <a:ln/>
        </p:spPr>
      </p:sp>
      <p:sp>
        <p:nvSpPr>
          <p:cNvPr id="214020" name="Rectangle 3"/>
          <p:cNvSpPr>
            <a:spLocks noChangeArrowheads="1"/>
          </p:cNvSpPr>
          <p:nvPr>
            <p:ph type="body" idx="1"/>
          </p:nvPr>
        </p:nvSpPr>
        <p:spPr>
          <a:xfrm>
            <a:off x="838200" y="4343400"/>
            <a:ext cx="5029200" cy="4114800"/>
          </a:xfrm>
          <a:solidFill>
            <a:srgbClr val="FFFFFF"/>
          </a:solidFill>
          <a:ln>
            <a:solidFill>
              <a:srgbClr val="000000"/>
            </a:solidFill>
          </a:ln>
        </p:spPr>
        <p:txBody>
          <a:bodyPr/>
          <a:lstStyle/>
          <a:p>
            <a:pPr eaLnBrk="1" hangingPunct="1"/>
            <a:r>
              <a:rPr lang="en-US" sz="2000" smtClean="0"/>
              <a:t>Josip Broz Tito</a:t>
            </a:r>
          </a:p>
          <a:p>
            <a:pPr eaLnBrk="1" hangingPunct="1"/>
            <a:r>
              <a:rPr lang="en-US" sz="2000" smtClean="0"/>
              <a:t>Bottom Muslim woman reaches a refugee camp after escaping from Serbian massacre at Srebenica.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B4CB2902-0FBF-4EF4-B23C-F42A692724CB}" type="slidenum">
              <a:rPr lang="en-US" smtClean="0"/>
              <a:pPr/>
              <a:t>2</a:t>
            </a:fld>
            <a:endParaRPr lang="en-US" smtClean="0"/>
          </a:p>
        </p:txBody>
      </p:sp>
      <p:sp>
        <p:nvSpPr>
          <p:cNvPr id="196611" name="Rectangle 2"/>
          <p:cNvSpPr>
            <a:spLocks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D3E5689D-49DC-4C74-B004-DCB24EA6AF51}" type="slidenum">
              <a:rPr lang="en-US" smtClean="0"/>
              <a:pPr/>
              <a:t>21</a:t>
            </a:fld>
            <a:endParaRPr lang="en-US" smtClean="0"/>
          </a:p>
        </p:txBody>
      </p:sp>
      <p:sp>
        <p:nvSpPr>
          <p:cNvPr id="215043" name="Rectangle 2"/>
          <p:cNvSpPr>
            <a:spLocks noChangeArrowheads="1" noTextEdit="1"/>
          </p:cNvSpPr>
          <p:nvPr>
            <p:ph type="sldImg"/>
          </p:nvPr>
        </p:nvSpPr>
        <p:spPr>
          <a:ln/>
        </p:spPr>
      </p:sp>
      <p:sp>
        <p:nvSpPr>
          <p:cNvPr id="215044" name="Rectangle 3"/>
          <p:cNvSpPr>
            <a:spLocks noGrp="1" noChangeArrowheads="1"/>
          </p:cNvSpPr>
          <p:nvPr>
            <p:ph type="body" idx="1"/>
          </p:nvPr>
        </p:nvSpPr>
        <p:spPr>
          <a:xfrm>
            <a:off x="533400" y="4343400"/>
            <a:ext cx="5715000" cy="4114800"/>
          </a:xfrm>
          <a:noFill/>
          <a:ln/>
        </p:spPr>
        <p:txBody>
          <a:bodyPr/>
          <a:lstStyle/>
          <a:p>
            <a:pPr eaLnBrk="1" hangingPunct="1"/>
            <a:r>
              <a:rPr lang="en-US" sz="2000" smtClean="0"/>
              <a:t>Mugabe  (now 87)came to power in 1980 after a bloody war against the racist white-rule of Ian Smith. Hailed at first as a reformer-he is now viewed as a ruthless dictator who is ruining his country-a kleptocracy</a:t>
            </a:r>
          </a:p>
          <a:p>
            <a:pPr eaLnBrk="1" hangingPunct="1"/>
            <a:r>
              <a:rPr lang="en-US" sz="2000" smtClean="0"/>
              <a:t>Inflation has risen to 19,000 percent (summer of 2007) mortality rates are up, one of the lowest life expectancy rates in Africa.</a:t>
            </a:r>
          </a:p>
          <a:p>
            <a:pPr eaLnBrk="1" hangingPunct="1"/>
            <a:r>
              <a:rPr lang="en-US" sz="2000" smtClean="0"/>
              <a:t>UN estimates that 4 million (1/3) of population  could go hungry. 3 million live abroad and 2,000 flee each week.</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4C33DB4E-9AF9-4EC9-A476-9433DEBA6D53}" type="slidenum">
              <a:rPr lang="en-US" smtClean="0"/>
              <a:pPr/>
              <a:t>22</a:t>
            </a:fld>
            <a:endParaRPr lang="en-US" smtClean="0"/>
          </a:p>
        </p:txBody>
      </p:sp>
      <p:sp>
        <p:nvSpPr>
          <p:cNvPr id="216067" name="Rectangle 2"/>
          <p:cNvSpPr>
            <a:spLocks noChangeArrowheads="1" noTextEdit="1"/>
          </p:cNvSpPr>
          <p:nvPr>
            <p:ph type="sldImg"/>
          </p:nvPr>
        </p:nvSpPr>
        <p:spPr>
          <a:ln/>
        </p:spPr>
      </p:sp>
      <p:sp>
        <p:nvSpPr>
          <p:cNvPr id="216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0407CE94-B2DB-4F65-9018-5D3F3EF720D9}" type="slidenum">
              <a:rPr lang="en-US" smtClean="0"/>
              <a:pPr/>
              <a:t>23</a:t>
            </a:fld>
            <a:endParaRPr lang="en-US" smtClean="0"/>
          </a:p>
        </p:txBody>
      </p:sp>
      <p:sp>
        <p:nvSpPr>
          <p:cNvPr id="217091" name="Rectangle 2"/>
          <p:cNvSpPr>
            <a:spLocks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736305FA-B740-428C-97BE-E2BCE956DD0A}" type="slidenum">
              <a:rPr lang="en-US" smtClean="0"/>
              <a:pPr/>
              <a:t>24</a:t>
            </a:fld>
            <a:endParaRPr lang="en-US" smtClean="0"/>
          </a:p>
        </p:txBody>
      </p:sp>
      <p:sp>
        <p:nvSpPr>
          <p:cNvPr id="218115" name="Rectangle 2"/>
          <p:cNvSpPr>
            <a:spLocks noChangeArrowheads="1" noTextEdit="1"/>
          </p:cNvSpPr>
          <p:nvPr>
            <p:ph type="sldImg"/>
          </p:nvPr>
        </p:nvSpPr>
        <p:spPr>
          <a:ln/>
        </p:spPr>
      </p:sp>
      <p:sp>
        <p:nvSpPr>
          <p:cNvPr id="218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D55EE6D4-64C3-4C19-928D-4C8C1FDC48F1}" type="slidenum">
              <a:rPr lang="en-US" smtClean="0"/>
              <a:pPr/>
              <a:t>25</a:t>
            </a:fld>
            <a:endParaRPr lang="en-US" smtClean="0"/>
          </a:p>
        </p:txBody>
      </p:sp>
      <p:sp>
        <p:nvSpPr>
          <p:cNvPr id="219139" name="Rectangle 2"/>
          <p:cNvSpPr>
            <a:spLocks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2169D0CF-3790-40A2-99AA-99AE728B4F03}" type="slidenum">
              <a:rPr lang="en-US" smtClean="0"/>
              <a:pPr/>
              <a:t>26</a:t>
            </a:fld>
            <a:endParaRPr lang="en-US" smtClean="0"/>
          </a:p>
        </p:txBody>
      </p:sp>
      <p:sp>
        <p:nvSpPr>
          <p:cNvPr id="220163" name="Rectangle 2"/>
          <p:cNvSpPr>
            <a:spLocks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DE9AF220-FE36-47BE-B135-188E4A3C5AF6}" type="slidenum">
              <a:rPr lang="en-US" smtClean="0"/>
              <a:pPr/>
              <a:t>27</a:t>
            </a:fld>
            <a:endParaRPr lang="en-US" smtClean="0"/>
          </a:p>
        </p:txBody>
      </p:sp>
      <p:sp>
        <p:nvSpPr>
          <p:cNvPr id="221187" name="Rectangle 2"/>
          <p:cNvSpPr>
            <a:spLocks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EE716A23-6FA2-4BD3-A5AD-A9DD556C4A9D}" type="slidenum">
              <a:rPr lang="en-US" smtClean="0"/>
              <a:pPr/>
              <a:t>28</a:t>
            </a:fld>
            <a:endParaRPr lang="en-US" smtClean="0"/>
          </a:p>
        </p:txBody>
      </p:sp>
      <p:sp>
        <p:nvSpPr>
          <p:cNvPr id="222211" name="Rectangle 2"/>
          <p:cNvSpPr>
            <a:spLocks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BA655FF4-ADB6-4229-8D7B-515F6A7AA5B6}" type="slidenum">
              <a:rPr lang="en-US" smtClean="0"/>
              <a:pPr/>
              <a:t>29</a:t>
            </a:fld>
            <a:endParaRPr lang="en-US" smtClean="0"/>
          </a:p>
        </p:txBody>
      </p:sp>
      <p:sp>
        <p:nvSpPr>
          <p:cNvPr id="223235" name="Rectangle 2"/>
          <p:cNvSpPr>
            <a:spLocks noChangeArrowheads="1" noTextEdit="1"/>
          </p:cNvSpPr>
          <p:nvPr>
            <p:ph type="sldImg"/>
          </p:nvPr>
        </p:nvSpPr>
        <p:spPr>
          <a:solidFill>
            <a:srgbClr val="FFFFFF"/>
          </a:solidFill>
          <a:ln/>
        </p:spPr>
      </p:sp>
      <p:sp>
        <p:nvSpPr>
          <p:cNvPr id="223236" name="Rectangle 3"/>
          <p:cNvSpPr>
            <a:spLocks noChangeArrowheads="1"/>
          </p:cNvSpPr>
          <p:nvPr>
            <p:ph type="body" idx="1"/>
          </p:nvPr>
        </p:nvSpPr>
        <p:spPr>
          <a:solidFill>
            <a:srgbClr val="FFFFFF"/>
          </a:solidFill>
          <a:ln>
            <a:solidFill>
              <a:srgbClr val="000000"/>
            </a:solidFill>
          </a:ln>
        </p:spPr>
        <p:txBody>
          <a:bodyPr/>
          <a:lstStyle/>
          <a:p>
            <a:pPr eaLnBrk="1" hangingPunct="1"/>
            <a:r>
              <a:rPr lang="en-US" sz="2000" smtClean="0"/>
              <a:t>Top-Gorbachev’s acceptance speech before the Supreme Soviet after being chosen as leader of the USSR</a:t>
            </a:r>
          </a:p>
          <a:p>
            <a:pPr eaLnBrk="1" hangingPunct="1"/>
            <a:r>
              <a:rPr lang="en-US" sz="2000" smtClean="0"/>
              <a:t>Bottom-the fall of the Berlin Wall in November 1989</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32299535-6AA2-4E3F-A59D-1B0E5B96EFB4}" type="slidenum">
              <a:rPr lang="en-US" smtClean="0"/>
              <a:pPr/>
              <a:t>30</a:t>
            </a:fld>
            <a:endParaRPr lang="en-US" smtClean="0"/>
          </a:p>
        </p:txBody>
      </p:sp>
      <p:sp>
        <p:nvSpPr>
          <p:cNvPr id="224259" name="Rectangle 2"/>
          <p:cNvSpPr>
            <a:spLocks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E15205FF-F9A4-4234-9A1C-3471E9CDABDC}" type="slidenum">
              <a:rPr lang="en-US" smtClean="0"/>
              <a:pPr/>
              <a:t>3</a:t>
            </a:fld>
            <a:endParaRPr lang="en-US" smtClean="0"/>
          </a:p>
        </p:txBody>
      </p:sp>
      <p:sp>
        <p:nvSpPr>
          <p:cNvPr id="197635" name="Rectangle 2"/>
          <p:cNvSpPr>
            <a:spLocks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AAA1B668-4187-416A-B55F-06F1053A6DA7}" type="slidenum">
              <a:rPr lang="en-US" smtClean="0"/>
              <a:pPr/>
              <a:t>33</a:t>
            </a:fld>
            <a:endParaRPr lang="en-US" smtClean="0"/>
          </a:p>
        </p:txBody>
      </p:sp>
      <p:sp>
        <p:nvSpPr>
          <p:cNvPr id="225283" name="Rectangle 2"/>
          <p:cNvSpPr>
            <a:spLocks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B5F87808-AC45-498D-AE2D-BF2FF230B5E2}" type="slidenum">
              <a:rPr lang="en-US" smtClean="0"/>
              <a:pPr/>
              <a:t>39</a:t>
            </a:fld>
            <a:endParaRPr lang="en-US" smtClean="0"/>
          </a:p>
        </p:txBody>
      </p:sp>
      <p:sp>
        <p:nvSpPr>
          <p:cNvPr id="226307" name="Rectangle 2"/>
          <p:cNvSpPr>
            <a:spLocks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4564BC4B-46B9-4F16-982E-EF5A370C6951}" type="slidenum">
              <a:rPr lang="en-US" smtClean="0"/>
              <a:pPr/>
              <a:t>41</a:t>
            </a:fld>
            <a:endParaRPr lang="en-US" smtClean="0"/>
          </a:p>
        </p:txBody>
      </p:sp>
      <p:sp>
        <p:nvSpPr>
          <p:cNvPr id="227331" name="Rectangle 2"/>
          <p:cNvSpPr>
            <a:spLocks noChangeArrowheads="1" noTextEdit="1"/>
          </p:cNvSpPr>
          <p:nvPr>
            <p:ph type="sldImg"/>
          </p:nvPr>
        </p:nvSpPr>
        <p:spPr>
          <a:ln/>
        </p:spPr>
      </p:sp>
      <p:sp>
        <p:nvSpPr>
          <p:cNvPr id="227332" name="Rectangle 3"/>
          <p:cNvSpPr>
            <a:spLocks noGrp="1" noChangeArrowheads="1"/>
          </p:cNvSpPr>
          <p:nvPr>
            <p:ph type="body" idx="1"/>
          </p:nvPr>
        </p:nvSpPr>
        <p:spPr>
          <a:xfrm>
            <a:off x="609600" y="4343400"/>
            <a:ext cx="5562600" cy="4114800"/>
          </a:xfrm>
          <a:noFill/>
          <a:ln/>
        </p:spPr>
        <p:txBody>
          <a:bodyPr/>
          <a:lstStyle/>
          <a:p>
            <a:pPr eaLnBrk="1" hangingPunct="1"/>
            <a:r>
              <a:rPr lang="en-US" sz="1800" smtClean="0"/>
              <a:t>Bush Doctrine of sowing democracy in the Middle East is in serious trouble</a:t>
            </a:r>
          </a:p>
          <a:p>
            <a:pPr eaLnBrk="1" hangingPunct="1"/>
            <a:r>
              <a:rPr lang="en-US" sz="1800" smtClean="0"/>
              <a:t>The king of Saudi Arabia has been arresting government critics and refuses to hold elections for a “toothless” council (the country has no parliament).</a:t>
            </a:r>
          </a:p>
          <a:p>
            <a:pPr eaLnBrk="1" hangingPunct="1"/>
            <a:r>
              <a:rPr lang="en-US" sz="1800" smtClean="0"/>
              <a:t>Egypt which is propped up by $2 billion in US aid each year is run by Hosni Mubarak who won in a landslide election 2 years ago after jailing his main political challenger.</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A8189ECA-2045-4FD0-9ACE-89770FE58C38}" type="slidenum">
              <a:rPr lang="en-US" smtClean="0"/>
              <a:pPr/>
              <a:t>42</a:t>
            </a:fld>
            <a:endParaRPr lang="en-US" smtClean="0"/>
          </a:p>
        </p:txBody>
      </p:sp>
      <p:sp>
        <p:nvSpPr>
          <p:cNvPr id="228355" name="Rectangle 2"/>
          <p:cNvSpPr>
            <a:spLocks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r>
              <a:rPr lang="en-US" sz="2000" smtClean="0"/>
              <a:t>Over 655,000 Iraqis have been killed during the 3 year occupation-that was far more that Saddam Hussein was responsible for murdering.</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AEC3DAC5-18C1-4F14-81A4-CB3964D1C3DF}" type="slidenum">
              <a:rPr lang="en-US" smtClean="0"/>
              <a:pPr/>
              <a:t>43</a:t>
            </a:fld>
            <a:endParaRPr lang="en-US" smtClean="0"/>
          </a:p>
        </p:txBody>
      </p:sp>
      <p:sp>
        <p:nvSpPr>
          <p:cNvPr id="229379" name="Rectangle 2"/>
          <p:cNvSpPr>
            <a:spLocks noChangeArrowheads="1" noTextEdit="1"/>
          </p:cNvSpPr>
          <p:nvPr>
            <p:ph type="sldImg"/>
          </p:nvPr>
        </p:nvSpPr>
        <p:spPr>
          <a:ln/>
        </p:spPr>
      </p:sp>
      <p:sp>
        <p:nvSpPr>
          <p:cNvPr id="229380" name="Rectangle 3"/>
          <p:cNvSpPr>
            <a:spLocks noGrp="1" noChangeArrowheads="1"/>
          </p:cNvSpPr>
          <p:nvPr>
            <p:ph type="body" idx="1"/>
          </p:nvPr>
        </p:nvSpPr>
        <p:spPr>
          <a:xfrm>
            <a:off x="533400" y="4343400"/>
            <a:ext cx="5715000" cy="4343400"/>
          </a:xfrm>
          <a:noFill/>
          <a:ln/>
        </p:spPr>
        <p:txBody>
          <a:bodyPr/>
          <a:lstStyle/>
          <a:p>
            <a:pPr eaLnBrk="1" hangingPunct="1">
              <a:lnSpc>
                <a:spcPct val="90000"/>
              </a:lnSpc>
            </a:pPr>
            <a:r>
              <a:rPr lang="en-US" sz="1600" smtClean="0"/>
              <a:t>1999 Survey by the State Department of US favorable rating by citizens of</a:t>
            </a:r>
          </a:p>
          <a:p>
            <a:pPr eaLnBrk="1" hangingPunct="1">
              <a:lnSpc>
                <a:spcPct val="90000"/>
              </a:lnSpc>
            </a:pPr>
            <a:r>
              <a:rPr lang="en-US" sz="1600" smtClean="0"/>
              <a:t>France 62%, German 78%, Indonesia 78%, Turkey 52% and after 9/11 an outpouring of international sympathy.  </a:t>
            </a:r>
          </a:p>
          <a:p>
            <a:pPr eaLnBrk="1" hangingPunct="1">
              <a:lnSpc>
                <a:spcPct val="90000"/>
              </a:lnSpc>
            </a:pPr>
            <a:r>
              <a:rPr lang="en-US" sz="1600" smtClean="0"/>
              <a:t>Now after 6 years of war support for US leadership has evaporated-US is seen as a major violator of human rights</a:t>
            </a:r>
          </a:p>
          <a:p>
            <a:pPr eaLnBrk="1" hangingPunct="1">
              <a:lnSpc>
                <a:spcPct val="90000"/>
              </a:lnSpc>
            </a:pPr>
            <a:r>
              <a:rPr lang="en-US" sz="1600" smtClean="0"/>
              <a:t>Jan 2007 BBC survey of favorable ratings: 52% in 18 countries had a negative view of US only 29% had a mainly positive view.</a:t>
            </a:r>
          </a:p>
          <a:p>
            <a:pPr eaLnBrk="1" hangingPunct="1">
              <a:lnSpc>
                <a:spcPct val="90000"/>
              </a:lnSpc>
            </a:pPr>
            <a:r>
              <a:rPr lang="en-US" sz="1600" smtClean="0"/>
              <a:t>Germany 37%, Indonesia 30%.</a:t>
            </a:r>
          </a:p>
          <a:p>
            <a:pPr eaLnBrk="1" hangingPunct="1">
              <a:lnSpc>
                <a:spcPct val="90000"/>
              </a:lnSpc>
            </a:pPr>
            <a:r>
              <a:rPr lang="en-US" sz="1600" smtClean="0"/>
              <a:t>Negative view: Egypt 70%, Pakistan 73% Jordan 85%, Turkey 88%</a:t>
            </a:r>
          </a:p>
          <a:p>
            <a:pPr eaLnBrk="1" hangingPunct="1">
              <a:lnSpc>
                <a:spcPct val="90000"/>
              </a:lnSpc>
            </a:pPr>
            <a:r>
              <a:rPr lang="en-US" sz="1600" smtClean="0"/>
              <a:t>These trends reduce the US capacity to protect national security-US power and prestige have been eroded by the pre-emptive war policy of the Bush adminstration. </a:t>
            </a:r>
          </a:p>
          <a:p>
            <a:pPr eaLnBrk="1" hangingPunct="1">
              <a:lnSpc>
                <a:spcPct val="90000"/>
              </a:lnSpc>
            </a:pPr>
            <a:r>
              <a:rPr lang="en-US" sz="1600" smtClean="0"/>
              <a:t>Source </a:t>
            </a:r>
            <a:r>
              <a:rPr lang="en-US" sz="1600" b="1" smtClean="0"/>
              <a:t>American Prospect</a:t>
            </a:r>
            <a:r>
              <a:rPr lang="en-US" sz="1600" smtClean="0"/>
              <a:t> Jan/Feb. 2008 John Shattuck </a:t>
            </a:r>
            <a:r>
              <a:rPr lang="en-US" sz="1600" b="1" i="1" smtClean="0"/>
              <a:t>“Healing Our Self –Inflicted Wounds”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3121B70F-8AB0-4A81-981C-19DABCE072EC}" type="slidenum">
              <a:rPr lang="en-US" smtClean="0"/>
              <a:pPr/>
              <a:t>44</a:t>
            </a:fld>
            <a:endParaRPr lang="en-US" smtClean="0"/>
          </a:p>
        </p:txBody>
      </p:sp>
      <p:sp>
        <p:nvSpPr>
          <p:cNvPr id="230403" name="Rectangle 2"/>
          <p:cNvSpPr>
            <a:spLocks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r>
              <a:rPr lang="en-US" sz="2000" smtClean="0"/>
              <a:t>Iraqi tanks (purchased from the Soviet Union) in the desert after the first Gulf War of 1991</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BD49D90B-1EEF-481E-8A52-81843E9B9E35}" type="slidenum">
              <a:rPr lang="en-US" smtClean="0"/>
              <a:pPr/>
              <a:t>45</a:t>
            </a:fld>
            <a:endParaRPr lang="en-US" smtClean="0"/>
          </a:p>
        </p:txBody>
      </p:sp>
      <p:sp>
        <p:nvSpPr>
          <p:cNvPr id="231427" name="Rectangle 2"/>
          <p:cNvSpPr>
            <a:spLocks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r>
              <a:rPr lang="en-US" sz="2000" smtClean="0"/>
              <a:t>Blowing up 6 Iraqi guns near Kirkuk</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87E619E2-11AB-4553-B982-708FCEB0D287}" type="slidenum">
              <a:rPr lang="en-US" smtClean="0"/>
              <a:pPr/>
              <a:t>46</a:t>
            </a:fld>
            <a:endParaRPr lang="en-US" smtClean="0"/>
          </a:p>
        </p:txBody>
      </p:sp>
      <p:sp>
        <p:nvSpPr>
          <p:cNvPr id="232451" name="Rectangle 2"/>
          <p:cNvSpPr>
            <a:spLocks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r>
              <a:rPr lang="en-US" sz="2000" smtClean="0"/>
              <a:t>April 9</a:t>
            </a:r>
            <a:r>
              <a:rPr lang="en-US" sz="2000" baseline="30000" smtClean="0"/>
              <a:t>th</a:t>
            </a:r>
            <a:r>
              <a:rPr lang="en-US" sz="2000" smtClean="0"/>
              <a:t> 2004-Funeral for fallen comrade-</a:t>
            </a:r>
          </a:p>
          <a:p>
            <a:pPr eaLnBrk="1" hangingPunct="1"/>
            <a:r>
              <a:rPr lang="en-US" sz="2000" smtClean="0"/>
              <a:t>Josh Grenard upper left</a:t>
            </a:r>
          </a:p>
          <a:p>
            <a:pPr eaLnBrk="1" hangingPunct="1"/>
            <a:r>
              <a:rPr lang="en-US" sz="2000" smtClean="0"/>
              <a:t>Headless Iraqi-killed by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A5B3D7B6-B16D-4975-A7CF-6272C66DE915}" type="slidenum">
              <a:rPr lang="en-US" smtClean="0"/>
              <a:pPr/>
              <a:t>47</a:t>
            </a:fld>
            <a:endParaRPr lang="en-US" smtClean="0"/>
          </a:p>
        </p:txBody>
      </p:sp>
      <p:sp>
        <p:nvSpPr>
          <p:cNvPr id="233475" name="Rectangle 2"/>
          <p:cNvSpPr>
            <a:spLocks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B8D81447-87DA-4040-8F75-BD8024C71471}" type="slidenum">
              <a:rPr lang="en-US" smtClean="0"/>
              <a:pPr/>
              <a:t>48</a:t>
            </a:fld>
            <a:endParaRPr lang="en-US" smtClean="0"/>
          </a:p>
        </p:txBody>
      </p:sp>
      <p:sp>
        <p:nvSpPr>
          <p:cNvPr id="234499" name="Rectangle 2"/>
          <p:cNvSpPr>
            <a:spLocks noChangeArrowheads="1" noTextEdit="1"/>
          </p:cNvSpPr>
          <p:nvPr>
            <p:ph type="sldImg"/>
          </p:nvPr>
        </p:nvSpPr>
        <p:spPr>
          <a:ln/>
        </p:spPr>
      </p:sp>
      <p:sp>
        <p:nvSpPr>
          <p:cNvPr id="234500" name="Rectangle 3"/>
          <p:cNvSpPr>
            <a:spLocks noGrp="1" noChangeArrowheads="1"/>
          </p:cNvSpPr>
          <p:nvPr>
            <p:ph type="body" idx="1"/>
          </p:nvPr>
        </p:nvSpPr>
        <p:spPr>
          <a:noFill/>
          <a:ln/>
        </p:spPr>
        <p:txBody>
          <a:bodyPr/>
          <a:lstStyle/>
          <a:p>
            <a:pPr eaLnBrk="1" hangingPunct="1"/>
            <a:r>
              <a:rPr lang="en-US" sz="2000" smtClean="0"/>
              <a:t>Wallerstein was a sociologist who wrote </a:t>
            </a:r>
          </a:p>
          <a:p>
            <a:pPr eaLnBrk="1" hangingPunct="1"/>
            <a:r>
              <a:rPr lang="en-US" sz="2000" smtClean="0"/>
              <a:t>The World-Systems Theory.</a:t>
            </a:r>
          </a:p>
          <a:p>
            <a:pPr eaLnBrk="1" hangingPunct="1"/>
            <a:endParaRPr lang="en-US" sz="2000" smtClean="0"/>
          </a:p>
          <a:p>
            <a:pPr eaLnBrk="1" hangingPunct="1"/>
            <a:endParaRPr lang="en-US" sz="20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90F2FFF3-5585-4032-AF60-5E507162F6CF}" type="slidenum">
              <a:rPr lang="en-US" smtClean="0"/>
              <a:pPr/>
              <a:t>5</a:t>
            </a:fld>
            <a:endParaRPr lang="en-US" smtClean="0"/>
          </a:p>
        </p:txBody>
      </p:sp>
      <p:sp>
        <p:nvSpPr>
          <p:cNvPr id="198659" name="Rectangle 2"/>
          <p:cNvSpPr>
            <a:spLocks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9640FEBB-6379-4A89-B704-F1E0948C5B54}" type="slidenum">
              <a:rPr lang="en-US" smtClean="0"/>
              <a:pPr/>
              <a:t>49</a:t>
            </a:fld>
            <a:endParaRPr lang="en-US" smtClean="0"/>
          </a:p>
        </p:txBody>
      </p:sp>
      <p:sp>
        <p:nvSpPr>
          <p:cNvPr id="235523" name="Rectangle 2"/>
          <p:cNvSpPr>
            <a:spLocks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r>
              <a:rPr lang="en-US" sz="2000" smtClean="0"/>
              <a:t>Commodification-creating a product, marketing and creating a demand for the product (bottled water example) and selling the product.</a:t>
            </a:r>
          </a:p>
          <a:p>
            <a:pPr eaLnBrk="1" hangingPunct="1"/>
            <a:r>
              <a:rPr lang="en-US" sz="2000" smtClean="0"/>
              <a:t>Political independence did not create economic independence-no nation can be entirely self-sufficient.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6CF4FB40-AA05-40D5-937F-E006746027A6}" type="slidenum">
              <a:rPr lang="en-US" smtClean="0"/>
              <a:pPr/>
              <a:t>50</a:t>
            </a:fld>
            <a:endParaRPr lang="en-US" smtClean="0"/>
          </a:p>
        </p:txBody>
      </p:sp>
      <p:sp>
        <p:nvSpPr>
          <p:cNvPr id="236547" name="Rectangle 2"/>
          <p:cNvSpPr>
            <a:spLocks noChangeArrowheads="1" noTextEdit="1"/>
          </p:cNvSpPr>
          <p:nvPr>
            <p:ph type="sldImg"/>
          </p:nvPr>
        </p:nvSpPr>
        <p:spPr>
          <a:ln/>
        </p:spPr>
      </p:sp>
      <p:sp>
        <p:nvSpPr>
          <p:cNvPr id="236548" name="Rectangle 3"/>
          <p:cNvSpPr>
            <a:spLocks noGrp="1" noChangeArrowheads="1"/>
          </p:cNvSpPr>
          <p:nvPr>
            <p:ph type="body" idx="1"/>
          </p:nvPr>
        </p:nvSpPr>
        <p:spPr>
          <a:noFill/>
          <a:ln/>
        </p:spPr>
        <p:txBody>
          <a:bodyPr/>
          <a:lstStyle/>
          <a:p>
            <a:pPr eaLnBrk="1" hangingPunct="1"/>
            <a:r>
              <a:rPr lang="en-US" sz="2000" smtClean="0"/>
              <a:t>Core=US, Canada, Western Europe, Australia and Japan</a:t>
            </a:r>
          </a:p>
          <a:p>
            <a:pPr eaLnBrk="1" hangingPunct="1"/>
            <a:r>
              <a:rPr lang="en-US" sz="2000" smtClean="0"/>
              <a:t>Semi-Periphery-Mexico, Venezuela, Argentina, Uruguay, Brazil, South Africa, Russia and Eastern Europe, Turkey, Saudi Arabia, India and China-exploited by Core and in turn exploit the Periphery</a:t>
            </a:r>
          </a:p>
          <a:p>
            <a:pPr eaLnBrk="1" hangingPunct="1"/>
            <a:r>
              <a:rPr lang="en-US" sz="2000" smtClean="0"/>
              <a:t>Periphery=rest of Africa, rest of South American and Central America, Central and Asia and most of Middle East-exploited by everyone</a:t>
            </a:r>
          </a:p>
          <a:p>
            <a:pPr eaLnBrk="1" hangingPunct="1"/>
            <a:endParaRPr lang="en-US" sz="200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89D8A401-B671-4CFA-9562-C869742C2EF4}" type="slidenum">
              <a:rPr lang="en-US" smtClean="0"/>
              <a:pPr/>
              <a:t>51</a:t>
            </a:fld>
            <a:endParaRPr lang="en-US" smtClean="0"/>
          </a:p>
        </p:txBody>
      </p:sp>
      <p:sp>
        <p:nvSpPr>
          <p:cNvPr id="237571" name="Rectangle 2"/>
          <p:cNvSpPr>
            <a:spLocks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ln/>
        </p:spPr>
        <p:txBody>
          <a:bodyPr/>
          <a:lstStyle/>
          <a:p>
            <a:r>
              <a:rPr lang="en-US" smtClean="0"/>
              <a:t>A </a:t>
            </a:r>
            <a:r>
              <a:rPr lang="en-US" b="1" smtClean="0"/>
              <a:t>superpower</a:t>
            </a:r>
            <a:r>
              <a:rPr lang="en-US" smtClean="0"/>
              <a:t> is a state with a dominant position in the international system which has the ability to influence events and its own interests and project power on a worldwide scale to protect those interests. The basic components of superpower stature may be measured along four axes of power: military, economic, political, and cultural. Presently, it is widely considered that only the United States currently fulfills the criteria to be considered a superpower </a:t>
            </a:r>
          </a:p>
        </p:txBody>
      </p:sp>
      <p:sp>
        <p:nvSpPr>
          <p:cNvPr id="238596" name="Slide Number Placeholder 3"/>
          <p:cNvSpPr>
            <a:spLocks noGrp="1"/>
          </p:cNvSpPr>
          <p:nvPr>
            <p:ph type="sldNum" sz="quarter" idx="5"/>
          </p:nvPr>
        </p:nvSpPr>
        <p:spPr>
          <a:noFill/>
        </p:spPr>
        <p:txBody>
          <a:bodyPr/>
          <a:lstStyle/>
          <a:p>
            <a:fld id="{1E63EF5E-F93B-483A-9688-743881A570E6}" type="slidenum">
              <a:rPr lang="en-US" smtClean="0"/>
              <a:pPr/>
              <a:t>52</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63F81890-699E-43AA-AFD9-0CE718CFA6B1}" type="slidenum">
              <a:rPr lang="en-US" smtClean="0"/>
              <a:pPr/>
              <a:t>54</a:t>
            </a:fld>
            <a:endParaRPr lang="en-US" smtClean="0"/>
          </a:p>
        </p:txBody>
      </p:sp>
      <p:sp>
        <p:nvSpPr>
          <p:cNvPr id="239619" name="Rectangle 2"/>
          <p:cNvSpPr>
            <a:spLocks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p>
            <a:fld id="{B2EF63ED-B579-40E3-A964-2B8FB5C2BBB2}" type="slidenum">
              <a:rPr lang="en-US" smtClean="0"/>
              <a:pPr/>
              <a:t>55</a:t>
            </a:fld>
            <a:endParaRPr lang="en-US" smtClean="0"/>
          </a:p>
        </p:txBody>
      </p:sp>
      <p:sp>
        <p:nvSpPr>
          <p:cNvPr id="240643" name="Rectangle 2"/>
          <p:cNvSpPr>
            <a:spLocks noChangeArrowheads="1" noTextEdit="1"/>
          </p:cNvSpPr>
          <p:nvPr>
            <p:ph type="sldImg"/>
          </p:nvPr>
        </p:nvSpPr>
        <p:spPr>
          <a:ln/>
        </p:spPr>
      </p:sp>
      <p:sp>
        <p:nvSpPr>
          <p:cNvPr id="240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98B1193B-6DC4-4B2C-A30B-4438C55E34CC}" type="slidenum">
              <a:rPr lang="en-US" smtClean="0"/>
              <a:pPr/>
              <a:t>56</a:t>
            </a:fld>
            <a:endParaRPr lang="en-US" smtClean="0"/>
          </a:p>
        </p:txBody>
      </p:sp>
      <p:sp>
        <p:nvSpPr>
          <p:cNvPr id="241667" name="Rectangle 2"/>
          <p:cNvSpPr>
            <a:spLocks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r>
              <a:rPr lang="en-US" sz="2000" smtClean="0"/>
              <a:t>UN</a:t>
            </a:r>
          </a:p>
          <a:p>
            <a:pPr eaLnBrk="1" hangingPunct="1"/>
            <a:r>
              <a:rPr lang="en-US" sz="2000" smtClean="0"/>
              <a:t>NATO</a:t>
            </a:r>
          </a:p>
          <a:p>
            <a:pPr eaLnBrk="1" hangingPunct="1"/>
            <a:r>
              <a:rPr lang="en-US" sz="2000" smtClean="0"/>
              <a:t>Warsaw Pact </a:t>
            </a:r>
          </a:p>
          <a:p>
            <a:pPr eaLnBrk="1" hangingPunct="1"/>
            <a:r>
              <a:rPr lang="en-US" sz="2000" smtClean="0"/>
              <a:t>SEATO</a:t>
            </a:r>
          </a:p>
          <a:p>
            <a:pPr eaLnBrk="1" hangingPunct="1"/>
            <a:r>
              <a:rPr lang="en-US" sz="2000" smtClean="0"/>
              <a:t>COMECON</a:t>
            </a:r>
          </a:p>
          <a:p>
            <a:pPr eaLnBrk="1" hangingPunct="1"/>
            <a:r>
              <a:rPr lang="en-US" sz="2000" smtClean="0"/>
              <a:t>Etc.</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DA696610-03F9-4F55-9657-F59B2A813FE7}" type="slidenum">
              <a:rPr lang="en-US" smtClean="0"/>
              <a:pPr/>
              <a:t>57</a:t>
            </a:fld>
            <a:endParaRPr lang="en-US" smtClean="0"/>
          </a:p>
        </p:txBody>
      </p:sp>
      <p:sp>
        <p:nvSpPr>
          <p:cNvPr id="242691" name="Rectangle 2"/>
          <p:cNvSpPr>
            <a:spLocks noChangeArrowheads="1" noTextEdit="1"/>
          </p:cNvSpPr>
          <p:nvPr>
            <p:ph type="sldImg"/>
          </p:nvPr>
        </p:nvSpPr>
        <p:spPr>
          <a:ln/>
        </p:spPr>
      </p:sp>
      <p:sp>
        <p:nvSpPr>
          <p:cNvPr id="242692" name="Rectangle 3"/>
          <p:cNvSpPr>
            <a:spLocks noGrp="1" noChangeArrowheads="1"/>
          </p:cNvSpPr>
          <p:nvPr>
            <p:ph type="body" idx="1"/>
          </p:nvPr>
        </p:nvSpPr>
        <p:spPr>
          <a:xfrm>
            <a:off x="533400" y="4343400"/>
            <a:ext cx="5867400" cy="4114800"/>
          </a:xfrm>
          <a:noFill/>
          <a:ln/>
        </p:spPr>
        <p:txBody>
          <a:bodyPr/>
          <a:lstStyle/>
          <a:p>
            <a:pPr eaLnBrk="1" hangingPunct="1"/>
            <a:r>
              <a:rPr lang="en-US" sz="2000" smtClean="0"/>
              <a:t>NAFTA-North American Free Trade Association</a:t>
            </a:r>
          </a:p>
          <a:p>
            <a:pPr eaLnBrk="1" hangingPunct="1"/>
            <a:r>
              <a:rPr lang="en-US" sz="2000" smtClean="0"/>
              <a:t>ACS-Association of Caribbean States</a:t>
            </a:r>
          </a:p>
          <a:p>
            <a:pPr eaLnBrk="1" hangingPunct="1"/>
            <a:r>
              <a:rPr lang="en-US" sz="2000" smtClean="0"/>
              <a:t>Central American Common Market, the Andean Group, </a:t>
            </a:r>
          </a:p>
          <a:p>
            <a:pPr eaLnBrk="1" hangingPunct="1"/>
            <a:r>
              <a:rPr lang="en-US" sz="2000" smtClean="0"/>
              <a:t>MERCOSUR-the Southern Cone Community Market </a:t>
            </a:r>
          </a:p>
          <a:p>
            <a:pPr eaLnBrk="1" hangingPunct="1"/>
            <a:r>
              <a:rPr lang="en-US" sz="2000" smtClean="0"/>
              <a:t>ECOWAS-Economic Community of West African States</a:t>
            </a:r>
          </a:p>
          <a:p>
            <a:pPr eaLnBrk="1" hangingPunct="1"/>
            <a:r>
              <a:rPr lang="en-US" sz="2000" smtClean="0"/>
              <a:t>APEC-Asia-Pacific Economic Council</a:t>
            </a:r>
          </a:p>
          <a:p>
            <a:pPr eaLnBrk="1" hangingPunct="1"/>
            <a:r>
              <a:rPr lang="en-US" sz="2000" smtClean="0"/>
              <a:t>CIS Commonwealth Independent States-former Soviet Union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B6E25068-C4DD-46AA-B6F7-2C1B60240AE2}" type="slidenum">
              <a:rPr lang="en-US" smtClean="0"/>
              <a:pPr/>
              <a:t>58</a:t>
            </a:fld>
            <a:endParaRPr lang="en-US" smtClean="0"/>
          </a:p>
        </p:txBody>
      </p:sp>
      <p:sp>
        <p:nvSpPr>
          <p:cNvPr id="243715" name="Rectangle 2"/>
          <p:cNvSpPr>
            <a:spLocks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9B7EB4BE-E947-4C25-B2D4-E6F4FFD0DE78}" type="slidenum">
              <a:rPr lang="en-US" smtClean="0"/>
              <a:pPr/>
              <a:t>60</a:t>
            </a:fld>
            <a:endParaRPr lang="en-US" smtClean="0"/>
          </a:p>
        </p:txBody>
      </p:sp>
      <p:sp>
        <p:nvSpPr>
          <p:cNvPr id="244739" name="Rectangle 2"/>
          <p:cNvSpPr>
            <a:spLocks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E589E1E5-FB9C-4B44-80E1-93B0136E515D}" type="slidenum">
              <a:rPr lang="en-US" smtClean="0"/>
              <a:pPr/>
              <a:t>6</a:t>
            </a:fld>
            <a:endParaRPr lang="en-US" smtClean="0"/>
          </a:p>
        </p:txBody>
      </p:sp>
      <p:sp>
        <p:nvSpPr>
          <p:cNvPr id="199683" name="Rectangle 2"/>
          <p:cNvSpPr>
            <a:spLocks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1E91D2F4-F853-48A8-B339-DD41FCE1167C}" type="slidenum">
              <a:rPr lang="en-US" smtClean="0"/>
              <a:pPr/>
              <a:t>62</a:t>
            </a:fld>
            <a:endParaRPr lang="en-US" smtClean="0"/>
          </a:p>
        </p:txBody>
      </p:sp>
      <p:sp>
        <p:nvSpPr>
          <p:cNvPr id="245763" name="Rectangle 2"/>
          <p:cNvSpPr>
            <a:spLocks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5EC2FA27-B044-44E9-B521-37BE89F81C0A}" type="slidenum">
              <a:rPr lang="en-US" smtClean="0"/>
              <a:pPr/>
              <a:t>7</a:t>
            </a:fld>
            <a:endParaRPr lang="en-US" smtClean="0"/>
          </a:p>
        </p:txBody>
      </p:sp>
      <p:sp>
        <p:nvSpPr>
          <p:cNvPr id="200707" name="Rectangle 2"/>
          <p:cNvSpPr>
            <a:spLocks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7E3B419E-EFDA-4F6D-814E-F9057D87A911}" type="slidenum">
              <a:rPr lang="en-US" smtClean="0"/>
              <a:pPr/>
              <a:t>8</a:t>
            </a:fld>
            <a:endParaRPr lang="en-US" smtClean="0"/>
          </a:p>
        </p:txBody>
      </p:sp>
      <p:sp>
        <p:nvSpPr>
          <p:cNvPr id="201731" name="Rectangle 2"/>
          <p:cNvSpPr>
            <a:spLocks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B0C41029-4B44-4A3A-8BA8-A09AA9C57602}" type="slidenum">
              <a:rPr lang="en-US" smtClean="0"/>
              <a:pPr/>
              <a:t>9</a:t>
            </a:fld>
            <a:endParaRPr lang="en-US" smtClean="0"/>
          </a:p>
        </p:txBody>
      </p:sp>
      <p:sp>
        <p:nvSpPr>
          <p:cNvPr id="202755" name="Rectangle 2"/>
          <p:cNvSpPr>
            <a:spLocks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D481A80F-D428-40C0-BEAF-9AA068CC4D02}" type="slidenum">
              <a:rPr lang="en-US" smtClean="0"/>
              <a:pPr/>
              <a:t>10</a:t>
            </a:fld>
            <a:endParaRPr lang="en-US" smtClean="0"/>
          </a:p>
        </p:txBody>
      </p:sp>
      <p:sp>
        <p:nvSpPr>
          <p:cNvPr id="203779" name="Rectangle 2"/>
          <p:cNvSpPr>
            <a:spLocks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r>
              <a:rPr lang="en-US" sz="2000" smtClean="0"/>
              <a:t>“Charisma” Greek for divine gift</a:t>
            </a:r>
          </a:p>
          <a:p>
            <a:pPr eaLnBrk="1" hangingPunct="1"/>
            <a:r>
              <a:rPr lang="en-US" sz="2000" smtClean="0"/>
              <a:t>Peron of Argentina</a:t>
            </a:r>
          </a:p>
          <a:p>
            <a:pPr eaLnBrk="1" hangingPunct="1"/>
            <a:r>
              <a:rPr lang="en-US" sz="2000" smtClean="0"/>
              <a:t>DeGaulle in France</a:t>
            </a:r>
          </a:p>
          <a:p>
            <a:pPr eaLnBrk="1" hangingPunct="1"/>
            <a:r>
              <a:rPr lang="en-US" sz="2000" smtClean="0"/>
              <a:t>Tito in Yugoslavia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5EEE7F-977C-42DF-8878-738AB4A89CB1}" type="datetimeFigureOut">
              <a:rPr lang="en-US" smtClean="0"/>
              <a:t>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BCA92-6263-4E3B-B7AF-2573B9C63F8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5EEE7F-977C-42DF-8878-738AB4A89CB1}" type="datetimeFigureOut">
              <a:rPr lang="en-US" smtClean="0"/>
              <a:t>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BCA92-6263-4E3B-B7AF-2573B9C63F8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5EEE7F-977C-42DF-8878-738AB4A89CB1}" type="datetimeFigureOut">
              <a:rPr lang="en-US" smtClean="0"/>
              <a:t>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BCA92-6263-4E3B-B7AF-2573B9C63F8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5C6771-447A-4030-9C2F-8AF451E6C883}"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7B1954-81CE-4845-A887-BE0379EC502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5EEE7F-977C-42DF-8878-738AB4A89CB1}" type="datetimeFigureOut">
              <a:rPr lang="en-US" smtClean="0"/>
              <a:t>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BCA92-6263-4E3B-B7AF-2573B9C63F8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5EEE7F-977C-42DF-8878-738AB4A89CB1}" type="datetimeFigureOut">
              <a:rPr lang="en-US" smtClean="0"/>
              <a:t>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BCA92-6263-4E3B-B7AF-2573B9C63F8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5EEE7F-977C-42DF-8878-738AB4A89CB1}" type="datetimeFigureOut">
              <a:rPr lang="en-US" smtClean="0"/>
              <a:t>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BCA92-6263-4E3B-B7AF-2573B9C63F8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5EEE7F-977C-42DF-8878-738AB4A89CB1}" type="datetimeFigureOut">
              <a:rPr lang="en-US" smtClean="0"/>
              <a:t>1/8/2012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0BCA92-6263-4E3B-B7AF-2573B9C63F8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5EEE7F-977C-42DF-8878-738AB4A89CB1}" type="datetimeFigureOut">
              <a:rPr lang="en-US" smtClean="0"/>
              <a:t>1/8/2012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0BCA92-6263-4E3B-B7AF-2573B9C63F8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5EEE7F-977C-42DF-8878-738AB4A89CB1}" type="datetimeFigureOut">
              <a:rPr lang="en-US" smtClean="0"/>
              <a:t>1/8/2012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0BCA92-6263-4E3B-B7AF-2573B9C63F8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5EEE7F-977C-42DF-8878-738AB4A89CB1}" type="datetimeFigureOut">
              <a:rPr lang="en-US" smtClean="0"/>
              <a:t>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BCA92-6263-4E3B-B7AF-2573B9C63F8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5EEE7F-977C-42DF-8878-738AB4A89CB1}" type="datetimeFigureOut">
              <a:rPr lang="en-US" smtClean="0"/>
              <a:t>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BCA92-6263-4E3B-B7AF-2573B9C63F8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5EEE7F-977C-42DF-8878-738AB4A89CB1}" type="datetimeFigureOut">
              <a:rPr lang="en-US" smtClean="0"/>
              <a:t>1/8/2012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0BCA92-6263-4E3B-B7AF-2573B9C63F8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37.xml"/><Relationship Id="rId7" Type="http://schemas.openxmlformats.org/officeDocument/2006/relationships/image" Target="../media/image42.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oleObject" Target="../embeddings/oleObject2.bin"/></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62000" y="228600"/>
            <a:ext cx="7772400" cy="685800"/>
          </a:xfrm>
        </p:spPr>
        <p:txBody>
          <a:bodyPr>
            <a:normAutofit fontScale="90000"/>
          </a:bodyPr>
          <a:lstStyle/>
          <a:p>
            <a:pPr eaLnBrk="1" hangingPunct="1">
              <a:defRPr/>
            </a:pPr>
            <a:r>
              <a:rPr lang="en-US" sz="4000" b="1" smtClean="0">
                <a:solidFill>
                  <a:srgbClr val="660066"/>
                </a:solidFill>
                <a:effectLst>
                  <a:outerShdw blurRad="38100" dist="38100" dir="2700000" algn="tl">
                    <a:srgbClr val="C0C0C0"/>
                  </a:outerShdw>
                </a:effectLst>
              </a:rPr>
              <a:t>Ethnic Groups in Southwest Asia</a:t>
            </a:r>
          </a:p>
        </p:txBody>
      </p:sp>
      <p:sp>
        <p:nvSpPr>
          <p:cNvPr id="70659" name="Text Box 3"/>
          <p:cNvSpPr txBox="1">
            <a:spLocks noChangeArrowheads="1"/>
          </p:cNvSpPr>
          <p:nvPr/>
        </p:nvSpPr>
        <p:spPr bwMode="auto">
          <a:xfrm>
            <a:off x="685800" y="5943600"/>
            <a:ext cx="7947025" cy="581025"/>
          </a:xfrm>
          <a:prstGeom prst="rect">
            <a:avLst/>
          </a:prstGeom>
          <a:noFill/>
          <a:ln w="9525">
            <a:noFill/>
            <a:miter lim="800000"/>
            <a:headEnd/>
            <a:tailEnd/>
          </a:ln>
        </p:spPr>
        <p:txBody>
          <a:bodyPr>
            <a:spAutoFit/>
          </a:bodyPr>
          <a:lstStyle/>
          <a:p>
            <a:pPr marL="1027113" indent="-1027113" eaLnBrk="0" hangingPunct="0"/>
            <a:r>
              <a:rPr lang="en-US" sz="1600">
                <a:solidFill>
                  <a:schemeClr val="bg1"/>
                </a:solidFill>
                <a:latin typeface="Arial" charset="0"/>
              </a:rPr>
              <a:t>Fig. 8-14: Ethnic boundaries do not match country boundaries, especially in Iraq, Iran, Afghanistan, and Pakistan.</a:t>
            </a:r>
          </a:p>
        </p:txBody>
      </p:sp>
      <p:pic>
        <p:nvPicPr>
          <p:cNvPr id="70660" name="Picture 4"/>
          <p:cNvPicPr>
            <a:picLocks noGrp="1" noChangeAspect="1" noChangeArrowheads="1"/>
          </p:cNvPicPr>
          <p:nvPr>
            <p:ph idx="1"/>
          </p:nvPr>
        </p:nvPicPr>
        <p:blipFill>
          <a:blip r:embed="rId3" cstate="print"/>
          <a:srcRect/>
          <a:stretch>
            <a:fillRect/>
          </a:stretch>
        </p:blipFill>
        <p:spPr>
          <a:xfrm>
            <a:off x="0" y="1143000"/>
            <a:ext cx="9144000" cy="5495925"/>
          </a:xfr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685800" y="0"/>
            <a:ext cx="7772400" cy="609600"/>
          </a:xfrm>
        </p:spPr>
        <p:txBody>
          <a:bodyPr>
            <a:normAutofit fontScale="90000"/>
          </a:bodyPr>
          <a:lstStyle/>
          <a:p>
            <a:pPr eaLnBrk="1" hangingPunct="1">
              <a:defRPr/>
            </a:pPr>
            <a:r>
              <a:rPr lang="en-US" sz="3600" b="1" dirty="0" smtClean="0">
                <a:solidFill>
                  <a:srgbClr val="660066"/>
                </a:solidFill>
                <a:effectLst>
                  <a:outerShdw blurRad="38100" dist="38100" dir="2700000" algn="tl">
                    <a:srgbClr val="C0C0C0"/>
                  </a:outerShdw>
                </a:effectLst>
              </a:rPr>
              <a:t>Centripetal and Centrifugal Forces</a:t>
            </a:r>
          </a:p>
        </p:txBody>
      </p:sp>
      <p:sp>
        <p:nvSpPr>
          <p:cNvPr id="79875" name="Rectangle 3"/>
          <p:cNvSpPr>
            <a:spLocks noGrp="1" noChangeArrowheads="1"/>
          </p:cNvSpPr>
          <p:nvPr>
            <p:ph type="body" sz="half" idx="1"/>
          </p:nvPr>
        </p:nvSpPr>
        <p:spPr>
          <a:xfrm>
            <a:off x="0" y="838200"/>
            <a:ext cx="4800600" cy="6019800"/>
          </a:xfrm>
        </p:spPr>
        <p:txBody>
          <a:bodyPr/>
          <a:lstStyle/>
          <a:p>
            <a:pPr eaLnBrk="1" hangingPunct="1"/>
            <a:r>
              <a:rPr lang="en-US" sz="2800" smtClean="0"/>
              <a:t>Richard Hartshorne, a leading political geographer described </a:t>
            </a:r>
            <a:r>
              <a:rPr lang="en-US" sz="2800" b="1" smtClean="0"/>
              <a:t>Centripetal forces</a:t>
            </a:r>
            <a:r>
              <a:rPr lang="en-US" sz="2800" smtClean="0"/>
              <a:t> as things that bind or hold a nation together &amp; promote national unity:</a:t>
            </a:r>
          </a:p>
          <a:p>
            <a:pPr lvl="1" eaLnBrk="1" hangingPunct="1"/>
            <a:r>
              <a:rPr lang="en-US" sz="2400" smtClean="0"/>
              <a:t>Strong leadership-charismatic leader</a:t>
            </a:r>
          </a:p>
          <a:p>
            <a:pPr lvl="1" eaLnBrk="1" hangingPunct="1"/>
            <a:r>
              <a:rPr lang="en-US" sz="2400" smtClean="0"/>
              <a:t>External threat</a:t>
            </a:r>
          </a:p>
          <a:p>
            <a:pPr lvl="1" eaLnBrk="1" hangingPunct="1"/>
            <a:r>
              <a:rPr lang="en-US" sz="2400" smtClean="0"/>
              <a:t>Education</a:t>
            </a:r>
          </a:p>
          <a:p>
            <a:pPr lvl="1" eaLnBrk="1" hangingPunct="1"/>
            <a:r>
              <a:rPr lang="en-US" sz="2400" smtClean="0"/>
              <a:t>Ideology-Fascism, Communism or Democracy</a:t>
            </a:r>
          </a:p>
          <a:p>
            <a:pPr lvl="1" eaLnBrk="1" hangingPunct="1"/>
            <a:r>
              <a:rPr lang="en-US" sz="2400" smtClean="0"/>
              <a:t>Movement or circulation</a:t>
            </a:r>
          </a:p>
          <a:p>
            <a:pPr eaLnBrk="1" hangingPunct="1"/>
            <a:endParaRPr lang="en-US" sz="2800" smtClean="0"/>
          </a:p>
        </p:txBody>
      </p:sp>
      <p:pic>
        <p:nvPicPr>
          <p:cNvPr id="79876" name="Picture 5" descr="Lily-Small Yellow"/>
          <p:cNvPicPr>
            <a:picLocks noChangeAspect="1" noChangeArrowheads="1"/>
          </p:cNvPicPr>
          <p:nvPr/>
        </p:nvPicPr>
        <p:blipFill>
          <a:blip r:embed="rId3" cstate="print"/>
          <a:srcRect/>
          <a:stretch>
            <a:fillRect/>
          </a:stretch>
        </p:blipFill>
        <p:spPr bwMode="auto">
          <a:xfrm>
            <a:off x="4973638" y="914400"/>
            <a:ext cx="4170362"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685800" y="0"/>
            <a:ext cx="7772400" cy="609600"/>
          </a:xfrm>
        </p:spPr>
        <p:txBody>
          <a:bodyPr>
            <a:normAutofit fontScale="90000"/>
          </a:bodyPr>
          <a:lstStyle/>
          <a:p>
            <a:pPr eaLnBrk="1" hangingPunct="1">
              <a:defRPr/>
            </a:pPr>
            <a:r>
              <a:rPr lang="en-US" sz="3600" b="1" smtClean="0">
                <a:solidFill>
                  <a:srgbClr val="660066"/>
                </a:solidFill>
                <a:effectLst>
                  <a:outerShdw blurRad="38100" dist="38100" dir="2700000" algn="tl">
                    <a:srgbClr val="C0C0C0"/>
                  </a:outerShdw>
                </a:effectLst>
              </a:rPr>
              <a:t>Centripetal and Centrifugal Forces</a:t>
            </a:r>
          </a:p>
        </p:txBody>
      </p:sp>
      <p:sp>
        <p:nvSpPr>
          <p:cNvPr id="80899" name="Rectangle 3"/>
          <p:cNvSpPr>
            <a:spLocks noGrp="1" noChangeArrowheads="1"/>
          </p:cNvSpPr>
          <p:nvPr>
            <p:ph type="body" sz="half" idx="1"/>
          </p:nvPr>
        </p:nvSpPr>
        <p:spPr>
          <a:xfrm>
            <a:off x="0" y="838200"/>
            <a:ext cx="4495800" cy="6019800"/>
          </a:xfrm>
        </p:spPr>
        <p:txBody>
          <a:bodyPr/>
          <a:lstStyle/>
          <a:p>
            <a:pPr eaLnBrk="1" hangingPunct="1"/>
            <a:r>
              <a:rPr lang="en-US" sz="2800" b="1" smtClean="0"/>
              <a:t>Centrifugal forces</a:t>
            </a:r>
            <a:r>
              <a:rPr lang="en-US" sz="2800" smtClean="0"/>
              <a:t> are things that that divide or tear a state apart: (also called Devolutionary forces)</a:t>
            </a:r>
          </a:p>
          <a:p>
            <a:pPr lvl="1" eaLnBrk="1" hangingPunct="1"/>
            <a:r>
              <a:rPr lang="en-US" sz="2400" smtClean="0"/>
              <a:t>Ethnic or cultural differences</a:t>
            </a:r>
          </a:p>
          <a:p>
            <a:pPr lvl="1" eaLnBrk="1" hangingPunct="1"/>
            <a:r>
              <a:rPr lang="en-US" sz="2400" smtClean="0"/>
              <a:t>Religious differences</a:t>
            </a:r>
          </a:p>
          <a:p>
            <a:pPr lvl="1" eaLnBrk="1" hangingPunct="1"/>
            <a:r>
              <a:rPr lang="en-US" sz="2400" smtClean="0"/>
              <a:t>Linguistic diversity</a:t>
            </a:r>
          </a:p>
          <a:p>
            <a:pPr lvl="1" eaLnBrk="1" hangingPunct="1"/>
            <a:r>
              <a:rPr lang="en-US" sz="2400" smtClean="0"/>
              <a:t>Economic disparity</a:t>
            </a:r>
          </a:p>
          <a:p>
            <a:pPr lvl="1" eaLnBrk="1" hangingPunct="1"/>
            <a:r>
              <a:rPr lang="en-US" sz="2400" smtClean="0"/>
              <a:t>Movement or circulation</a:t>
            </a:r>
          </a:p>
          <a:p>
            <a:pPr lvl="1" eaLnBrk="1" hangingPunct="1"/>
            <a:r>
              <a:rPr lang="en-US" sz="2400" smtClean="0"/>
              <a:t>Physical geographical differences</a:t>
            </a:r>
          </a:p>
          <a:p>
            <a:pPr eaLnBrk="1" hangingPunct="1"/>
            <a:endParaRPr lang="en-US" sz="2800" smtClean="0"/>
          </a:p>
        </p:txBody>
      </p:sp>
      <p:pic>
        <p:nvPicPr>
          <p:cNvPr id="80900" name="Picture 4" descr="obscene gesture"/>
          <p:cNvPicPr>
            <a:picLocks noChangeAspect="1" noChangeArrowheads="1"/>
          </p:cNvPicPr>
          <p:nvPr/>
        </p:nvPicPr>
        <p:blipFill>
          <a:blip r:embed="rId3" cstate="print"/>
          <a:srcRect/>
          <a:stretch>
            <a:fillRect/>
          </a:stretch>
        </p:blipFill>
        <p:spPr bwMode="auto">
          <a:xfrm>
            <a:off x="4648200" y="1524000"/>
            <a:ext cx="4495800" cy="3371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ext Box 2"/>
          <p:cNvSpPr txBox="1">
            <a:spLocks noChangeArrowheads="1"/>
          </p:cNvSpPr>
          <p:nvPr/>
        </p:nvSpPr>
        <p:spPr bwMode="auto">
          <a:xfrm>
            <a:off x="228600" y="228600"/>
            <a:ext cx="8229600" cy="4202113"/>
          </a:xfrm>
          <a:prstGeom prst="rect">
            <a:avLst/>
          </a:prstGeom>
          <a:noFill/>
          <a:ln w="9525">
            <a:noFill/>
            <a:miter lim="800000"/>
            <a:headEnd/>
            <a:tailEnd/>
          </a:ln>
          <a:effectLst/>
        </p:spPr>
        <p:txBody>
          <a:bodyPr>
            <a:spAutoFit/>
          </a:bodyPr>
          <a:lstStyle/>
          <a:p>
            <a:pPr>
              <a:spcBef>
                <a:spcPct val="5000"/>
              </a:spcBef>
              <a:defRPr/>
            </a:pPr>
            <a:r>
              <a:rPr lang="en-US" sz="3600" b="1">
                <a:solidFill>
                  <a:srgbClr val="660066"/>
                </a:solidFill>
                <a:effectLst>
                  <a:outerShdw blurRad="38100" dist="38100" dir="2700000" algn="tl">
                    <a:srgbClr val="C0C0C0"/>
                  </a:outerShdw>
                </a:effectLst>
              </a:rPr>
              <a:t>Devolution –</a:t>
            </a:r>
          </a:p>
          <a:p>
            <a:pPr>
              <a:spcBef>
                <a:spcPct val="5000"/>
              </a:spcBef>
              <a:defRPr/>
            </a:pPr>
            <a:r>
              <a:rPr lang="en-US" sz="2800"/>
              <a:t>Movement of power from the central government to regional governments within the state. </a:t>
            </a:r>
          </a:p>
          <a:p>
            <a:pPr>
              <a:spcBef>
                <a:spcPct val="5000"/>
              </a:spcBef>
              <a:defRPr/>
            </a:pPr>
            <a:endParaRPr lang="en-US" sz="2800"/>
          </a:p>
          <a:p>
            <a:pPr>
              <a:spcBef>
                <a:spcPct val="5000"/>
              </a:spcBef>
              <a:defRPr/>
            </a:pPr>
            <a:r>
              <a:rPr lang="en-US" sz="2800"/>
              <a:t>	What causes devolutionary movements?</a:t>
            </a:r>
          </a:p>
          <a:p>
            <a:pPr>
              <a:spcBef>
                <a:spcPct val="5000"/>
              </a:spcBef>
              <a:defRPr/>
            </a:pPr>
            <a:endParaRPr lang="en-US" sz="2800"/>
          </a:p>
          <a:p>
            <a:pPr>
              <a:spcBef>
                <a:spcPct val="5000"/>
              </a:spcBef>
              <a:defRPr/>
            </a:pPr>
            <a:r>
              <a:rPr lang="en-US" sz="2800"/>
              <a:t>			Ethnocultural forces</a:t>
            </a:r>
          </a:p>
          <a:p>
            <a:pPr>
              <a:spcBef>
                <a:spcPct val="5000"/>
              </a:spcBef>
              <a:defRPr/>
            </a:pPr>
            <a:r>
              <a:rPr lang="en-US" sz="2800"/>
              <a:t>			Economic forces</a:t>
            </a:r>
          </a:p>
          <a:p>
            <a:pPr>
              <a:spcBef>
                <a:spcPct val="5000"/>
              </a:spcBef>
              <a:defRPr/>
            </a:pPr>
            <a:r>
              <a:rPr lang="en-US" sz="2800"/>
              <a:t>			Spatial forces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026"/>
          <p:cNvSpPr>
            <a:spLocks noGrp="1" noChangeArrowheads="1"/>
          </p:cNvSpPr>
          <p:nvPr>
            <p:ph type="title"/>
          </p:nvPr>
        </p:nvSpPr>
        <p:spPr>
          <a:xfrm>
            <a:off x="685800" y="0"/>
            <a:ext cx="7772400" cy="685800"/>
          </a:xfrm>
        </p:spPr>
        <p:txBody>
          <a:bodyPr/>
          <a:lstStyle/>
          <a:p>
            <a:pPr eaLnBrk="1" hangingPunct="1">
              <a:defRPr/>
            </a:pPr>
            <a:r>
              <a:rPr lang="en-US" sz="3600" b="1" smtClean="0">
                <a:solidFill>
                  <a:srgbClr val="660066"/>
                </a:solidFill>
                <a:effectLst>
                  <a:outerShdw blurRad="38100" dist="38100" dir="2700000" algn="tl">
                    <a:srgbClr val="C0C0C0"/>
                  </a:outerShdw>
                </a:effectLst>
              </a:rPr>
              <a:t>The Forces of Devolution</a:t>
            </a:r>
          </a:p>
        </p:txBody>
      </p:sp>
      <p:sp>
        <p:nvSpPr>
          <p:cNvPr id="82947" name="Rectangle 1027"/>
          <p:cNvSpPr>
            <a:spLocks noGrp="1" noChangeArrowheads="1"/>
          </p:cNvSpPr>
          <p:nvPr>
            <p:ph type="body" sz="half" idx="1"/>
          </p:nvPr>
        </p:nvSpPr>
        <p:spPr>
          <a:xfrm>
            <a:off x="228600" y="838200"/>
            <a:ext cx="4267200" cy="5867400"/>
          </a:xfrm>
        </p:spPr>
        <p:txBody>
          <a:bodyPr/>
          <a:lstStyle/>
          <a:p>
            <a:pPr eaLnBrk="1" hangingPunct="1">
              <a:lnSpc>
                <a:spcPct val="90000"/>
              </a:lnSpc>
            </a:pPr>
            <a:r>
              <a:rPr lang="en-US" sz="2800" smtClean="0"/>
              <a:t>After USSR collapse in 1991, optimism-a New World Order?</a:t>
            </a:r>
          </a:p>
          <a:p>
            <a:pPr eaLnBrk="1" hangingPunct="1">
              <a:lnSpc>
                <a:spcPct val="90000"/>
              </a:lnSpc>
            </a:pPr>
            <a:r>
              <a:rPr lang="en-US" sz="2800" b="1" smtClean="0"/>
              <a:t>Supranationalism,</a:t>
            </a:r>
            <a:r>
              <a:rPr lang="en-US" sz="2800" smtClean="0"/>
              <a:t> no more costly arms race &amp; negotiation replacing confrontation??</a:t>
            </a:r>
          </a:p>
          <a:p>
            <a:pPr eaLnBrk="1" hangingPunct="1">
              <a:lnSpc>
                <a:spcPct val="90000"/>
              </a:lnSpc>
            </a:pPr>
            <a:r>
              <a:rPr lang="en-US" sz="2800" smtClean="0"/>
              <a:t>Yet despite optimism-powerful self-interests contribute to </a:t>
            </a:r>
            <a:r>
              <a:rPr lang="en-US" sz="2800" b="1" smtClean="0"/>
              <a:t>centrifugal</a:t>
            </a:r>
            <a:r>
              <a:rPr lang="en-US" sz="2800" smtClean="0"/>
              <a:t> (divisive) forces.</a:t>
            </a:r>
          </a:p>
          <a:p>
            <a:pPr eaLnBrk="1" hangingPunct="1">
              <a:lnSpc>
                <a:spcPct val="90000"/>
              </a:lnSpc>
            </a:pPr>
            <a:r>
              <a:rPr lang="en-US" sz="2800" b="1" smtClean="0"/>
              <a:t>Geopolitics</a:t>
            </a:r>
            <a:r>
              <a:rPr lang="en-US" sz="2800" smtClean="0"/>
              <a:t>-the study of political science within a geographic framework</a:t>
            </a:r>
          </a:p>
        </p:txBody>
      </p:sp>
      <p:pic>
        <p:nvPicPr>
          <p:cNvPr id="82948" name="Picture 1028" descr="gorbachev_mikhail(300)"/>
          <p:cNvPicPr>
            <a:picLocks noChangeAspect="1" noChangeArrowheads="1"/>
          </p:cNvPicPr>
          <p:nvPr/>
        </p:nvPicPr>
        <p:blipFill>
          <a:blip r:embed="rId3" cstate="print"/>
          <a:srcRect/>
          <a:stretch>
            <a:fillRect/>
          </a:stretch>
        </p:blipFill>
        <p:spPr bwMode="auto">
          <a:xfrm>
            <a:off x="4572000" y="838200"/>
            <a:ext cx="4346575"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026"/>
          <p:cNvSpPr>
            <a:spLocks noGrp="1" noChangeArrowheads="1"/>
          </p:cNvSpPr>
          <p:nvPr>
            <p:ph type="title"/>
          </p:nvPr>
        </p:nvSpPr>
        <p:spPr>
          <a:xfrm>
            <a:off x="0" y="0"/>
            <a:ext cx="5181600" cy="685800"/>
          </a:xfrm>
        </p:spPr>
        <p:txBody>
          <a:bodyPr/>
          <a:lstStyle/>
          <a:p>
            <a:pPr eaLnBrk="1" hangingPunct="1">
              <a:defRPr/>
            </a:pPr>
            <a:r>
              <a:rPr lang="en-US" sz="3600" b="1" smtClean="0">
                <a:solidFill>
                  <a:srgbClr val="660066"/>
                </a:solidFill>
                <a:effectLst>
                  <a:outerShdw blurRad="38100" dist="38100" dir="2700000" algn="tl">
                    <a:srgbClr val="C0C0C0"/>
                  </a:outerShdw>
                </a:effectLst>
              </a:rPr>
              <a:t>The Forces of Devolution</a:t>
            </a:r>
          </a:p>
        </p:txBody>
      </p:sp>
      <p:sp>
        <p:nvSpPr>
          <p:cNvPr id="83971" name="Rectangle 1027"/>
          <p:cNvSpPr>
            <a:spLocks noGrp="1" noChangeArrowheads="1"/>
          </p:cNvSpPr>
          <p:nvPr>
            <p:ph type="body" sz="half" idx="1"/>
          </p:nvPr>
        </p:nvSpPr>
        <p:spPr>
          <a:xfrm>
            <a:off x="228600" y="685800"/>
            <a:ext cx="4724400" cy="6019800"/>
          </a:xfrm>
        </p:spPr>
        <p:txBody>
          <a:bodyPr>
            <a:normAutofit lnSpcReduction="10000"/>
          </a:bodyPr>
          <a:lstStyle/>
          <a:p>
            <a:pPr eaLnBrk="1" hangingPunct="1">
              <a:lnSpc>
                <a:spcPct val="90000"/>
              </a:lnSpc>
            </a:pPr>
            <a:r>
              <a:rPr lang="en-US" sz="2800" smtClean="0"/>
              <a:t>Since 1990 about 26 new states created.</a:t>
            </a:r>
          </a:p>
          <a:p>
            <a:pPr eaLnBrk="1" hangingPunct="1">
              <a:lnSpc>
                <a:spcPct val="90000"/>
              </a:lnSpc>
            </a:pPr>
            <a:r>
              <a:rPr lang="en-US" sz="2800" smtClean="0"/>
              <a:t>Ironically with EU &amp; adoption of </a:t>
            </a:r>
            <a:r>
              <a:rPr lang="en-US" sz="2800" b="1" i="1" smtClean="0"/>
              <a:t>euro </a:t>
            </a:r>
            <a:r>
              <a:rPr lang="en-US" sz="2800" smtClean="0"/>
              <a:t>greater centrifugal forces in Europe.</a:t>
            </a:r>
          </a:p>
          <a:p>
            <a:pPr eaLnBrk="1" hangingPunct="1">
              <a:lnSpc>
                <a:spcPct val="90000"/>
              </a:lnSpc>
            </a:pPr>
            <a:r>
              <a:rPr lang="en-US" sz="2800" smtClean="0"/>
              <a:t>London’s decision to join EU encouraged Scottish nationalism.</a:t>
            </a:r>
          </a:p>
          <a:p>
            <a:pPr eaLnBrk="1" hangingPunct="1">
              <a:lnSpc>
                <a:spcPct val="90000"/>
              </a:lnSpc>
            </a:pPr>
            <a:r>
              <a:rPr lang="en-US" sz="2800" smtClean="0"/>
              <a:t>1990s Scottish National Party encouraged devolution.</a:t>
            </a:r>
          </a:p>
          <a:p>
            <a:pPr eaLnBrk="1" hangingPunct="1">
              <a:lnSpc>
                <a:spcPct val="90000"/>
              </a:lnSpc>
            </a:pPr>
            <a:r>
              <a:rPr lang="en-US" sz="2800" smtClean="0"/>
              <a:t>1997 Labour Party gave Scots &amp; Welsh chance to vote-both voted to have their own parliaments</a:t>
            </a:r>
          </a:p>
          <a:p>
            <a:pPr eaLnBrk="1" hangingPunct="1">
              <a:lnSpc>
                <a:spcPct val="90000"/>
              </a:lnSpc>
            </a:pPr>
            <a:endParaRPr lang="en-US" sz="2800" b="1" i="1" smtClean="0"/>
          </a:p>
        </p:txBody>
      </p:sp>
      <p:pic>
        <p:nvPicPr>
          <p:cNvPr id="83972" name="Picture 1028" descr="euro"/>
          <p:cNvPicPr>
            <a:picLocks noChangeAspect="1" noChangeArrowheads="1"/>
          </p:cNvPicPr>
          <p:nvPr/>
        </p:nvPicPr>
        <p:blipFill>
          <a:blip r:embed="rId3" cstate="print"/>
          <a:srcRect/>
          <a:stretch>
            <a:fillRect/>
          </a:stretch>
        </p:blipFill>
        <p:spPr bwMode="auto">
          <a:xfrm>
            <a:off x="5241925" y="2819400"/>
            <a:ext cx="3902075" cy="4038600"/>
          </a:xfrm>
          <a:prstGeom prst="rect">
            <a:avLst/>
          </a:prstGeom>
          <a:noFill/>
          <a:ln w="9525">
            <a:noFill/>
            <a:miter lim="800000"/>
            <a:headEnd/>
            <a:tailEnd/>
          </a:ln>
        </p:spPr>
      </p:pic>
      <p:pic>
        <p:nvPicPr>
          <p:cNvPr id="83973" name="Picture 1029" descr="euro-symbol"/>
          <p:cNvPicPr>
            <a:picLocks noChangeAspect="1" noChangeArrowheads="1"/>
          </p:cNvPicPr>
          <p:nvPr/>
        </p:nvPicPr>
        <p:blipFill>
          <a:blip r:embed="rId4" cstate="print"/>
          <a:srcRect/>
          <a:stretch>
            <a:fillRect/>
          </a:stretch>
        </p:blipFill>
        <p:spPr bwMode="auto">
          <a:xfrm>
            <a:off x="6324600" y="228600"/>
            <a:ext cx="2514600"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685800" y="0"/>
            <a:ext cx="7772400" cy="1219200"/>
          </a:xfrm>
        </p:spPr>
        <p:txBody>
          <a:bodyPr/>
          <a:lstStyle/>
          <a:p>
            <a:pPr eaLnBrk="1" hangingPunct="1">
              <a:defRPr/>
            </a:pPr>
            <a:r>
              <a:rPr lang="en-US" sz="3600" b="1" smtClean="0">
                <a:solidFill>
                  <a:srgbClr val="660066"/>
                </a:solidFill>
                <a:effectLst>
                  <a:outerShdw blurRad="38100" dist="38100" dir="2700000" algn="tl">
                    <a:srgbClr val="C0C0C0"/>
                  </a:outerShdw>
                </a:effectLst>
              </a:rPr>
              <a:t>Ethnocultural Devolutionary Movements</a:t>
            </a:r>
          </a:p>
        </p:txBody>
      </p:sp>
      <p:sp>
        <p:nvSpPr>
          <p:cNvPr id="84995" name="Rectangle 3"/>
          <p:cNvSpPr>
            <a:spLocks noGrp="1" noChangeArrowheads="1"/>
          </p:cNvSpPr>
          <p:nvPr>
            <p:ph type="body" idx="1"/>
          </p:nvPr>
        </p:nvSpPr>
        <p:spPr>
          <a:xfrm>
            <a:off x="228600" y="1524000"/>
            <a:ext cx="3886200" cy="4267200"/>
          </a:xfrm>
        </p:spPr>
        <p:txBody>
          <a:bodyPr/>
          <a:lstStyle/>
          <a:p>
            <a:pPr eaLnBrk="1" hangingPunct="1">
              <a:buFontTx/>
              <a:buNone/>
            </a:pPr>
            <a:r>
              <a:rPr lang="en-US" sz="3600" b="1" smtClean="0"/>
              <a:t>Scotland </a:t>
            </a:r>
          </a:p>
          <a:p>
            <a:pPr eaLnBrk="1" hangingPunct="1">
              <a:buFontTx/>
              <a:buNone/>
            </a:pPr>
            <a:r>
              <a:rPr lang="en-US" sz="2800" smtClean="0"/>
              <a:t>	rise in independence movement is coupled with: </a:t>
            </a:r>
          </a:p>
          <a:p>
            <a:pPr eaLnBrk="1" hangingPunct="1">
              <a:buFontTx/>
              <a:buNone/>
            </a:pPr>
            <a:r>
              <a:rPr lang="en-US" sz="2800" smtClean="0"/>
              <a:t>		- European Union</a:t>
            </a:r>
          </a:p>
          <a:p>
            <a:pPr eaLnBrk="1" hangingPunct="1">
              <a:buFontTx/>
              <a:buNone/>
            </a:pPr>
            <a:r>
              <a:rPr lang="en-US" sz="2800" smtClean="0"/>
              <a:t>		- Scotland’s oil 	      		resources</a:t>
            </a:r>
          </a:p>
        </p:txBody>
      </p:sp>
      <p:pic>
        <p:nvPicPr>
          <p:cNvPr id="84996" name="Picture 4" descr="deblij_ch08_fig15"/>
          <p:cNvPicPr>
            <a:picLocks noChangeAspect="1" noChangeArrowheads="1"/>
          </p:cNvPicPr>
          <p:nvPr/>
        </p:nvPicPr>
        <p:blipFill>
          <a:blip r:embed="rId3" cstate="print"/>
          <a:srcRect/>
          <a:stretch>
            <a:fillRect/>
          </a:stretch>
        </p:blipFill>
        <p:spPr bwMode="auto">
          <a:xfrm>
            <a:off x="4068763" y="1371600"/>
            <a:ext cx="5075237"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deblij_ch08_fig14"/>
          <p:cNvPicPr>
            <a:picLocks noChangeAspect="1" noChangeArrowheads="1"/>
          </p:cNvPicPr>
          <p:nvPr/>
        </p:nvPicPr>
        <p:blipFill>
          <a:blip r:embed="rId3" cstate="print"/>
          <a:srcRect/>
          <a:stretch>
            <a:fillRect/>
          </a:stretch>
        </p:blipFill>
        <p:spPr bwMode="auto">
          <a:xfrm>
            <a:off x="1371600" y="76200"/>
            <a:ext cx="6781800" cy="678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0" y="0"/>
            <a:ext cx="9144000" cy="685800"/>
          </a:xfrm>
        </p:spPr>
        <p:txBody>
          <a:bodyPr/>
          <a:lstStyle/>
          <a:p>
            <a:pPr eaLnBrk="1" hangingPunct="1">
              <a:defRPr/>
            </a:pPr>
            <a:r>
              <a:rPr lang="en-US" sz="3600" b="1" smtClean="0">
                <a:solidFill>
                  <a:srgbClr val="660066"/>
                </a:solidFill>
                <a:effectLst>
                  <a:outerShdw blurRad="38100" dist="38100" dir="2700000" algn="tl">
                    <a:srgbClr val="C0C0C0"/>
                  </a:outerShdw>
                </a:effectLst>
              </a:rPr>
              <a:t>The Forces of Devolution-Cultural Forces</a:t>
            </a:r>
          </a:p>
        </p:txBody>
      </p:sp>
      <p:sp>
        <p:nvSpPr>
          <p:cNvPr id="87043" name="Rectangle 3"/>
          <p:cNvSpPr>
            <a:spLocks noGrp="1" noChangeArrowheads="1"/>
          </p:cNvSpPr>
          <p:nvPr>
            <p:ph type="body" sz="half" idx="1"/>
          </p:nvPr>
        </p:nvSpPr>
        <p:spPr>
          <a:xfrm>
            <a:off x="228600" y="685800"/>
            <a:ext cx="4724400" cy="6019800"/>
          </a:xfrm>
        </p:spPr>
        <p:txBody>
          <a:bodyPr/>
          <a:lstStyle/>
          <a:p>
            <a:pPr eaLnBrk="1" hangingPunct="1"/>
            <a:r>
              <a:rPr lang="en-US" sz="2800" smtClean="0"/>
              <a:t>Most of the world’s 200 states have multicultural populations. </a:t>
            </a:r>
          </a:p>
          <a:p>
            <a:pPr eaLnBrk="1" hangingPunct="1"/>
            <a:r>
              <a:rPr lang="en-US" sz="2800" b="1" smtClean="0"/>
              <a:t>Spain</a:t>
            </a:r>
            <a:r>
              <a:rPr lang="en-US" sz="2800" smtClean="0"/>
              <a:t>-</a:t>
            </a:r>
            <a:r>
              <a:rPr lang="en-US" sz="2800" b="1" smtClean="0"/>
              <a:t>Basque</a:t>
            </a:r>
            <a:r>
              <a:rPr lang="en-US" sz="2800" smtClean="0"/>
              <a:t> &amp; </a:t>
            </a:r>
            <a:r>
              <a:rPr lang="en-US" sz="2800" b="1" smtClean="0"/>
              <a:t>Catalonia</a:t>
            </a:r>
            <a:r>
              <a:rPr lang="en-US" sz="2800" smtClean="0"/>
              <a:t> in 1979 signed autonomy agreements</a:t>
            </a:r>
          </a:p>
          <a:p>
            <a:pPr lvl="1" eaLnBrk="1" hangingPunct="1"/>
            <a:r>
              <a:rPr lang="en-US" sz="2400" smtClean="0"/>
              <a:t>Have their own parliaments</a:t>
            </a:r>
          </a:p>
          <a:p>
            <a:pPr lvl="1" eaLnBrk="1" hangingPunct="1"/>
            <a:r>
              <a:rPr lang="en-US" sz="2400" smtClean="0"/>
              <a:t>Languages have official status</a:t>
            </a:r>
          </a:p>
          <a:p>
            <a:pPr lvl="1" eaLnBrk="1" hangingPunct="1"/>
            <a:r>
              <a:rPr lang="en-US" sz="2400" smtClean="0"/>
              <a:t>Control over education</a:t>
            </a:r>
          </a:p>
          <a:p>
            <a:pPr lvl="1" eaLnBrk="1" hangingPunct="1"/>
            <a:r>
              <a:rPr lang="en-US" sz="2400" smtClean="0"/>
              <a:t>Power of taxation</a:t>
            </a:r>
          </a:p>
          <a:p>
            <a:pPr eaLnBrk="1" hangingPunct="1"/>
            <a:r>
              <a:rPr lang="en-US" sz="2800" smtClean="0"/>
              <a:t>But </a:t>
            </a:r>
            <a:r>
              <a:rPr lang="en-US" sz="2800" b="1" smtClean="0"/>
              <a:t>Basque</a:t>
            </a:r>
            <a:r>
              <a:rPr lang="en-US" sz="2800" smtClean="0"/>
              <a:t> separatist were not satisfied-continued bombing &amp; terror attacks</a:t>
            </a:r>
          </a:p>
          <a:p>
            <a:pPr eaLnBrk="1" hangingPunct="1"/>
            <a:endParaRPr lang="en-US" sz="2800" b="1" i="1" smtClean="0"/>
          </a:p>
        </p:txBody>
      </p:sp>
      <p:pic>
        <p:nvPicPr>
          <p:cNvPr id="87044" name="Picture 4" descr="Basque Protest"/>
          <p:cNvPicPr>
            <a:picLocks noChangeAspect="1" noChangeArrowheads="1"/>
          </p:cNvPicPr>
          <p:nvPr/>
        </p:nvPicPr>
        <p:blipFill>
          <a:blip r:embed="rId3" cstate="print"/>
          <a:srcRect/>
          <a:stretch>
            <a:fillRect/>
          </a:stretch>
        </p:blipFill>
        <p:spPr bwMode="auto">
          <a:xfrm>
            <a:off x="5029200" y="838200"/>
            <a:ext cx="3922713" cy="2295525"/>
          </a:xfrm>
          <a:prstGeom prst="rect">
            <a:avLst/>
          </a:prstGeom>
          <a:noFill/>
          <a:ln w="9525">
            <a:noFill/>
            <a:miter lim="800000"/>
            <a:headEnd/>
            <a:tailEnd/>
          </a:ln>
        </p:spPr>
      </p:pic>
      <p:pic>
        <p:nvPicPr>
          <p:cNvPr id="87045" name="Picture 5" descr="Basque ETA bombing Jan 2000 Madrid"/>
          <p:cNvPicPr>
            <a:picLocks noChangeAspect="1" noChangeArrowheads="1"/>
          </p:cNvPicPr>
          <p:nvPr/>
        </p:nvPicPr>
        <p:blipFill>
          <a:blip r:embed="rId4" cstate="print"/>
          <a:srcRect/>
          <a:stretch>
            <a:fillRect/>
          </a:stretch>
        </p:blipFill>
        <p:spPr bwMode="auto">
          <a:xfrm>
            <a:off x="5013325" y="3429000"/>
            <a:ext cx="4130675" cy="2754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0"/>
            <a:ext cx="9144000" cy="685800"/>
          </a:xfrm>
        </p:spPr>
        <p:txBody>
          <a:bodyPr/>
          <a:lstStyle/>
          <a:p>
            <a:pPr eaLnBrk="1" hangingPunct="1">
              <a:defRPr/>
            </a:pPr>
            <a:r>
              <a:rPr lang="en-US" sz="3600" b="1" smtClean="0">
                <a:solidFill>
                  <a:srgbClr val="660066"/>
                </a:solidFill>
                <a:effectLst>
                  <a:outerShdw blurRad="38100" dist="38100" dir="2700000" algn="tl">
                    <a:srgbClr val="C0C0C0"/>
                  </a:outerShdw>
                </a:effectLst>
              </a:rPr>
              <a:t>The Forces of Devolution-Cultural Forces</a:t>
            </a:r>
          </a:p>
        </p:txBody>
      </p:sp>
      <p:sp>
        <p:nvSpPr>
          <p:cNvPr id="88067" name="Rectangle 3"/>
          <p:cNvSpPr>
            <a:spLocks noGrp="1" noChangeArrowheads="1"/>
          </p:cNvSpPr>
          <p:nvPr>
            <p:ph type="body" sz="half" idx="1"/>
          </p:nvPr>
        </p:nvSpPr>
        <p:spPr>
          <a:xfrm>
            <a:off x="228600" y="685800"/>
            <a:ext cx="4876800" cy="6019800"/>
          </a:xfrm>
        </p:spPr>
        <p:txBody>
          <a:bodyPr/>
          <a:lstStyle/>
          <a:p>
            <a:pPr eaLnBrk="1" hangingPunct="1"/>
            <a:r>
              <a:rPr lang="en-US" sz="2800" b="1" smtClean="0"/>
              <a:t>Quebec</a:t>
            </a:r>
            <a:r>
              <a:rPr lang="en-US" sz="2800" smtClean="0"/>
              <a:t> and Parti Quebecois in Canada</a:t>
            </a:r>
          </a:p>
          <a:p>
            <a:pPr eaLnBrk="1" hangingPunct="1"/>
            <a:r>
              <a:rPr lang="en-US" sz="2800" b="1" smtClean="0"/>
              <a:t>Belgium</a:t>
            </a:r>
            <a:r>
              <a:rPr lang="en-US" sz="2800" smtClean="0"/>
              <a:t>-Flemish (Dutch) in north, Walloons (French) in south</a:t>
            </a:r>
          </a:p>
          <a:p>
            <a:pPr eaLnBrk="1" hangingPunct="1"/>
            <a:r>
              <a:rPr lang="en-US" sz="2800" b="1" smtClean="0"/>
              <a:t>Czechoslovakia </a:t>
            </a:r>
            <a:r>
              <a:rPr lang="en-US" sz="2800" smtClean="0"/>
              <a:t>split in Jan. 1993 in the “Velvet Divorce”</a:t>
            </a:r>
          </a:p>
          <a:p>
            <a:pPr eaLnBrk="1" hangingPunct="1"/>
            <a:r>
              <a:rPr lang="en-US" sz="2800" b="1" smtClean="0"/>
              <a:t>Sudan</a:t>
            </a:r>
            <a:r>
              <a:rPr lang="en-US" sz="2800" smtClean="0"/>
              <a:t>-Muslim north &amp; Christian south</a:t>
            </a:r>
          </a:p>
          <a:p>
            <a:pPr eaLnBrk="1" hangingPunct="1"/>
            <a:r>
              <a:rPr lang="en-US" sz="2800" b="1" smtClean="0"/>
              <a:t>Sri Lanka</a:t>
            </a:r>
            <a:r>
              <a:rPr lang="en-US" sz="2800" smtClean="0"/>
              <a:t>-Tamils, a Hindu minority fight for independence from the Sinhalese a Buddhist majority </a:t>
            </a:r>
          </a:p>
          <a:p>
            <a:pPr eaLnBrk="1" hangingPunct="1"/>
            <a:endParaRPr lang="en-US" sz="2800" b="1" i="1" smtClean="0"/>
          </a:p>
        </p:txBody>
      </p:sp>
      <p:pic>
        <p:nvPicPr>
          <p:cNvPr id="88068" name="Picture 4" descr="Tamil Tiger"/>
          <p:cNvPicPr>
            <a:picLocks noChangeAspect="1" noChangeArrowheads="1"/>
          </p:cNvPicPr>
          <p:nvPr/>
        </p:nvPicPr>
        <p:blipFill>
          <a:blip r:embed="rId3" cstate="print"/>
          <a:srcRect/>
          <a:stretch>
            <a:fillRect/>
          </a:stretch>
        </p:blipFill>
        <p:spPr bwMode="auto">
          <a:xfrm>
            <a:off x="4953000" y="685800"/>
            <a:ext cx="4191000" cy="2887663"/>
          </a:xfrm>
          <a:prstGeom prst="rect">
            <a:avLst/>
          </a:prstGeom>
          <a:noFill/>
          <a:ln w="9525">
            <a:noFill/>
            <a:miter lim="800000"/>
            <a:headEnd/>
            <a:tailEnd/>
          </a:ln>
        </p:spPr>
      </p:pic>
      <p:pic>
        <p:nvPicPr>
          <p:cNvPr id="88069" name="Picture 5" descr="sri_lanka_tigers"/>
          <p:cNvPicPr>
            <a:picLocks noChangeAspect="1" noChangeArrowheads="1"/>
          </p:cNvPicPr>
          <p:nvPr/>
        </p:nvPicPr>
        <p:blipFill>
          <a:blip r:embed="rId4" cstate="print"/>
          <a:srcRect/>
          <a:stretch>
            <a:fillRect/>
          </a:stretch>
        </p:blipFill>
        <p:spPr bwMode="auto">
          <a:xfrm>
            <a:off x="5105400" y="3556000"/>
            <a:ext cx="4038600" cy="2697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p:cNvSpPr>
            <a:spLocks noGrp="1" noChangeArrowheads="1"/>
          </p:cNvSpPr>
          <p:nvPr>
            <p:ph type="body" sz="half" idx="1"/>
          </p:nvPr>
        </p:nvSpPr>
        <p:spPr>
          <a:xfrm>
            <a:off x="228600" y="0"/>
            <a:ext cx="8915400" cy="6705600"/>
          </a:xfrm>
        </p:spPr>
        <p:txBody>
          <a:bodyPr/>
          <a:lstStyle/>
          <a:p>
            <a:pPr eaLnBrk="1" hangingPunct="1">
              <a:buFontTx/>
              <a:buNone/>
              <a:defRPr/>
            </a:pPr>
            <a:r>
              <a:rPr lang="en-US" sz="3600" b="1" smtClean="0">
                <a:solidFill>
                  <a:srgbClr val="660066"/>
                </a:solidFill>
                <a:effectLst>
                  <a:outerShdw blurRad="38100" dist="38100" dir="2700000" algn="tl">
                    <a:srgbClr val="C0C0C0"/>
                  </a:outerShdw>
                </a:effectLst>
              </a:rPr>
              <a:t>The Forces of Devolution-Cultural Forces</a:t>
            </a:r>
            <a:endParaRPr lang="en-US" sz="3600" smtClean="0"/>
          </a:p>
          <a:p>
            <a:pPr eaLnBrk="1" hangingPunct="1">
              <a:defRPr/>
            </a:pPr>
            <a:r>
              <a:rPr lang="en-US" sz="2800" smtClean="0"/>
              <a:t>Greatest tragedy was Yugoslavia which erupted in Civil War in the 1990s</a:t>
            </a:r>
          </a:p>
          <a:p>
            <a:pPr eaLnBrk="1" hangingPunct="1">
              <a:defRPr/>
            </a:pPr>
            <a:r>
              <a:rPr lang="en-US" sz="2800" smtClean="0"/>
              <a:t>Thrown together after WW I with Serbia as the core of “The Land of the South Slavs”</a:t>
            </a:r>
          </a:p>
          <a:p>
            <a:pPr eaLnBrk="1" hangingPunct="1">
              <a:defRPr/>
            </a:pPr>
            <a:r>
              <a:rPr lang="en-US" sz="2800" smtClean="0"/>
              <a:t>7 major, 17 minor ethnic groups, 3 religions &amp; 2 alphabets</a:t>
            </a:r>
          </a:p>
          <a:p>
            <a:pPr eaLnBrk="1" hangingPunct="1">
              <a:defRPr/>
            </a:pPr>
            <a:r>
              <a:rPr lang="en-US" sz="2800" smtClean="0"/>
              <a:t>North-Croats &amp; Slovenes-Catholic</a:t>
            </a:r>
          </a:p>
          <a:p>
            <a:pPr eaLnBrk="1" hangingPunct="1">
              <a:defRPr/>
            </a:pPr>
            <a:r>
              <a:rPr lang="en-US" sz="2800" smtClean="0"/>
              <a:t>South-Serbs are Orthodox, Muslim enclaves</a:t>
            </a:r>
          </a:p>
          <a:p>
            <a:pPr eaLnBrk="1" hangingPunct="1">
              <a:defRPr/>
            </a:pPr>
            <a:r>
              <a:rPr lang="en-US" sz="2800" smtClean="0"/>
              <a:t>Rule by royal house of Serbia, during WWII German occupation the Croats supported the Nazis, Serbs fought as anti-Nazi partisans.</a:t>
            </a:r>
          </a:p>
          <a:p>
            <a:pPr eaLnBrk="1" hangingPunct="1">
              <a:defRPr/>
            </a:pPr>
            <a:r>
              <a:rPr lang="en-US" sz="2800" b="1" smtClean="0"/>
              <a:t>Josip Broz Tito</a:t>
            </a:r>
            <a:r>
              <a:rPr lang="en-US" sz="2800" smtClean="0"/>
              <a:t> emerged as a communist leader after WWII-nationalism suppressed under his iron fist.</a:t>
            </a:r>
          </a:p>
          <a:p>
            <a:pPr eaLnBrk="1" hangingPunct="1">
              <a:defRPr/>
            </a:pPr>
            <a:endParaRPr lang="en-US" sz="2800" smtClean="0"/>
          </a:p>
          <a:p>
            <a:pPr eaLnBrk="1" hangingPunct="1">
              <a:defRPr/>
            </a:pPr>
            <a:endParaRPr lang="en-US" sz="2800" b="1" i="1"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152400"/>
            <a:ext cx="7772400" cy="609600"/>
          </a:xfrm>
        </p:spPr>
        <p:txBody>
          <a:bodyPr>
            <a:normAutofit fontScale="90000"/>
          </a:bodyPr>
          <a:lstStyle/>
          <a:p>
            <a:pPr eaLnBrk="1" hangingPunct="1">
              <a:defRPr/>
            </a:pPr>
            <a:r>
              <a:rPr lang="en-US" sz="4000" b="1" smtClean="0">
                <a:solidFill>
                  <a:srgbClr val="660066"/>
                </a:solidFill>
                <a:effectLst>
                  <a:outerShdw blurRad="38100" dist="38100" dir="2700000" algn="tl">
                    <a:srgbClr val="C0C0C0"/>
                  </a:outerShdw>
                </a:effectLst>
              </a:rPr>
              <a:t>Division of Cyprus</a:t>
            </a:r>
          </a:p>
        </p:txBody>
      </p:sp>
      <p:sp>
        <p:nvSpPr>
          <p:cNvPr id="71683" name="Text Box 3"/>
          <p:cNvSpPr txBox="1">
            <a:spLocks noChangeArrowheads="1"/>
          </p:cNvSpPr>
          <p:nvPr/>
        </p:nvSpPr>
        <p:spPr bwMode="auto">
          <a:xfrm>
            <a:off x="838200" y="6096000"/>
            <a:ext cx="7332663" cy="336550"/>
          </a:xfrm>
          <a:prstGeom prst="rect">
            <a:avLst/>
          </a:prstGeom>
          <a:noFill/>
          <a:ln w="9525">
            <a:noFill/>
            <a:miter lim="800000"/>
            <a:headEnd/>
            <a:tailEnd/>
          </a:ln>
        </p:spPr>
        <p:txBody>
          <a:bodyPr wrap="none">
            <a:spAutoFit/>
          </a:bodyPr>
          <a:lstStyle/>
          <a:p>
            <a:pPr eaLnBrk="0" hangingPunct="0"/>
            <a:r>
              <a:rPr lang="en-US" sz="1600">
                <a:solidFill>
                  <a:schemeClr val="bg1"/>
                </a:solidFill>
                <a:latin typeface="Arial" charset="0"/>
              </a:rPr>
              <a:t>Fig. 8-10: Cyprus has been divided into Green and Turkish portions since 1974.</a:t>
            </a:r>
          </a:p>
        </p:txBody>
      </p:sp>
      <p:pic>
        <p:nvPicPr>
          <p:cNvPr id="71684" name="Picture 4"/>
          <p:cNvPicPr>
            <a:picLocks noGrp="1" noChangeAspect="1" noChangeArrowheads="1"/>
          </p:cNvPicPr>
          <p:nvPr>
            <p:ph idx="1"/>
          </p:nvPr>
        </p:nvPicPr>
        <p:blipFill>
          <a:blip r:embed="rId3" cstate="print"/>
          <a:srcRect/>
          <a:stretch>
            <a:fillRect/>
          </a:stretch>
        </p:blipFill>
        <p:spPr>
          <a:xfrm>
            <a:off x="0" y="990600"/>
            <a:ext cx="8991600" cy="5870575"/>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228600" y="0"/>
            <a:ext cx="8915400" cy="609600"/>
          </a:xfrm>
        </p:spPr>
        <p:txBody>
          <a:bodyPr>
            <a:normAutofit fontScale="90000"/>
          </a:bodyPr>
          <a:lstStyle/>
          <a:p>
            <a:pPr eaLnBrk="1" hangingPunct="1">
              <a:defRPr/>
            </a:pPr>
            <a:r>
              <a:rPr lang="en-US" sz="3600" b="1" smtClean="0">
                <a:solidFill>
                  <a:srgbClr val="660066"/>
                </a:solidFill>
                <a:effectLst>
                  <a:outerShdw blurRad="38100" dist="38100" dir="2700000" algn="tl">
                    <a:srgbClr val="C0C0C0"/>
                  </a:outerShdw>
                </a:effectLst>
              </a:rPr>
              <a:t>The Forces of Devolution-Cultural Forces</a:t>
            </a:r>
          </a:p>
        </p:txBody>
      </p:sp>
      <p:sp>
        <p:nvSpPr>
          <p:cNvPr id="90115" name="Rectangle 3"/>
          <p:cNvSpPr>
            <a:spLocks noGrp="1" noChangeArrowheads="1"/>
          </p:cNvSpPr>
          <p:nvPr>
            <p:ph type="body" sz="half" idx="1"/>
          </p:nvPr>
        </p:nvSpPr>
        <p:spPr>
          <a:xfrm>
            <a:off x="0" y="685800"/>
            <a:ext cx="4953000" cy="6019800"/>
          </a:xfrm>
        </p:spPr>
        <p:txBody>
          <a:bodyPr/>
          <a:lstStyle/>
          <a:p>
            <a:pPr eaLnBrk="1" hangingPunct="1">
              <a:lnSpc>
                <a:spcPct val="90000"/>
              </a:lnSpc>
            </a:pPr>
            <a:r>
              <a:rPr lang="en-US" sz="2800" smtClean="0"/>
              <a:t>After the death of </a:t>
            </a:r>
            <a:r>
              <a:rPr lang="en-US" sz="2800" b="1" smtClean="0"/>
              <a:t>Tito</a:t>
            </a:r>
            <a:r>
              <a:rPr lang="en-US" sz="2800" smtClean="0"/>
              <a:t> &amp; later the collapse of communism-ethnic conflict of Croat versus Serb and everyone versus Muslims emerged again.</a:t>
            </a:r>
          </a:p>
          <a:p>
            <a:pPr eaLnBrk="1" hangingPunct="1">
              <a:lnSpc>
                <a:spcPct val="90000"/>
              </a:lnSpc>
            </a:pPr>
            <a:r>
              <a:rPr lang="en-US" sz="2800" smtClean="0"/>
              <a:t>Slovenia, Croatia, Bosnia, Serbia-Montenegro &amp; Macedonia became independent.</a:t>
            </a:r>
          </a:p>
          <a:p>
            <a:pPr eaLnBrk="1" hangingPunct="1">
              <a:lnSpc>
                <a:spcPct val="90000"/>
              </a:lnSpc>
            </a:pPr>
            <a:r>
              <a:rPr lang="en-US" sz="2800" b="1" smtClean="0"/>
              <a:t>Bosnia</a:t>
            </a:r>
            <a:r>
              <a:rPr lang="en-US" sz="2800" smtClean="0"/>
              <a:t>-no clear majority, Dayton Accords partitioned Bosnia &amp; ended the civil war-Muslims 44%, Serbs 32% &amp; Croatians 17%</a:t>
            </a:r>
          </a:p>
          <a:p>
            <a:pPr eaLnBrk="1" hangingPunct="1">
              <a:lnSpc>
                <a:spcPct val="90000"/>
              </a:lnSpc>
            </a:pPr>
            <a:endParaRPr lang="en-US" sz="2800" smtClean="0"/>
          </a:p>
        </p:txBody>
      </p:sp>
      <p:pic>
        <p:nvPicPr>
          <p:cNvPr id="90116" name="Picture 4" descr="tito-josip-broz"/>
          <p:cNvPicPr>
            <a:picLocks noChangeAspect="1" noChangeArrowheads="1"/>
          </p:cNvPicPr>
          <p:nvPr/>
        </p:nvPicPr>
        <p:blipFill>
          <a:blip r:embed="rId3" cstate="print"/>
          <a:srcRect/>
          <a:stretch>
            <a:fillRect/>
          </a:stretch>
        </p:blipFill>
        <p:spPr bwMode="auto">
          <a:xfrm>
            <a:off x="5905500" y="685800"/>
            <a:ext cx="3238500" cy="3657600"/>
          </a:xfrm>
          <a:prstGeom prst="rect">
            <a:avLst/>
          </a:prstGeom>
          <a:noFill/>
          <a:ln w="9525">
            <a:noFill/>
            <a:miter lim="800000"/>
            <a:headEnd/>
            <a:tailEnd/>
          </a:ln>
        </p:spPr>
      </p:pic>
      <p:pic>
        <p:nvPicPr>
          <p:cNvPr id="90117" name="Picture 5" descr="Bosnia-escape from Srebrenica"/>
          <p:cNvPicPr>
            <a:picLocks noChangeAspect="1" noChangeArrowheads="1"/>
          </p:cNvPicPr>
          <p:nvPr/>
        </p:nvPicPr>
        <p:blipFill>
          <a:blip r:embed="rId4" cstate="print"/>
          <a:srcRect/>
          <a:stretch>
            <a:fillRect/>
          </a:stretch>
        </p:blipFill>
        <p:spPr bwMode="auto">
          <a:xfrm>
            <a:off x="4886325" y="4170363"/>
            <a:ext cx="4257675" cy="2687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Zimbabwe-digging graves near Harare"/>
          <p:cNvPicPr>
            <a:picLocks noChangeAspect="1" noChangeArrowheads="1"/>
          </p:cNvPicPr>
          <p:nvPr/>
        </p:nvPicPr>
        <p:blipFill>
          <a:blip r:embed="rId3" cstate="print"/>
          <a:srcRect/>
          <a:stretch>
            <a:fillRect/>
          </a:stretch>
        </p:blipFill>
        <p:spPr bwMode="auto">
          <a:xfrm>
            <a:off x="3525838" y="0"/>
            <a:ext cx="5618162" cy="5715000"/>
          </a:xfrm>
          <a:prstGeom prst="rect">
            <a:avLst/>
          </a:prstGeom>
          <a:noFill/>
          <a:ln w="9525">
            <a:noFill/>
            <a:miter lim="800000"/>
            <a:headEnd/>
            <a:tailEnd/>
          </a:ln>
        </p:spPr>
      </p:pic>
      <p:pic>
        <p:nvPicPr>
          <p:cNvPr id="91139" name="Picture 3" descr="Mugabe, Robert of Zimbabwe"/>
          <p:cNvPicPr>
            <a:picLocks noChangeAspect="1" noChangeArrowheads="1"/>
          </p:cNvPicPr>
          <p:nvPr/>
        </p:nvPicPr>
        <p:blipFill>
          <a:blip r:embed="rId4" cstate="print"/>
          <a:srcRect/>
          <a:stretch>
            <a:fillRect/>
          </a:stretch>
        </p:blipFill>
        <p:spPr bwMode="auto">
          <a:xfrm>
            <a:off x="0" y="0"/>
            <a:ext cx="3581400" cy="2990850"/>
          </a:xfrm>
          <a:prstGeom prst="rect">
            <a:avLst/>
          </a:prstGeom>
          <a:noFill/>
          <a:ln w="9525">
            <a:noFill/>
            <a:miter lim="800000"/>
            <a:headEnd/>
            <a:tailEnd/>
          </a:ln>
        </p:spPr>
      </p:pic>
      <p:sp>
        <p:nvSpPr>
          <p:cNvPr id="91140" name="Rectangle 4"/>
          <p:cNvSpPr>
            <a:spLocks noGrp="1" noChangeArrowheads="1"/>
          </p:cNvSpPr>
          <p:nvPr>
            <p:ph type="title"/>
          </p:nvPr>
        </p:nvSpPr>
        <p:spPr>
          <a:xfrm>
            <a:off x="5257800" y="5943600"/>
            <a:ext cx="3200400" cy="533400"/>
          </a:xfrm>
        </p:spPr>
        <p:txBody>
          <a:bodyPr>
            <a:normAutofit fontScale="90000"/>
          </a:bodyPr>
          <a:lstStyle/>
          <a:p>
            <a:pPr eaLnBrk="1" hangingPunct="1"/>
            <a:r>
              <a:rPr lang="en-US" sz="4000" b="1" smtClean="0"/>
              <a:t>Zimbabwe</a:t>
            </a:r>
          </a:p>
        </p:txBody>
      </p:sp>
      <p:sp>
        <p:nvSpPr>
          <p:cNvPr id="91141" name="Rectangle 5"/>
          <p:cNvSpPr>
            <a:spLocks noGrp="1" noChangeArrowheads="1"/>
          </p:cNvSpPr>
          <p:nvPr>
            <p:ph type="body" idx="1"/>
          </p:nvPr>
        </p:nvSpPr>
        <p:spPr>
          <a:xfrm>
            <a:off x="0" y="3124200"/>
            <a:ext cx="3429000" cy="3505200"/>
          </a:xfrm>
        </p:spPr>
        <p:txBody>
          <a:bodyPr/>
          <a:lstStyle/>
          <a:p>
            <a:pPr eaLnBrk="1" hangingPunct="1"/>
            <a:r>
              <a:rPr lang="en-US" smtClean="0"/>
              <a:t>Robert Mugabe’s dictatorship forced thousands of white farmers to flee Zimbabwe.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Genocide -20th cent"/>
          <p:cNvPicPr>
            <a:picLocks noChangeAspect="1" noChangeArrowheads="1"/>
          </p:cNvPicPr>
          <p:nvPr/>
        </p:nvPicPr>
        <p:blipFill>
          <a:blip r:embed="rId3" cstate="print"/>
          <a:srcRect/>
          <a:stretch>
            <a:fillRect/>
          </a:stretch>
        </p:blipFill>
        <p:spPr bwMode="auto">
          <a:xfrm>
            <a:off x="4300538" y="0"/>
            <a:ext cx="4843462" cy="6858000"/>
          </a:xfrm>
          <a:prstGeom prst="rect">
            <a:avLst/>
          </a:prstGeom>
          <a:noFill/>
          <a:ln w="9525">
            <a:noFill/>
            <a:miter lim="800000"/>
            <a:headEnd/>
            <a:tailEnd/>
          </a:ln>
        </p:spPr>
      </p:pic>
      <p:sp>
        <p:nvSpPr>
          <p:cNvPr id="265219" name="Rectangle 3"/>
          <p:cNvSpPr>
            <a:spLocks noGrp="1" noChangeArrowheads="1"/>
          </p:cNvSpPr>
          <p:nvPr>
            <p:ph type="title"/>
          </p:nvPr>
        </p:nvSpPr>
        <p:spPr>
          <a:xfrm>
            <a:off x="0" y="0"/>
            <a:ext cx="4191000" cy="533400"/>
          </a:xfrm>
        </p:spPr>
        <p:txBody>
          <a:bodyPr>
            <a:normAutofit fontScale="90000"/>
          </a:bodyPr>
          <a:lstStyle/>
          <a:p>
            <a:pPr eaLnBrk="1" hangingPunct="1">
              <a:defRPr/>
            </a:pPr>
            <a:r>
              <a:rPr lang="en-US" sz="3600" b="1" smtClean="0">
                <a:solidFill>
                  <a:srgbClr val="660066"/>
                </a:solidFill>
                <a:effectLst>
                  <a:outerShdw blurRad="38100" dist="38100" dir="2700000" algn="tl">
                    <a:srgbClr val="C0C0C0"/>
                  </a:outerShdw>
                </a:effectLst>
              </a:rPr>
              <a:t>Genocide </a:t>
            </a:r>
          </a:p>
        </p:txBody>
      </p:sp>
      <p:sp>
        <p:nvSpPr>
          <p:cNvPr id="92164" name="Rectangle 4"/>
          <p:cNvSpPr>
            <a:spLocks noGrp="1" noChangeArrowheads="1"/>
          </p:cNvSpPr>
          <p:nvPr>
            <p:ph type="body" sz="half" idx="1"/>
          </p:nvPr>
        </p:nvSpPr>
        <p:spPr>
          <a:xfrm>
            <a:off x="0" y="533400"/>
            <a:ext cx="4343400" cy="6324600"/>
          </a:xfrm>
        </p:spPr>
        <p:txBody>
          <a:bodyPr/>
          <a:lstStyle/>
          <a:p>
            <a:pPr eaLnBrk="1" hangingPunct="1"/>
            <a:r>
              <a:rPr lang="en-US" sz="2800" b="1" i="1" smtClean="0"/>
              <a:t>Genos</a:t>
            </a:r>
            <a:r>
              <a:rPr lang="en-US" sz="2800" smtClean="0"/>
              <a:t>, greek for tribe or family, -</a:t>
            </a:r>
            <a:r>
              <a:rPr lang="en-US" sz="2800" b="1" i="1" smtClean="0"/>
              <a:t>cide</a:t>
            </a:r>
            <a:r>
              <a:rPr lang="en-US" sz="2800" smtClean="0"/>
              <a:t> from Latin to kill.</a:t>
            </a:r>
          </a:p>
          <a:p>
            <a:pPr eaLnBrk="1" hangingPunct="1"/>
            <a:r>
              <a:rPr lang="en-US" sz="2800" smtClean="0"/>
              <a:t>Last 100 years over 50 million people were murdered due to race, ethnicity, religion or political persuasion.</a:t>
            </a:r>
          </a:p>
          <a:p>
            <a:pPr lvl="1" eaLnBrk="1" hangingPunct="1"/>
            <a:r>
              <a:rPr lang="en-US" sz="2400" smtClean="0"/>
              <a:t>Mao Zedong-30 m. Chinese</a:t>
            </a:r>
          </a:p>
          <a:p>
            <a:pPr lvl="1" eaLnBrk="1" hangingPunct="1"/>
            <a:r>
              <a:rPr lang="en-US" sz="2400" smtClean="0"/>
              <a:t>Stalin-20 m. Soviets</a:t>
            </a:r>
          </a:p>
          <a:p>
            <a:pPr lvl="1" eaLnBrk="1" hangingPunct="1"/>
            <a:r>
              <a:rPr lang="en-US" sz="2400" smtClean="0"/>
              <a:t>Nazis-11.4 m. Jews, Slavs, etc.</a:t>
            </a:r>
          </a:p>
          <a:p>
            <a:pPr lvl="1" eaLnBrk="1" hangingPunct="1"/>
            <a:r>
              <a:rPr lang="en-US" sz="2400" smtClean="0"/>
              <a:t>Japan 10 m. Chinese, etc.</a:t>
            </a:r>
          </a:p>
          <a:p>
            <a:pPr lvl="1" eaLnBrk="1" hangingPunct="1"/>
            <a:endParaRPr lang="en-US" sz="240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0" y="0"/>
            <a:ext cx="9144000" cy="685800"/>
          </a:xfrm>
        </p:spPr>
        <p:txBody>
          <a:bodyPr/>
          <a:lstStyle/>
          <a:p>
            <a:pPr eaLnBrk="1" hangingPunct="1">
              <a:defRPr/>
            </a:pPr>
            <a:r>
              <a:rPr lang="en-US" sz="3600" b="1" smtClean="0">
                <a:solidFill>
                  <a:srgbClr val="660066"/>
                </a:solidFill>
                <a:effectLst>
                  <a:outerShdw blurRad="38100" dist="38100" dir="2700000" algn="tl">
                    <a:srgbClr val="C0C0C0"/>
                  </a:outerShdw>
                </a:effectLst>
              </a:rPr>
              <a:t>Ethnocultural Devolutionary Movements</a:t>
            </a:r>
          </a:p>
        </p:txBody>
      </p:sp>
      <p:sp>
        <p:nvSpPr>
          <p:cNvPr id="93187" name="Rectangle 3"/>
          <p:cNvSpPr>
            <a:spLocks noGrp="1" noChangeArrowheads="1"/>
          </p:cNvSpPr>
          <p:nvPr>
            <p:ph type="body" idx="1"/>
          </p:nvPr>
        </p:nvSpPr>
        <p:spPr>
          <a:xfrm>
            <a:off x="0" y="914400"/>
            <a:ext cx="2895600" cy="3886200"/>
          </a:xfrm>
        </p:spPr>
        <p:txBody>
          <a:bodyPr/>
          <a:lstStyle/>
          <a:p>
            <a:pPr eaLnBrk="1" hangingPunct="1">
              <a:buFontTx/>
              <a:buNone/>
            </a:pPr>
            <a:r>
              <a:rPr lang="en-US" b="1" smtClean="0"/>
              <a:t>Eastern Europe</a:t>
            </a:r>
          </a:p>
          <a:p>
            <a:pPr eaLnBrk="1" hangingPunct="1">
              <a:buFontTx/>
              <a:buNone/>
            </a:pPr>
            <a:r>
              <a:rPr lang="en-US" sz="2400" smtClean="0"/>
              <a:t>	</a:t>
            </a:r>
            <a:r>
              <a:rPr lang="en-US" sz="2800" smtClean="0"/>
              <a:t>devolutionary forces since the fall of communism</a:t>
            </a:r>
          </a:p>
        </p:txBody>
      </p:sp>
      <p:pic>
        <p:nvPicPr>
          <p:cNvPr id="93188" name="Picture 4" descr="deblij_ch08_fig13"/>
          <p:cNvPicPr>
            <a:picLocks noChangeAspect="1" noChangeArrowheads="1"/>
          </p:cNvPicPr>
          <p:nvPr/>
        </p:nvPicPr>
        <p:blipFill>
          <a:blip r:embed="rId3" cstate="print"/>
          <a:srcRect/>
          <a:stretch>
            <a:fillRect/>
          </a:stretch>
        </p:blipFill>
        <p:spPr bwMode="auto">
          <a:xfrm>
            <a:off x="2895600" y="790575"/>
            <a:ext cx="6248400" cy="606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28600" y="0"/>
            <a:ext cx="8915400" cy="609600"/>
          </a:xfrm>
        </p:spPr>
        <p:txBody>
          <a:bodyPr>
            <a:normAutofit fontScale="90000"/>
          </a:bodyPr>
          <a:lstStyle/>
          <a:p>
            <a:pPr eaLnBrk="1" hangingPunct="1">
              <a:defRPr/>
            </a:pPr>
            <a:r>
              <a:rPr lang="en-US" sz="3600" b="1" smtClean="0">
                <a:solidFill>
                  <a:srgbClr val="660066"/>
                </a:solidFill>
                <a:effectLst>
                  <a:outerShdw blurRad="38100" dist="38100" dir="2700000" algn="tl">
                    <a:srgbClr val="C0C0C0"/>
                  </a:outerShdw>
                </a:effectLst>
              </a:rPr>
              <a:t>The Forces of Devolution-Economic Forces</a:t>
            </a:r>
          </a:p>
        </p:txBody>
      </p:sp>
      <p:sp>
        <p:nvSpPr>
          <p:cNvPr id="94211" name="Rectangle 3"/>
          <p:cNvSpPr>
            <a:spLocks noGrp="1" noChangeArrowheads="1"/>
          </p:cNvSpPr>
          <p:nvPr>
            <p:ph type="body" sz="half" idx="1"/>
          </p:nvPr>
        </p:nvSpPr>
        <p:spPr>
          <a:xfrm>
            <a:off x="0" y="685800"/>
            <a:ext cx="4953000" cy="6019800"/>
          </a:xfrm>
        </p:spPr>
        <p:txBody>
          <a:bodyPr/>
          <a:lstStyle/>
          <a:p>
            <a:pPr eaLnBrk="1" hangingPunct="1">
              <a:lnSpc>
                <a:spcPct val="90000"/>
              </a:lnSpc>
            </a:pPr>
            <a:r>
              <a:rPr lang="en-US" sz="2800" b="1" smtClean="0"/>
              <a:t>Catalonians </a:t>
            </a:r>
            <a:r>
              <a:rPr lang="en-US" sz="2800" smtClean="0"/>
              <a:t>in Spain site reasons for economic independence-6% of territory, yet have 25% of exports &amp; 40% of industrial exports.</a:t>
            </a:r>
          </a:p>
          <a:p>
            <a:pPr eaLnBrk="1" hangingPunct="1">
              <a:lnSpc>
                <a:spcPct val="90000"/>
              </a:lnSpc>
            </a:pPr>
            <a:r>
              <a:rPr lang="en-US" sz="2800" b="1" smtClean="0"/>
              <a:t>Italy</a:t>
            </a:r>
            <a:r>
              <a:rPr lang="en-US" sz="2800" smtClean="0"/>
              <a:t>-</a:t>
            </a:r>
            <a:r>
              <a:rPr lang="en-US" sz="2800" b="1" i="1" smtClean="0"/>
              <a:t>Mezzorgiono</a:t>
            </a:r>
            <a:r>
              <a:rPr lang="en-US" sz="2800" smtClean="0"/>
              <a:t> (region of the south is poor &amp; agrarian) Sardinia feels neglected and there is a growing disparity between the industrial North &amp; agricultural South</a:t>
            </a:r>
          </a:p>
          <a:p>
            <a:pPr eaLnBrk="1" hangingPunct="1">
              <a:lnSpc>
                <a:spcPct val="90000"/>
              </a:lnSpc>
            </a:pPr>
            <a:r>
              <a:rPr lang="en-US" sz="2800" smtClean="0"/>
              <a:t>Italy has moved to a federal system due to pressure by the north.</a:t>
            </a:r>
          </a:p>
          <a:p>
            <a:pPr eaLnBrk="1" hangingPunct="1">
              <a:lnSpc>
                <a:spcPct val="90000"/>
              </a:lnSpc>
            </a:pPr>
            <a:endParaRPr lang="en-US" sz="2800" smtClean="0"/>
          </a:p>
        </p:txBody>
      </p:sp>
      <p:pic>
        <p:nvPicPr>
          <p:cNvPr id="94212" name="Picture 4" descr="sardinia"/>
          <p:cNvPicPr>
            <a:picLocks noChangeAspect="1" noChangeArrowheads="1"/>
          </p:cNvPicPr>
          <p:nvPr/>
        </p:nvPicPr>
        <p:blipFill>
          <a:blip r:embed="rId3" cstate="print"/>
          <a:srcRect/>
          <a:stretch>
            <a:fillRect/>
          </a:stretch>
        </p:blipFill>
        <p:spPr bwMode="auto">
          <a:xfrm>
            <a:off x="5181600" y="914400"/>
            <a:ext cx="3736975" cy="373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0" y="0"/>
            <a:ext cx="4724400" cy="1676400"/>
          </a:xfrm>
        </p:spPr>
        <p:txBody>
          <a:bodyPr>
            <a:normAutofit fontScale="90000"/>
          </a:bodyPr>
          <a:lstStyle/>
          <a:p>
            <a:pPr eaLnBrk="1" hangingPunct="1">
              <a:defRPr/>
            </a:pPr>
            <a:r>
              <a:rPr lang="en-US" sz="3600" b="1" smtClean="0">
                <a:solidFill>
                  <a:srgbClr val="660066"/>
                </a:solidFill>
                <a:effectLst>
                  <a:outerShdw blurRad="38100" dist="38100" dir="2700000" algn="tl">
                    <a:srgbClr val="C0C0C0"/>
                  </a:outerShdw>
                </a:effectLst>
              </a:rPr>
              <a:t>Economic Devolutionary Movements</a:t>
            </a:r>
          </a:p>
        </p:txBody>
      </p:sp>
      <p:sp>
        <p:nvSpPr>
          <p:cNvPr id="95235" name="Rectangle 3"/>
          <p:cNvSpPr>
            <a:spLocks noGrp="1" noChangeArrowheads="1"/>
          </p:cNvSpPr>
          <p:nvPr>
            <p:ph type="body" idx="1"/>
          </p:nvPr>
        </p:nvSpPr>
        <p:spPr>
          <a:xfrm>
            <a:off x="228600" y="2286000"/>
            <a:ext cx="4495800" cy="4572000"/>
          </a:xfrm>
        </p:spPr>
        <p:txBody>
          <a:bodyPr/>
          <a:lstStyle/>
          <a:p>
            <a:pPr eaLnBrk="1" hangingPunct="1">
              <a:buFontTx/>
              <a:buNone/>
            </a:pPr>
            <a:r>
              <a:rPr lang="en-US" sz="3600" b="1" smtClean="0"/>
              <a:t>Catalonia, Spain</a:t>
            </a:r>
          </a:p>
          <a:p>
            <a:pPr eaLnBrk="1" hangingPunct="1">
              <a:buFontTx/>
              <a:buNone/>
            </a:pPr>
            <a:r>
              <a:rPr lang="en-US" sz="2800" smtClean="0"/>
              <a:t>	Barcelona is the center of banking and commerce in Spain and the region is much wealthier than the rest of Spain.</a:t>
            </a:r>
          </a:p>
        </p:txBody>
      </p:sp>
      <p:pic>
        <p:nvPicPr>
          <p:cNvPr id="95236" name="Picture 4" descr="deblij_ch08_fig16"/>
          <p:cNvPicPr>
            <a:picLocks noChangeAspect="1" noChangeArrowheads="1"/>
          </p:cNvPicPr>
          <p:nvPr/>
        </p:nvPicPr>
        <p:blipFill>
          <a:blip r:embed="rId3" cstate="print"/>
          <a:srcRect/>
          <a:stretch>
            <a:fillRect/>
          </a:stretch>
        </p:blipFill>
        <p:spPr bwMode="auto">
          <a:xfrm>
            <a:off x="4865688" y="0"/>
            <a:ext cx="412591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228600" y="0"/>
            <a:ext cx="8915400" cy="609600"/>
          </a:xfrm>
        </p:spPr>
        <p:txBody>
          <a:bodyPr>
            <a:normAutofit fontScale="90000"/>
          </a:bodyPr>
          <a:lstStyle/>
          <a:p>
            <a:pPr eaLnBrk="1" hangingPunct="1">
              <a:defRPr/>
            </a:pPr>
            <a:r>
              <a:rPr lang="en-US" sz="3600" b="1" smtClean="0">
                <a:solidFill>
                  <a:srgbClr val="660066"/>
                </a:solidFill>
                <a:effectLst>
                  <a:outerShdw blurRad="38100" dist="38100" dir="2700000" algn="tl">
                    <a:srgbClr val="C0C0C0"/>
                  </a:outerShdw>
                </a:effectLst>
              </a:rPr>
              <a:t>The Forces of Devolution-Economic Forces</a:t>
            </a:r>
          </a:p>
        </p:txBody>
      </p:sp>
      <p:sp>
        <p:nvSpPr>
          <p:cNvPr id="96259" name="Rectangle 3"/>
          <p:cNvSpPr>
            <a:spLocks noGrp="1" noChangeArrowheads="1"/>
          </p:cNvSpPr>
          <p:nvPr>
            <p:ph type="body" sz="half" idx="1"/>
          </p:nvPr>
        </p:nvSpPr>
        <p:spPr>
          <a:xfrm>
            <a:off x="0" y="685800"/>
            <a:ext cx="4724400" cy="6019800"/>
          </a:xfrm>
        </p:spPr>
        <p:txBody>
          <a:bodyPr/>
          <a:lstStyle/>
          <a:p>
            <a:pPr eaLnBrk="1" hangingPunct="1">
              <a:lnSpc>
                <a:spcPct val="90000"/>
              </a:lnSpc>
            </a:pPr>
            <a:r>
              <a:rPr lang="en-US" sz="2800" b="1" smtClean="0"/>
              <a:t>France</a:t>
            </a:r>
            <a:r>
              <a:rPr lang="en-US" sz="2800" smtClean="0"/>
              <a:t>-Corsica, a small minority of the islands 25,000 demand autonomy.  It was taken from Genoese, Italy in 1768.  Bomb attacks (600) in 1996 caused tourism to drop.</a:t>
            </a:r>
          </a:p>
          <a:p>
            <a:pPr eaLnBrk="1" hangingPunct="1">
              <a:lnSpc>
                <a:spcPct val="90000"/>
              </a:lnSpc>
            </a:pPr>
            <a:r>
              <a:rPr lang="en-US" sz="2800" b="1" smtClean="0"/>
              <a:t>Brazil</a:t>
            </a:r>
            <a:r>
              <a:rPr lang="en-US" sz="2800" smtClean="0"/>
              <a:t>-1990s the 3 southern states: Rio Grande do Sul, Santa Catarina, Parana claimed the govt. misspent money in Amazon-had a leader, created flag, and demanded independence for the Republic of the Pampas.</a:t>
            </a:r>
          </a:p>
          <a:p>
            <a:pPr eaLnBrk="1" hangingPunct="1">
              <a:lnSpc>
                <a:spcPct val="90000"/>
              </a:lnSpc>
            </a:pPr>
            <a:endParaRPr lang="en-US" sz="2800" smtClean="0"/>
          </a:p>
        </p:txBody>
      </p:sp>
      <p:pic>
        <p:nvPicPr>
          <p:cNvPr id="96260" name="Picture 4" descr="Brazil map"/>
          <p:cNvPicPr>
            <a:picLocks noChangeAspect="1" noChangeArrowheads="1"/>
          </p:cNvPicPr>
          <p:nvPr/>
        </p:nvPicPr>
        <p:blipFill>
          <a:blip r:embed="rId3" cstate="print"/>
          <a:srcRect/>
          <a:stretch>
            <a:fillRect/>
          </a:stretch>
        </p:blipFill>
        <p:spPr bwMode="auto">
          <a:xfrm>
            <a:off x="4745038" y="1295400"/>
            <a:ext cx="4398962" cy="4660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228600" y="0"/>
            <a:ext cx="8915400" cy="609600"/>
          </a:xfrm>
        </p:spPr>
        <p:txBody>
          <a:bodyPr>
            <a:normAutofit fontScale="90000"/>
          </a:bodyPr>
          <a:lstStyle/>
          <a:p>
            <a:pPr eaLnBrk="1" hangingPunct="1">
              <a:defRPr/>
            </a:pPr>
            <a:r>
              <a:rPr lang="en-US" sz="3600" b="1" smtClean="0">
                <a:solidFill>
                  <a:srgbClr val="660066"/>
                </a:solidFill>
                <a:effectLst>
                  <a:outerShdw blurRad="38100" dist="38100" dir="2700000" algn="tl">
                    <a:srgbClr val="C0C0C0"/>
                  </a:outerShdw>
                </a:effectLst>
              </a:rPr>
              <a:t>The Forces of Devolution-Spatial Forces</a:t>
            </a:r>
          </a:p>
        </p:txBody>
      </p:sp>
      <p:sp>
        <p:nvSpPr>
          <p:cNvPr id="97283" name="Rectangle 3"/>
          <p:cNvSpPr>
            <a:spLocks noGrp="1" noChangeArrowheads="1"/>
          </p:cNvSpPr>
          <p:nvPr>
            <p:ph type="body" sz="half" idx="1"/>
          </p:nvPr>
        </p:nvSpPr>
        <p:spPr>
          <a:xfrm>
            <a:off x="0" y="609600"/>
            <a:ext cx="5562600" cy="6096000"/>
          </a:xfrm>
        </p:spPr>
        <p:txBody>
          <a:bodyPr/>
          <a:lstStyle/>
          <a:p>
            <a:pPr eaLnBrk="1" hangingPunct="1">
              <a:lnSpc>
                <a:spcPct val="90000"/>
              </a:lnSpc>
            </a:pPr>
            <a:r>
              <a:rPr lang="en-US" sz="2800" smtClean="0"/>
              <a:t>Spatial factors-remote frontiers, isolated villages, rugged topography or repeated historic invasions contribute to devolution</a:t>
            </a:r>
          </a:p>
          <a:p>
            <a:pPr eaLnBrk="1" hangingPunct="1">
              <a:lnSpc>
                <a:spcPct val="90000"/>
              </a:lnSpc>
            </a:pPr>
            <a:r>
              <a:rPr lang="en-US" sz="2800" smtClean="0"/>
              <a:t>Many islands such as Corsica, Sardinia, Taiwan, Singapore, Zanzibar, Jolo (Philippines) and Puerto Rico have demanded independence.</a:t>
            </a:r>
          </a:p>
          <a:p>
            <a:pPr eaLnBrk="1" hangingPunct="1">
              <a:lnSpc>
                <a:spcPct val="90000"/>
              </a:lnSpc>
            </a:pPr>
            <a:r>
              <a:rPr lang="en-US" sz="2800" b="1" smtClean="0"/>
              <a:t>Hawaii</a:t>
            </a:r>
            <a:r>
              <a:rPr lang="en-US" sz="2800" smtClean="0"/>
              <a:t>-indigenous population  demand autonomy; </a:t>
            </a:r>
            <a:r>
              <a:rPr lang="en-US" sz="2800" b="1" smtClean="0"/>
              <a:t>Puerto</a:t>
            </a:r>
            <a:r>
              <a:rPr lang="en-US" sz="2800" smtClean="0"/>
              <a:t> </a:t>
            </a:r>
            <a:r>
              <a:rPr lang="en-US" sz="2800" b="1" smtClean="0"/>
              <a:t>Rico</a:t>
            </a:r>
            <a:r>
              <a:rPr lang="en-US" sz="2800" smtClean="0"/>
              <a:t> small, but vocal independence movement; </a:t>
            </a:r>
            <a:r>
              <a:rPr lang="en-US" sz="2800" b="1" smtClean="0"/>
              <a:t>Cascadia</a:t>
            </a:r>
            <a:r>
              <a:rPr lang="en-US" sz="2800" smtClean="0"/>
              <a:t>-Washington, Oregon &amp; British Columbia.</a:t>
            </a:r>
          </a:p>
          <a:p>
            <a:pPr eaLnBrk="1" hangingPunct="1">
              <a:lnSpc>
                <a:spcPct val="90000"/>
              </a:lnSpc>
            </a:pPr>
            <a:endParaRPr lang="en-US" sz="2800" smtClean="0"/>
          </a:p>
          <a:p>
            <a:pPr eaLnBrk="1" hangingPunct="1">
              <a:lnSpc>
                <a:spcPct val="90000"/>
              </a:lnSpc>
            </a:pPr>
            <a:endParaRPr lang="en-US" sz="2800" smtClean="0"/>
          </a:p>
        </p:txBody>
      </p:sp>
      <p:pic>
        <p:nvPicPr>
          <p:cNvPr id="97284" name="Picture 4"/>
          <p:cNvPicPr>
            <a:picLocks noChangeAspect="1" noChangeArrowheads="1"/>
          </p:cNvPicPr>
          <p:nvPr/>
        </p:nvPicPr>
        <p:blipFill>
          <a:blip r:embed="rId3" cstate="print"/>
          <a:srcRect/>
          <a:stretch>
            <a:fillRect/>
          </a:stretch>
        </p:blipFill>
        <p:spPr bwMode="auto">
          <a:xfrm>
            <a:off x="5334000" y="914400"/>
            <a:ext cx="3563938"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228600" y="0"/>
            <a:ext cx="8915400" cy="838200"/>
          </a:xfrm>
        </p:spPr>
        <p:txBody>
          <a:bodyPr/>
          <a:lstStyle/>
          <a:p>
            <a:pPr eaLnBrk="1" hangingPunct="1">
              <a:defRPr/>
            </a:pPr>
            <a:r>
              <a:rPr lang="en-US" sz="3600" b="1" smtClean="0">
                <a:solidFill>
                  <a:srgbClr val="660066"/>
                </a:solidFill>
                <a:effectLst>
                  <a:outerShdw blurRad="38100" dist="38100" dir="2700000" algn="tl">
                    <a:srgbClr val="C0C0C0"/>
                  </a:outerShdw>
                </a:effectLst>
              </a:rPr>
              <a:t>Spatial Devolutionary Movements</a:t>
            </a:r>
          </a:p>
        </p:txBody>
      </p:sp>
      <p:sp>
        <p:nvSpPr>
          <p:cNvPr id="98307" name="Rectangle 3"/>
          <p:cNvSpPr>
            <a:spLocks noGrp="1" noChangeArrowheads="1"/>
          </p:cNvSpPr>
          <p:nvPr>
            <p:ph type="body" idx="1"/>
          </p:nvPr>
        </p:nvSpPr>
        <p:spPr>
          <a:xfrm>
            <a:off x="76200" y="1219200"/>
            <a:ext cx="3429000" cy="4495800"/>
          </a:xfrm>
        </p:spPr>
        <p:txBody>
          <a:bodyPr/>
          <a:lstStyle/>
          <a:p>
            <a:pPr eaLnBrk="1" hangingPunct="1">
              <a:buFontTx/>
              <a:buNone/>
            </a:pPr>
            <a:r>
              <a:rPr lang="en-US" sz="3600" b="1" smtClean="0"/>
              <a:t>Honolulu, Hawai’i</a:t>
            </a:r>
          </a:p>
          <a:p>
            <a:pPr eaLnBrk="1" hangingPunct="1">
              <a:buFontTx/>
              <a:buNone/>
            </a:pPr>
            <a:r>
              <a:rPr lang="en-US" sz="2800" smtClean="0"/>
              <a:t>	A history apart from the United States, and a desire to live apart in order to keep traditions alive. </a:t>
            </a:r>
          </a:p>
        </p:txBody>
      </p:sp>
      <p:pic>
        <p:nvPicPr>
          <p:cNvPr id="98308" name="Picture 4" descr="deblij_ch08_fig17"/>
          <p:cNvPicPr>
            <a:picLocks noChangeAspect="1" noChangeArrowheads="1"/>
          </p:cNvPicPr>
          <p:nvPr/>
        </p:nvPicPr>
        <p:blipFill>
          <a:blip r:embed="rId3" cstate="print"/>
          <a:srcRect/>
          <a:stretch>
            <a:fillRect/>
          </a:stretch>
        </p:blipFill>
        <p:spPr bwMode="auto">
          <a:xfrm>
            <a:off x="3581400" y="1219200"/>
            <a:ext cx="5562600" cy="5135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152400" y="0"/>
            <a:ext cx="6629400" cy="609600"/>
          </a:xfrm>
        </p:spPr>
        <p:txBody>
          <a:bodyPr>
            <a:normAutofit fontScale="90000"/>
          </a:bodyPr>
          <a:lstStyle/>
          <a:p>
            <a:pPr eaLnBrk="1" hangingPunct="1">
              <a:defRPr/>
            </a:pPr>
            <a:r>
              <a:rPr lang="en-US" sz="3600" b="1" smtClean="0">
                <a:solidFill>
                  <a:srgbClr val="660066"/>
                </a:solidFill>
                <a:effectLst>
                  <a:outerShdw blurRad="38100" dist="38100" dir="2700000" algn="tl">
                    <a:srgbClr val="C0C0C0"/>
                  </a:outerShdw>
                </a:effectLst>
              </a:rPr>
              <a:t>Devolution of the Soviet Union</a:t>
            </a:r>
          </a:p>
        </p:txBody>
      </p:sp>
      <p:sp>
        <p:nvSpPr>
          <p:cNvPr id="99331" name="Rectangle 3"/>
          <p:cNvSpPr>
            <a:spLocks noGrp="1" noChangeArrowheads="1"/>
          </p:cNvSpPr>
          <p:nvPr>
            <p:ph type="body" sz="half" idx="1"/>
          </p:nvPr>
        </p:nvSpPr>
        <p:spPr>
          <a:xfrm>
            <a:off x="0" y="609600"/>
            <a:ext cx="5562600" cy="6096000"/>
          </a:xfrm>
        </p:spPr>
        <p:txBody>
          <a:bodyPr/>
          <a:lstStyle/>
          <a:p>
            <a:pPr eaLnBrk="1" hangingPunct="1">
              <a:lnSpc>
                <a:spcPct val="90000"/>
              </a:lnSpc>
            </a:pPr>
            <a:r>
              <a:rPr lang="en-US" sz="2800" smtClean="0"/>
              <a:t>50 years a Bi-Polar World of Cold War arms race &amp; danger of nuclear war.</a:t>
            </a:r>
          </a:p>
          <a:p>
            <a:pPr eaLnBrk="1" hangingPunct="1">
              <a:lnSpc>
                <a:spcPct val="90000"/>
              </a:lnSpc>
            </a:pPr>
            <a:r>
              <a:rPr lang="en-US" sz="2800" smtClean="0"/>
              <a:t>In 1980s centrifugal forces increased-multiculturalism, multi-nationalism, economic troubles</a:t>
            </a:r>
          </a:p>
          <a:p>
            <a:pPr eaLnBrk="1" hangingPunct="1">
              <a:lnSpc>
                <a:spcPct val="90000"/>
              </a:lnSpc>
            </a:pPr>
            <a:r>
              <a:rPr lang="en-US" sz="2800" smtClean="0"/>
              <a:t>Gorbachev loosened the Soviet grip on Eastern Europe &amp; at home introduced perestroika (restructuring) &amp; glasnost (openness) </a:t>
            </a:r>
          </a:p>
          <a:p>
            <a:pPr eaLnBrk="1" hangingPunct="1">
              <a:lnSpc>
                <a:spcPct val="90000"/>
              </a:lnSpc>
            </a:pPr>
            <a:r>
              <a:rPr lang="en-US" sz="2800" smtClean="0"/>
              <a:t>Fall of 1989 the Iron Curtain collapsed, the Berlin Wall was opened.</a:t>
            </a:r>
          </a:p>
          <a:p>
            <a:pPr eaLnBrk="1" hangingPunct="1">
              <a:lnSpc>
                <a:spcPct val="90000"/>
              </a:lnSpc>
            </a:pPr>
            <a:endParaRPr lang="en-US" sz="2800" smtClean="0"/>
          </a:p>
          <a:p>
            <a:pPr eaLnBrk="1" hangingPunct="1">
              <a:lnSpc>
                <a:spcPct val="90000"/>
              </a:lnSpc>
            </a:pPr>
            <a:endParaRPr lang="en-US" sz="2800" smtClean="0"/>
          </a:p>
        </p:txBody>
      </p:sp>
      <p:pic>
        <p:nvPicPr>
          <p:cNvPr id="99332" name="Picture 4" descr="Berlin Wall 1989"/>
          <p:cNvPicPr>
            <a:picLocks noChangeAspect="1" noChangeArrowheads="1"/>
          </p:cNvPicPr>
          <p:nvPr/>
        </p:nvPicPr>
        <p:blipFill>
          <a:blip r:embed="rId3" cstate="print"/>
          <a:srcRect/>
          <a:stretch>
            <a:fillRect/>
          </a:stretch>
        </p:blipFill>
        <p:spPr bwMode="auto">
          <a:xfrm>
            <a:off x="5562600" y="3656013"/>
            <a:ext cx="3581400" cy="3201987"/>
          </a:xfrm>
          <a:prstGeom prst="rect">
            <a:avLst/>
          </a:prstGeom>
          <a:noFill/>
          <a:ln w="9525">
            <a:noFill/>
            <a:miter lim="800000"/>
            <a:headEnd/>
            <a:tailEnd/>
          </a:ln>
        </p:spPr>
      </p:pic>
      <p:pic>
        <p:nvPicPr>
          <p:cNvPr id="99333" name="Picture 5" descr="Gorbachev acceptance speech Supreme Soviet 1985"/>
          <p:cNvPicPr>
            <a:picLocks noChangeAspect="1" noChangeArrowheads="1"/>
          </p:cNvPicPr>
          <p:nvPr/>
        </p:nvPicPr>
        <p:blipFill>
          <a:blip r:embed="rId4" cstate="print"/>
          <a:srcRect/>
          <a:stretch>
            <a:fillRect/>
          </a:stretch>
        </p:blipFill>
        <p:spPr bwMode="auto">
          <a:xfrm>
            <a:off x="6813550" y="0"/>
            <a:ext cx="233045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152400"/>
            <a:ext cx="7772400" cy="609600"/>
          </a:xfrm>
        </p:spPr>
        <p:txBody>
          <a:bodyPr>
            <a:normAutofit fontScale="90000"/>
          </a:bodyPr>
          <a:lstStyle/>
          <a:p>
            <a:pPr eaLnBrk="1" hangingPunct="1">
              <a:defRPr/>
            </a:pPr>
            <a:r>
              <a:rPr lang="en-US" sz="4000" b="1" smtClean="0">
                <a:solidFill>
                  <a:srgbClr val="660066"/>
                </a:solidFill>
                <a:effectLst>
                  <a:outerShdw blurRad="38100" dist="38100" dir="2700000" algn="tl">
                    <a:srgbClr val="C0C0C0"/>
                  </a:outerShdw>
                </a:effectLst>
              </a:rPr>
              <a:t>The Fertile Crescent</a:t>
            </a:r>
          </a:p>
        </p:txBody>
      </p:sp>
      <p:sp>
        <p:nvSpPr>
          <p:cNvPr id="72707" name="Rectangle 3"/>
          <p:cNvSpPr>
            <a:spLocks noChangeArrowheads="1"/>
          </p:cNvSpPr>
          <p:nvPr/>
        </p:nvSpPr>
        <p:spPr bwMode="auto">
          <a:xfrm>
            <a:off x="4572000" y="5781675"/>
            <a:ext cx="184150" cy="336550"/>
          </a:xfrm>
          <a:prstGeom prst="rect">
            <a:avLst/>
          </a:prstGeom>
          <a:noFill/>
          <a:ln w="9525">
            <a:noFill/>
            <a:miter lim="800000"/>
            <a:headEnd/>
            <a:tailEnd/>
          </a:ln>
        </p:spPr>
        <p:txBody>
          <a:bodyPr wrap="none">
            <a:spAutoFit/>
          </a:bodyPr>
          <a:lstStyle/>
          <a:p>
            <a:pPr eaLnBrk="0" hangingPunct="0"/>
            <a:endParaRPr lang="en-US" sz="1600">
              <a:latin typeface="Arial" charset="0"/>
            </a:endParaRPr>
          </a:p>
        </p:txBody>
      </p:sp>
      <p:sp>
        <p:nvSpPr>
          <p:cNvPr id="72708" name="Text Box 4"/>
          <p:cNvSpPr txBox="1">
            <a:spLocks noChangeArrowheads="1"/>
          </p:cNvSpPr>
          <p:nvPr/>
        </p:nvSpPr>
        <p:spPr bwMode="auto">
          <a:xfrm>
            <a:off x="533400" y="5943600"/>
            <a:ext cx="8001000" cy="581025"/>
          </a:xfrm>
          <a:prstGeom prst="rect">
            <a:avLst/>
          </a:prstGeom>
          <a:noFill/>
          <a:ln w="9525">
            <a:noFill/>
            <a:miter lim="800000"/>
            <a:headEnd/>
            <a:tailEnd/>
          </a:ln>
        </p:spPr>
        <p:txBody>
          <a:bodyPr>
            <a:spAutoFit/>
          </a:bodyPr>
          <a:lstStyle/>
          <a:p>
            <a:pPr marL="912813" indent="-912813" eaLnBrk="0" hangingPunct="0"/>
            <a:r>
              <a:rPr lang="en-US" sz="1600">
                <a:solidFill>
                  <a:schemeClr val="bg1"/>
                </a:solidFill>
                <a:latin typeface="Arial" charset="0"/>
              </a:rPr>
              <a:t>Fig. 8-3: The Fertile Crescent was the site of early city-states and a succession of ancient empires.</a:t>
            </a:r>
          </a:p>
        </p:txBody>
      </p:sp>
      <p:pic>
        <p:nvPicPr>
          <p:cNvPr id="72709" name="Picture 5"/>
          <p:cNvPicPr>
            <a:picLocks noGrp="1" noChangeAspect="1" noChangeArrowheads="1"/>
          </p:cNvPicPr>
          <p:nvPr>
            <p:ph idx="1"/>
          </p:nvPr>
        </p:nvPicPr>
        <p:blipFill>
          <a:blip r:embed="rId3" cstate="print"/>
          <a:srcRect/>
          <a:stretch>
            <a:fillRect/>
          </a:stretch>
        </p:blipFill>
        <p:spPr>
          <a:xfrm>
            <a:off x="0" y="914400"/>
            <a:ext cx="9144000" cy="5675313"/>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228600" y="0"/>
            <a:ext cx="8915400" cy="609600"/>
          </a:xfrm>
        </p:spPr>
        <p:txBody>
          <a:bodyPr>
            <a:normAutofit fontScale="90000"/>
          </a:bodyPr>
          <a:lstStyle/>
          <a:p>
            <a:pPr eaLnBrk="1" hangingPunct="1">
              <a:defRPr/>
            </a:pPr>
            <a:r>
              <a:rPr lang="en-US" sz="3600" b="1" smtClean="0">
                <a:solidFill>
                  <a:srgbClr val="660066"/>
                </a:solidFill>
                <a:effectLst>
                  <a:outerShdw blurRad="38100" dist="38100" dir="2700000" algn="tl">
                    <a:srgbClr val="C0C0C0"/>
                  </a:outerShdw>
                </a:effectLst>
              </a:rPr>
              <a:t>The Devolution of the Soviet Union</a:t>
            </a:r>
          </a:p>
        </p:txBody>
      </p:sp>
      <p:sp>
        <p:nvSpPr>
          <p:cNvPr id="100355" name="Rectangle 3"/>
          <p:cNvSpPr>
            <a:spLocks noGrp="1" noChangeArrowheads="1"/>
          </p:cNvSpPr>
          <p:nvPr>
            <p:ph type="body" sz="half" idx="1"/>
          </p:nvPr>
        </p:nvSpPr>
        <p:spPr>
          <a:xfrm>
            <a:off x="0" y="609600"/>
            <a:ext cx="8763000" cy="6096000"/>
          </a:xfrm>
        </p:spPr>
        <p:txBody>
          <a:bodyPr/>
          <a:lstStyle/>
          <a:p>
            <a:pPr eaLnBrk="1" hangingPunct="1"/>
            <a:r>
              <a:rPr lang="en-US" sz="2800" smtClean="0"/>
              <a:t>Failed coup attempt in August 1991 led to the collapse of communism &amp; dissolution of the USSR on Dec. 25, 1991.</a:t>
            </a:r>
          </a:p>
          <a:p>
            <a:pPr eaLnBrk="1" hangingPunct="1"/>
            <a:r>
              <a:rPr lang="en-US" sz="2800" smtClean="0"/>
              <a:t>Commonwealth of Independent States created, Baltic States &amp; Georgia stayed out &amp; became completely independent.</a:t>
            </a:r>
          </a:p>
          <a:p>
            <a:pPr eaLnBrk="1" hangingPunct="1"/>
            <a:r>
              <a:rPr lang="en-US" sz="2800" smtClean="0"/>
              <a:t>Muslim Azerbaijan &amp; Christian Armenia had armed conflict.</a:t>
            </a:r>
          </a:p>
          <a:p>
            <a:pPr eaLnBrk="1" hangingPunct="1"/>
            <a:r>
              <a:rPr lang="en-US" sz="2800" smtClean="0"/>
              <a:t>Georgia had a civil war, Abkhazia in Northwest declared independence</a:t>
            </a:r>
          </a:p>
          <a:p>
            <a:pPr eaLnBrk="1" hangingPunct="1"/>
            <a:r>
              <a:rPr lang="en-US" sz="2800" smtClean="0"/>
              <a:t>Near Abroad-what the Russians called the 25 million Russians who live in the former Soviet Republics.</a:t>
            </a:r>
          </a:p>
          <a:p>
            <a:pPr eaLnBrk="1" hangingPunct="1"/>
            <a:endParaRPr lang="en-US" sz="2800" smtClean="0"/>
          </a:p>
          <a:p>
            <a:pPr eaLnBrk="1" hangingPunct="1"/>
            <a:endParaRPr lang="en-US" sz="2800" smtClean="0"/>
          </a:p>
          <a:p>
            <a:pPr eaLnBrk="1" hangingPunct="1"/>
            <a:endParaRPr lang="en-US" sz="2800" smtClean="0"/>
          </a:p>
          <a:p>
            <a:pPr eaLnBrk="1" hangingPunct="1"/>
            <a:endParaRPr lang="en-US" sz="280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defRPr/>
            </a:pPr>
            <a:r>
              <a:rPr lang="en-US" b="1" dirty="0" smtClean="0">
                <a:solidFill>
                  <a:srgbClr val="660066"/>
                </a:solidFill>
                <a:effectLst>
                  <a:outerShdw blurRad="38100" dist="38100" dir="2700000" algn="tl">
                    <a:srgbClr val="C0C0C0"/>
                  </a:outerShdw>
                </a:effectLst>
              </a:rPr>
              <a:t>Irredentism</a:t>
            </a:r>
            <a:endParaRPr lang="en-US" dirty="0"/>
          </a:p>
        </p:txBody>
      </p:sp>
      <p:sp>
        <p:nvSpPr>
          <p:cNvPr id="101379" name="Content Placeholder 4"/>
          <p:cNvSpPr>
            <a:spLocks noGrp="1"/>
          </p:cNvSpPr>
          <p:nvPr>
            <p:ph idx="1"/>
          </p:nvPr>
        </p:nvSpPr>
        <p:spPr>
          <a:xfrm>
            <a:off x="228600" y="914400"/>
            <a:ext cx="8610600" cy="5638800"/>
          </a:xfrm>
        </p:spPr>
        <p:txBody>
          <a:bodyPr/>
          <a:lstStyle/>
          <a:p>
            <a:r>
              <a:rPr lang="en-US" smtClean="0"/>
              <a:t>Type of expansionism and is often the consequences of superimposed boundaries.</a:t>
            </a:r>
          </a:p>
          <a:p>
            <a:r>
              <a:rPr lang="en-US" smtClean="0"/>
              <a:t>Territorial disputes over the ownership of a region often arise when a boundary that has been superimposed on the landscape divides an ethnically homogeneous population. </a:t>
            </a:r>
          </a:p>
          <a:p>
            <a:r>
              <a:rPr lang="en-US" smtClean="0"/>
              <a:t>Each of the two states then has some justification for claiming the territory inhabited by the ethnic group in question.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5400" b="1" dirty="0" smtClean="0">
                <a:solidFill>
                  <a:srgbClr val="660066"/>
                </a:solidFill>
                <a:effectLst>
                  <a:outerShdw blurRad="38100" dist="38100" dir="2700000" algn="tl">
                    <a:srgbClr val="C0C0C0"/>
                  </a:outerShdw>
                </a:effectLst>
              </a:rPr>
              <a:t>Geopolitics</a:t>
            </a:r>
            <a:endParaRPr lang="en-US" sz="5400" dirty="0"/>
          </a:p>
        </p:txBody>
      </p:sp>
      <p:sp>
        <p:nvSpPr>
          <p:cNvPr id="102403" name="Text Placeholder 2"/>
          <p:cNvSpPr>
            <a:spLocks noGrp="1"/>
          </p:cNvSpPr>
          <p:nvPr>
            <p:ph type="body" sz="half" idx="1"/>
          </p:nvPr>
        </p:nvSpPr>
        <p:spPr/>
        <p:txBody>
          <a:bodyPr/>
          <a:lstStyle/>
          <a:p>
            <a:endParaRPr lang="en-US" smtClean="0"/>
          </a:p>
        </p:txBody>
      </p:sp>
      <p:sp>
        <p:nvSpPr>
          <p:cNvPr id="102404" name="ClipArt Placeholder 3"/>
          <p:cNvSpPr>
            <a:spLocks noGrp="1" noTextEdit="1"/>
          </p:cNvSpPr>
          <p:nvPr>
            <p:ph type="clipArt" sz="half" idx="2"/>
          </p:nvPr>
        </p:nvSpPr>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685800" y="0"/>
            <a:ext cx="7772400" cy="609600"/>
          </a:xfrm>
        </p:spPr>
        <p:txBody>
          <a:bodyPr>
            <a:normAutofit fontScale="90000"/>
          </a:bodyPr>
          <a:lstStyle/>
          <a:p>
            <a:pPr eaLnBrk="1" hangingPunct="1">
              <a:defRPr/>
            </a:pPr>
            <a:r>
              <a:rPr lang="en-US" sz="3600" b="1" dirty="0" smtClean="0">
                <a:solidFill>
                  <a:srgbClr val="660066"/>
                </a:solidFill>
                <a:effectLst>
                  <a:outerShdw blurRad="38100" dist="38100" dir="2700000" algn="tl">
                    <a:srgbClr val="C0C0C0"/>
                  </a:outerShdw>
                </a:effectLst>
              </a:rPr>
              <a:t>Geopolitics</a:t>
            </a:r>
          </a:p>
        </p:txBody>
      </p:sp>
      <p:sp>
        <p:nvSpPr>
          <p:cNvPr id="103427" name="Rectangle 3"/>
          <p:cNvSpPr>
            <a:spLocks noGrp="1" noChangeArrowheads="1"/>
          </p:cNvSpPr>
          <p:nvPr>
            <p:ph type="body" idx="1"/>
          </p:nvPr>
        </p:nvSpPr>
        <p:spPr>
          <a:xfrm>
            <a:off x="152400" y="609600"/>
            <a:ext cx="8763000" cy="6096000"/>
          </a:xfrm>
        </p:spPr>
        <p:txBody>
          <a:bodyPr/>
          <a:lstStyle/>
          <a:p>
            <a:pPr eaLnBrk="1" hangingPunct="1">
              <a:lnSpc>
                <a:spcPct val="90000"/>
              </a:lnSpc>
            </a:pPr>
            <a:r>
              <a:rPr lang="en-US" b="1" smtClean="0"/>
              <a:t>Geopolitics </a:t>
            </a:r>
            <a:r>
              <a:rPr lang="en-US" smtClean="0"/>
              <a:t>–</a:t>
            </a:r>
            <a:r>
              <a:rPr lang="en-US" sz="2400" smtClean="0"/>
              <a:t> </a:t>
            </a:r>
            <a:r>
              <a:rPr lang="en-US" sz="2800" smtClean="0"/>
              <a:t>the interplay among geography, power, politics, and international relations.</a:t>
            </a:r>
          </a:p>
          <a:p>
            <a:pPr eaLnBrk="1" hangingPunct="1">
              <a:lnSpc>
                <a:spcPct val="90000"/>
              </a:lnSpc>
            </a:pPr>
            <a:r>
              <a:rPr lang="en-US" b="1" smtClean="0"/>
              <a:t>German School-</a:t>
            </a:r>
            <a:r>
              <a:rPr lang="en-US" smtClean="0"/>
              <a:t>eg. German Geographer Friedrich Ratzel’s (1844-1940) organic state theory</a:t>
            </a:r>
            <a:endParaRPr lang="en-US" sz="2800" smtClean="0"/>
          </a:p>
          <a:p>
            <a:pPr eaLnBrk="1" hangingPunct="1">
              <a:lnSpc>
                <a:spcPct val="90000"/>
              </a:lnSpc>
            </a:pPr>
            <a:r>
              <a:rPr lang="en-US" b="1" smtClean="0"/>
              <a:t>British / American School- </a:t>
            </a:r>
            <a:r>
              <a:rPr lang="en-US" smtClean="0"/>
              <a:t>eg.  British Geographer - Sir Halford Mackinder’s  (1861-1947) Heartland Theory </a:t>
            </a:r>
            <a:endParaRPr lang="en-US" sz="2400" b="1" i="1" smtClean="0"/>
          </a:p>
          <a:p>
            <a:pPr eaLnBrk="1" hangingPunct="1">
              <a:lnSpc>
                <a:spcPct val="90000"/>
              </a:lnSpc>
            </a:pPr>
            <a:r>
              <a:rPr lang="en-US" smtClean="0"/>
              <a:t> Nicholas Spykman, a critic of Mackinder, in a 1944 book coined the term “Rimland” and stated that the rimland of Eurasia, not the heartland held the key to global power.</a:t>
            </a:r>
          </a:p>
          <a:p>
            <a:pPr lvl="1" eaLnBrk="1" hangingPunct="1">
              <a:lnSpc>
                <a:spcPct val="90000"/>
              </a:lnSpc>
              <a:buFontTx/>
              <a:buNone/>
            </a:pPr>
            <a:endParaRPr lang="en-US"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534400" cy="1143000"/>
          </a:xfrm>
        </p:spPr>
        <p:txBody>
          <a:bodyPr/>
          <a:lstStyle/>
          <a:p>
            <a:pPr>
              <a:defRPr/>
            </a:pPr>
            <a:r>
              <a:rPr lang="en-US" b="1" dirty="0" err="1" smtClean="0">
                <a:solidFill>
                  <a:srgbClr val="660066"/>
                </a:solidFill>
                <a:effectLst>
                  <a:outerShdw blurRad="38100" dist="38100" dir="2700000" algn="tl">
                    <a:srgbClr val="C0C0C0"/>
                  </a:outerShdw>
                </a:effectLst>
              </a:rPr>
              <a:t>Seapower</a:t>
            </a:r>
            <a:r>
              <a:rPr lang="en-US" b="1" dirty="0" smtClean="0">
                <a:solidFill>
                  <a:srgbClr val="660066"/>
                </a:solidFill>
                <a:effectLst>
                  <a:outerShdw blurRad="38100" dist="38100" dir="2700000" algn="tl">
                    <a:srgbClr val="C0C0C0"/>
                  </a:outerShdw>
                </a:effectLst>
              </a:rPr>
              <a:t> Doctrine</a:t>
            </a:r>
            <a:endParaRPr lang="en-US" dirty="0"/>
          </a:p>
        </p:txBody>
      </p:sp>
      <p:sp>
        <p:nvSpPr>
          <p:cNvPr id="3" name="Content Placeholder 2"/>
          <p:cNvSpPr>
            <a:spLocks noGrp="1"/>
          </p:cNvSpPr>
          <p:nvPr>
            <p:ph idx="1"/>
          </p:nvPr>
        </p:nvSpPr>
        <p:spPr>
          <a:xfrm>
            <a:off x="304800" y="990600"/>
            <a:ext cx="8458200" cy="5715000"/>
          </a:xfrm>
        </p:spPr>
        <p:txBody>
          <a:bodyPr/>
          <a:lstStyle/>
          <a:p>
            <a:pPr>
              <a:defRPr/>
            </a:pPr>
            <a:r>
              <a:rPr lang="en-US" sz="2800" dirty="0" smtClean="0"/>
              <a:t>Alfred Mahan-U.S. Navy flag </a:t>
            </a:r>
            <a:r>
              <a:rPr lang="en-US" sz="2800" dirty="0" err="1" smtClean="0"/>
              <a:t>officier</a:t>
            </a:r>
            <a:r>
              <a:rPr lang="en-US" sz="2800" dirty="0" smtClean="0"/>
              <a:t>, geostrategist, and historian(1840 –1914) </a:t>
            </a:r>
          </a:p>
          <a:p>
            <a:pPr>
              <a:defRPr/>
            </a:pPr>
            <a:r>
              <a:rPr lang="en-US" sz="2800" dirty="0" smtClean="0"/>
              <a:t>National greatness is associated with the sea. Who ever has control of choke points (strategic transit points throughout the world), canals, and coaling stations can control commerce in times of peace and enemy fleets during war time.</a:t>
            </a:r>
          </a:p>
          <a:p>
            <a:pPr>
              <a:defRPr/>
            </a:pPr>
            <a:r>
              <a:rPr lang="en-US" sz="2800" dirty="0" smtClean="0"/>
              <a:t>The concept had an enormous influence in shaping the strategic thought of navies across the world, especially in the United States, Germany, Japan and Britain, ultimately causing the World War I naval arms race.</a:t>
            </a:r>
            <a:r>
              <a:rPr lang="en-US" sz="2800" dirty="0" smtClean="0">
                <a:solidFill>
                  <a:schemeClr val="tx1">
                    <a:lumMod val="95000"/>
                    <a:lumOff val="5000"/>
                  </a:schemeClr>
                </a:solidFill>
              </a:rPr>
              <a:t> </a:t>
            </a:r>
            <a:r>
              <a:rPr lang="en-US" sz="2800" dirty="0" smtClean="0"/>
              <a:t>His ideas still permeate the U.S. Navy Doctrine.</a:t>
            </a:r>
          </a:p>
          <a:p>
            <a:pPr>
              <a:defRPr/>
            </a:pP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7" descr="PP479Worldmap.jpg"/>
          <p:cNvPicPr>
            <a:picLocks noChangeAspect="1"/>
          </p:cNvPicPr>
          <p:nvPr/>
        </p:nvPicPr>
        <p:blipFill>
          <a:blip r:embed="rId2" cstate="print"/>
          <a:srcRect/>
          <a:stretch>
            <a:fillRect/>
          </a:stretch>
        </p:blipFill>
        <p:spPr bwMode="auto">
          <a:xfrm>
            <a:off x="0" y="-304800"/>
            <a:ext cx="9144000" cy="6465888"/>
          </a:xfrm>
          <a:prstGeom prst="rect">
            <a:avLst/>
          </a:prstGeom>
          <a:noFill/>
          <a:ln w="9525">
            <a:noFill/>
            <a:miter lim="800000"/>
            <a:headEnd/>
            <a:tailEnd/>
          </a:ln>
        </p:spPr>
      </p:pic>
      <p:pic>
        <p:nvPicPr>
          <p:cNvPr id="105475" name="Picture 8" descr="200px-Alfred-Thayer-Mahan.jpg"/>
          <p:cNvPicPr>
            <a:picLocks noChangeAspect="1"/>
          </p:cNvPicPr>
          <p:nvPr/>
        </p:nvPicPr>
        <p:blipFill>
          <a:blip r:embed="rId3" cstate="print"/>
          <a:srcRect/>
          <a:stretch>
            <a:fillRect/>
          </a:stretch>
        </p:blipFill>
        <p:spPr bwMode="auto">
          <a:xfrm>
            <a:off x="0" y="3676650"/>
            <a:ext cx="2209800" cy="318135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685800" y="0"/>
            <a:ext cx="7772400" cy="1143000"/>
          </a:xfrm>
        </p:spPr>
        <p:txBody>
          <a:bodyPr/>
          <a:lstStyle/>
          <a:p>
            <a:r>
              <a:rPr lang="en-US" b="1" smtClean="0">
                <a:solidFill>
                  <a:srgbClr val="660066"/>
                </a:solidFill>
              </a:rPr>
              <a:t>Organic Theory</a:t>
            </a:r>
            <a:endParaRPr lang="en-US" smtClean="0"/>
          </a:p>
        </p:txBody>
      </p:sp>
      <p:sp>
        <p:nvSpPr>
          <p:cNvPr id="106499" name="Content Placeholder 2"/>
          <p:cNvSpPr>
            <a:spLocks noGrp="1"/>
          </p:cNvSpPr>
          <p:nvPr>
            <p:ph idx="1"/>
          </p:nvPr>
        </p:nvSpPr>
        <p:spPr>
          <a:xfrm>
            <a:off x="228600" y="990600"/>
            <a:ext cx="5410200" cy="5486400"/>
          </a:xfrm>
        </p:spPr>
        <p:txBody>
          <a:bodyPr/>
          <a:lstStyle/>
          <a:p>
            <a:r>
              <a:rPr lang="en-US" sz="2400" b="1" smtClean="0"/>
              <a:t>Friedrich Ratzel-</a:t>
            </a:r>
            <a:r>
              <a:rPr lang="en-US" sz="2400" smtClean="0"/>
              <a:t> (1844–1904) German Geographer</a:t>
            </a:r>
          </a:p>
          <a:p>
            <a:r>
              <a:rPr lang="en-US" sz="2400" smtClean="0"/>
              <a:t>Influenced by thinkers like Darwin</a:t>
            </a:r>
          </a:p>
          <a:p>
            <a:r>
              <a:rPr lang="en-US" sz="2400" smtClean="0"/>
              <a:t>His theory came about in a time of Industrial growth and supported the concept of territorial expansion</a:t>
            </a:r>
          </a:p>
          <a:p>
            <a:r>
              <a:rPr lang="en-US" sz="2400" smtClean="0"/>
              <a:t>Ratzel's concept was not overtly aggressive, but theorized simply as the natural expansion of strong states into areas controlled by weaker states.</a:t>
            </a:r>
          </a:p>
          <a:p>
            <a:r>
              <a:rPr lang="en-US" sz="2400" smtClean="0"/>
              <a:t>This concept was later used by Hitler in World War II to support his expansion into most of Europe.</a:t>
            </a:r>
          </a:p>
        </p:txBody>
      </p:sp>
      <p:pic>
        <p:nvPicPr>
          <p:cNvPr id="106500" name="Picture 3" descr="thumbnailCAVPP2NQ.jpg"/>
          <p:cNvPicPr>
            <a:picLocks noChangeAspect="1"/>
          </p:cNvPicPr>
          <p:nvPr/>
        </p:nvPicPr>
        <p:blipFill>
          <a:blip r:embed="rId2" cstate="print"/>
          <a:srcRect/>
          <a:stretch>
            <a:fillRect/>
          </a:stretch>
        </p:blipFill>
        <p:spPr bwMode="auto">
          <a:xfrm>
            <a:off x="5715000" y="1143000"/>
            <a:ext cx="3671888" cy="50292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04800" y="304800"/>
            <a:ext cx="8229600" cy="5632450"/>
          </a:xfrm>
          <a:prstGeom prst="rect">
            <a:avLst/>
          </a:prstGeom>
          <a:noFill/>
          <a:ln w="9525">
            <a:noFill/>
            <a:miter lim="800000"/>
            <a:headEnd/>
            <a:tailEnd/>
          </a:ln>
        </p:spPr>
        <p:txBody>
          <a:bodyPr>
            <a:spAutoFit/>
          </a:bodyPr>
          <a:lstStyle/>
          <a:p>
            <a:r>
              <a:rPr lang="en-US" u="sng">
                <a:solidFill>
                  <a:srgbClr val="FF0000"/>
                </a:solidFill>
              </a:rPr>
              <a:t>Heartland Theory - Halford Mackinder (1861-1947)</a:t>
            </a:r>
          </a:p>
          <a:p>
            <a:endParaRPr lang="en-US"/>
          </a:p>
          <a:p>
            <a:pPr>
              <a:buFont typeface="Arial" charset="0"/>
              <a:buChar char="•"/>
            </a:pPr>
            <a:r>
              <a:rPr lang="en-US"/>
              <a:t>Eurasia (Europe and Asia) is considered the World Island - it is the largest in area and in population (in the world). Its interior is called the Heartland - it is the most inaccessible area in the world - by water. It’s coastlines are vulnerable - but not the interior which is dominated by Eastern Europe.</a:t>
            </a:r>
          </a:p>
          <a:p>
            <a:pPr>
              <a:buFont typeface="Arial" charset="0"/>
              <a:buChar char="•"/>
            </a:pPr>
            <a:endParaRPr lang="en-US"/>
          </a:p>
          <a:p>
            <a:pPr>
              <a:buFont typeface="Arial" charset="0"/>
              <a:buChar char="•"/>
            </a:pPr>
            <a:r>
              <a:rPr lang="en-US"/>
              <a:t>Who rules Eastern Europe commands the Heartland. The Heartland would be the base for world conquest.</a:t>
            </a:r>
          </a:p>
          <a:p>
            <a:pPr>
              <a:buFont typeface="Arial" charset="0"/>
              <a:buChar char="•"/>
            </a:pPr>
            <a:endParaRPr lang="en-US"/>
          </a:p>
          <a:p>
            <a:pPr>
              <a:buFont typeface="Arial" charset="0"/>
              <a:buChar char="•"/>
            </a:pPr>
            <a:r>
              <a:rPr lang="en-US"/>
              <a:t>Who rules the Heartland commands the entire World Island.</a:t>
            </a:r>
          </a:p>
          <a:p>
            <a:pPr>
              <a:buFont typeface="Arial" charset="0"/>
              <a:buChar char="•"/>
            </a:pPr>
            <a:endParaRPr lang="en-US"/>
          </a:p>
          <a:p>
            <a:pPr>
              <a:buFont typeface="Arial" charset="0"/>
              <a:buChar char="•"/>
            </a:pPr>
            <a:r>
              <a:rPr lang="en-US"/>
              <a:t>Who rules the World Island rules the rest of the World.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linds(horizont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blinds(horizontal)">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blinds(horizontal)">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blinds(horizontal)">
                                      <p:cBhvr>
                                        <p:cTn id="2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81000" y="304800"/>
            <a:ext cx="8534400" cy="6370638"/>
          </a:xfrm>
          <a:prstGeom prst="rect">
            <a:avLst/>
          </a:prstGeom>
          <a:noFill/>
          <a:ln w="9525">
            <a:noFill/>
            <a:miter lim="800000"/>
            <a:headEnd/>
            <a:tailEnd/>
          </a:ln>
        </p:spPr>
        <p:txBody>
          <a:bodyPr>
            <a:spAutoFit/>
          </a:bodyPr>
          <a:lstStyle/>
          <a:p>
            <a:pPr>
              <a:buFont typeface="Arial" charset="0"/>
              <a:buChar char="•"/>
            </a:pPr>
            <a:r>
              <a:rPr lang="en-US"/>
              <a:t>The Heartland Theory is based on Sea Power!</a:t>
            </a:r>
          </a:p>
          <a:p>
            <a:pPr>
              <a:buFont typeface="Arial" charset="0"/>
              <a:buChar char="•"/>
            </a:pPr>
            <a:endParaRPr lang="en-US"/>
          </a:p>
          <a:p>
            <a:pPr>
              <a:buFont typeface="Arial" charset="0"/>
              <a:buChar char="•"/>
            </a:pPr>
            <a:r>
              <a:rPr lang="en-US"/>
              <a:t>Not valid today since we can attack with Air Power and ICBM’s (Intercontinental Ballistic Missiles) </a:t>
            </a:r>
          </a:p>
          <a:p>
            <a:pPr>
              <a:buFont typeface="Arial" charset="0"/>
              <a:buChar char="•"/>
            </a:pPr>
            <a:endParaRPr lang="en-US"/>
          </a:p>
          <a:p>
            <a:pPr>
              <a:buFont typeface="Arial" charset="0"/>
              <a:buChar char="•"/>
            </a:pPr>
            <a:r>
              <a:rPr lang="en-US"/>
              <a:t>But think of History - Think of Napoleon Bonaparte and Adolf Hitler. They both went after Eastern Europe first.</a:t>
            </a:r>
          </a:p>
          <a:p>
            <a:pPr>
              <a:buFont typeface="Arial" charset="0"/>
              <a:buChar char="•"/>
            </a:pPr>
            <a:endParaRPr lang="en-US"/>
          </a:p>
          <a:p>
            <a:pPr>
              <a:buFont typeface="Arial" charset="0"/>
              <a:buChar char="•"/>
            </a:pPr>
            <a:r>
              <a:rPr lang="en-US"/>
              <a:t>Think of the U.S.S.R. and their attempt to expand by taking over Eastern Europe (Poland, Hungary, Czechoslovakia etc. Think of Vietnam, think of North Korea.</a:t>
            </a:r>
          </a:p>
          <a:p>
            <a:pPr>
              <a:buFont typeface="Arial" charset="0"/>
              <a:buChar char="•"/>
            </a:pPr>
            <a:endParaRPr lang="en-US"/>
          </a:p>
          <a:p>
            <a:pPr>
              <a:buFont typeface="Arial" charset="0"/>
              <a:buChar char="•"/>
            </a:pPr>
            <a:r>
              <a:rPr lang="en-US"/>
              <a:t>The USSR tried to set up an Iron Curtain. The USA used a plan called Containment. When the Soviets moved to North Korea the US contained them by moving into South Korea. The Soviets mover to North Vietnam and the US moved into South Vietnam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blinds(horizontal)">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blinds(horizontal)">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blinds(horizontal)">
                                      <p:cBhvr>
                                        <p:cTn id="2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0" y="0"/>
            <a:ext cx="8991600" cy="2087563"/>
          </a:xfrm>
        </p:spPr>
        <p:txBody>
          <a:bodyPr/>
          <a:lstStyle/>
          <a:p>
            <a:pPr eaLnBrk="1" hangingPunct="1"/>
            <a:r>
              <a:rPr lang="en-US" sz="3600" b="1" smtClean="0">
                <a:solidFill>
                  <a:srgbClr val="660066"/>
                </a:solidFill>
              </a:rPr>
              <a:t>Mackinder’s Heartland Theory: </a:t>
            </a:r>
            <a:br>
              <a:rPr lang="en-US" sz="3600" b="1" smtClean="0">
                <a:solidFill>
                  <a:srgbClr val="660066"/>
                </a:solidFill>
              </a:rPr>
            </a:br>
            <a:r>
              <a:rPr lang="en-US" sz="2400" b="1" i="1" smtClean="0"/>
              <a:t>“Who rules East Europe commands the Heartland</a:t>
            </a:r>
            <a:br>
              <a:rPr lang="en-US" sz="2400" b="1" i="1" smtClean="0"/>
            </a:br>
            <a:r>
              <a:rPr lang="en-US" sz="2400" b="1" i="1" smtClean="0"/>
              <a:t>Who rules the Heartland commands the World Island </a:t>
            </a:r>
            <a:br>
              <a:rPr lang="en-US" sz="2400" b="1" i="1" smtClean="0"/>
            </a:br>
            <a:r>
              <a:rPr lang="en-US" sz="2400" b="1" i="1" smtClean="0"/>
              <a:t>Who rules the World Island commands the world”</a:t>
            </a:r>
          </a:p>
        </p:txBody>
      </p:sp>
      <p:pic>
        <p:nvPicPr>
          <p:cNvPr id="109571" name="Picture 3" descr="deblij_ch08_fig21"/>
          <p:cNvPicPr>
            <a:picLocks noChangeAspect="1" noChangeArrowheads="1"/>
          </p:cNvPicPr>
          <p:nvPr/>
        </p:nvPicPr>
        <p:blipFill>
          <a:blip r:embed="rId3" cstate="print"/>
          <a:srcRect/>
          <a:stretch>
            <a:fillRect/>
          </a:stretch>
        </p:blipFill>
        <p:spPr bwMode="auto">
          <a:xfrm>
            <a:off x="533400" y="1952625"/>
            <a:ext cx="7924800" cy="4816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52600"/>
            <a:ext cx="7772400" cy="1905000"/>
          </a:xfrm>
        </p:spPr>
        <p:txBody>
          <a:bodyPr/>
          <a:lstStyle/>
          <a:p>
            <a:pPr>
              <a:defRPr/>
            </a:pPr>
            <a:r>
              <a:rPr lang="en-US" b="1" dirty="0" smtClean="0">
                <a:solidFill>
                  <a:srgbClr val="7030A0"/>
                </a:solidFill>
                <a:effectLst>
                  <a:outerShdw blurRad="38100" dist="38100" dir="2700000" algn="tl">
                    <a:srgbClr val="000000">
                      <a:alpha val="43137"/>
                    </a:srgbClr>
                  </a:outerShdw>
                </a:effectLst>
              </a:rPr>
              <a:t>Political  Organization of States or Countries</a:t>
            </a:r>
            <a:endParaRPr lang="en-US" b="1" dirty="0">
              <a:solidFill>
                <a:srgbClr val="7030A0"/>
              </a:solidFill>
              <a:effectLst>
                <a:outerShdw blurRad="38100" dist="38100" dir="2700000" algn="tl">
                  <a:srgbClr val="000000">
                    <a:alpha val="43137"/>
                  </a:srgbClr>
                </a:outerShdw>
              </a:effectLs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81000" y="457200"/>
            <a:ext cx="8458200" cy="6002338"/>
          </a:xfrm>
          <a:prstGeom prst="rect">
            <a:avLst/>
          </a:prstGeom>
          <a:noFill/>
          <a:ln w="9525">
            <a:noFill/>
            <a:miter lim="800000"/>
            <a:headEnd/>
            <a:tailEnd/>
          </a:ln>
        </p:spPr>
        <p:txBody>
          <a:bodyPr>
            <a:spAutoFit/>
          </a:bodyPr>
          <a:lstStyle/>
          <a:p>
            <a:r>
              <a:rPr lang="en-US" u="sng">
                <a:solidFill>
                  <a:srgbClr val="FF0000"/>
                </a:solidFill>
              </a:rPr>
              <a:t>Rimland Theory - Nicholas Spykman (1894-1943)</a:t>
            </a:r>
          </a:p>
          <a:p>
            <a:endParaRPr lang="en-US"/>
          </a:p>
          <a:p>
            <a:pPr>
              <a:buFont typeface="Arial" charset="0"/>
              <a:buChar char="•"/>
            </a:pPr>
            <a:r>
              <a:rPr lang="en-US"/>
              <a:t>Eurasia was the key to world domination, but the coastal regions were more important than the interior (heartland)</a:t>
            </a:r>
          </a:p>
          <a:p>
            <a:pPr>
              <a:buFont typeface="Arial" charset="0"/>
              <a:buChar char="•"/>
            </a:pPr>
            <a:endParaRPr lang="en-US"/>
          </a:p>
          <a:p>
            <a:pPr>
              <a:buFont typeface="Arial" charset="0"/>
              <a:buChar char="•"/>
            </a:pPr>
            <a:r>
              <a:rPr lang="en-US"/>
              <a:t>The Coastal regions had a large population, resources, ports and access and control over the seas.</a:t>
            </a:r>
          </a:p>
          <a:p>
            <a:pPr>
              <a:buFont typeface="Arial" charset="0"/>
              <a:buChar char="•"/>
            </a:pPr>
            <a:endParaRPr lang="en-US"/>
          </a:p>
          <a:p>
            <a:pPr>
              <a:buFont typeface="Arial" charset="0"/>
              <a:buChar char="•"/>
            </a:pPr>
            <a:r>
              <a:rPr lang="en-US"/>
              <a:t>Control the coast and your control the interior - this was the Rimland Theory.</a:t>
            </a:r>
          </a:p>
          <a:p>
            <a:pPr>
              <a:buFont typeface="Arial" charset="0"/>
              <a:buChar char="•"/>
            </a:pPr>
            <a:endParaRPr lang="en-US"/>
          </a:p>
          <a:p>
            <a:pPr>
              <a:buFont typeface="Arial" charset="0"/>
              <a:buChar char="•"/>
            </a:pPr>
            <a:r>
              <a:rPr lang="en-US"/>
              <a:t>Again the Soviet Union has always been desperate to have control over land that has access to water, especially a warm water port. That is why they tried Korea, Vietnam, Cuba and Afghanistan. They want Eastern Europe to get access to the Black Sea.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linds(horizont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blinds(horizontal)">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blinds(horizontal)">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blinds(horizontal)">
                                      <p:cBhvr>
                                        <p:cTn id="2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685800" y="0"/>
            <a:ext cx="7772400" cy="609600"/>
          </a:xfrm>
        </p:spPr>
        <p:txBody>
          <a:bodyPr>
            <a:normAutofit fontScale="90000"/>
          </a:bodyPr>
          <a:lstStyle/>
          <a:p>
            <a:pPr eaLnBrk="1" hangingPunct="1"/>
            <a:r>
              <a:rPr lang="en-US" sz="3600" b="1" smtClean="0">
                <a:solidFill>
                  <a:srgbClr val="660066"/>
                </a:solidFill>
              </a:rPr>
              <a:t>Geopolitical World Order</a:t>
            </a:r>
          </a:p>
        </p:txBody>
      </p:sp>
      <p:sp>
        <p:nvSpPr>
          <p:cNvPr id="111619" name="Rectangle 3"/>
          <p:cNvSpPr>
            <a:spLocks noGrp="1" noChangeArrowheads="1"/>
          </p:cNvSpPr>
          <p:nvPr>
            <p:ph type="body" idx="1"/>
          </p:nvPr>
        </p:nvSpPr>
        <p:spPr>
          <a:xfrm>
            <a:off x="228600" y="914400"/>
            <a:ext cx="8229600" cy="5181600"/>
          </a:xfrm>
        </p:spPr>
        <p:txBody>
          <a:bodyPr/>
          <a:lstStyle/>
          <a:p>
            <a:pPr eaLnBrk="1" hangingPunct="1">
              <a:buFontTx/>
              <a:buNone/>
            </a:pPr>
            <a:r>
              <a:rPr lang="en-US" sz="2800" smtClean="0"/>
              <a:t>Temporary periods of stability in how politics are conducted at the global scale.</a:t>
            </a:r>
          </a:p>
          <a:p>
            <a:pPr eaLnBrk="1" hangingPunct="1"/>
            <a:r>
              <a:rPr lang="en-US" sz="2800" b="1" smtClean="0"/>
              <a:t>bi-polar</a:t>
            </a:r>
            <a:r>
              <a:rPr lang="en-US" sz="2800" smtClean="0"/>
              <a:t>-after WW II the U.S. &amp; U.S.S.R.</a:t>
            </a:r>
          </a:p>
          <a:p>
            <a:pPr eaLnBrk="1" hangingPunct="1"/>
            <a:r>
              <a:rPr lang="en-US" sz="2800" b="1" smtClean="0"/>
              <a:t>multi-polar</a:t>
            </a:r>
            <a:r>
              <a:rPr lang="en-US" sz="2800" smtClean="0"/>
              <a:t>-many major powers</a:t>
            </a:r>
          </a:p>
          <a:p>
            <a:pPr eaLnBrk="1" hangingPunct="1"/>
            <a:r>
              <a:rPr lang="en-US" sz="2800" b="1" smtClean="0"/>
              <a:t>unilateralism</a:t>
            </a:r>
            <a:r>
              <a:rPr lang="en-US" sz="2800" smtClean="0"/>
              <a:t>-one state (U.S.) acting alone-which creates resentment and hostility.</a:t>
            </a:r>
          </a:p>
          <a:p>
            <a:pPr eaLnBrk="1" hangingPunct="1">
              <a:buFontTx/>
              <a:buNone/>
            </a:pPr>
            <a:endParaRPr lang="en-US" sz="2800" smtClean="0"/>
          </a:p>
          <a:p>
            <a:pPr eaLnBrk="1" hangingPunct="1">
              <a:buFontTx/>
              <a:buNone/>
            </a:pPr>
            <a:r>
              <a:rPr lang="en-US" sz="2800" smtClean="0"/>
              <a:t>Will individual states remain the dominant actors in a future geopolitical world order? </a:t>
            </a:r>
          </a:p>
          <a:p>
            <a:pPr eaLnBrk="1" hangingPunct="1">
              <a:buFontTx/>
              <a:buNone/>
            </a:pPr>
            <a:endParaRPr lang="en-US" sz="2800" smtClean="0">
              <a:solidFill>
                <a:srgbClr val="CC9900"/>
              </a:solidFill>
            </a:endParaRPr>
          </a:p>
          <a:p>
            <a:pPr eaLnBrk="1" hangingPunct="1">
              <a:buFontTx/>
              <a:buNone/>
            </a:pPr>
            <a:endParaRPr lang="en-US" sz="2800" smtClean="0"/>
          </a:p>
          <a:p>
            <a:pPr eaLnBrk="1" hangingPunct="1">
              <a:buFontTx/>
              <a:buNone/>
            </a:pPr>
            <a:endParaRPr lang="en-US" smtClean="0"/>
          </a:p>
          <a:p>
            <a:pPr eaLnBrk="1" hangingPunct="1">
              <a:buFontTx/>
              <a:buNone/>
            </a:pPr>
            <a:endParaRPr lang="en-US" smtClean="0"/>
          </a:p>
          <a:p>
            <a:pPr eaLnBrk="1" hangingPunct="1"/>
            <a:endParaRPr lang="en-US" smtClean="0"/>
          </a:p>
          <a:p>
            <a:pPr eaLnBrk="1" hangingPunct="1"/>
            <a:endParaRPr lang="en-US" smtClean="0"/>
          </a:p>
          <a:p>
            <a:pPr lvl="1" eaLnBrk="1" hangingPunct="1">
              <a:buFontTx/>
              <a:buNone/>
            </a:pPr>
            <a:endParaRPr lang="en-US"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0" y="0"/>
            <a:ext cx="3886200" cy="685800"/>
          </a:xfrm>
        </p:spPr>
        <p:txBody>
          <a:bodyPr/>
          <a:lstStyle/>
          <a:p>
            <a:pPr eaLnBrk="1" hangingPunct="1">
              <a:defRPr/>
            </a:pPr>
            <a:r>
              <a:rPr lang="en-US" sz="3600" b="1" smtClean="0">
                <a:solidFill>
                  <a:srgbClr val="660066"/>
                </a:solidFill>
                <a:effectLst>
                  <a:outerShdw blurRad="38100" dist="38100" dir="2700000" algn="tl">
                    <a:srgbClr val="C0C0C0"/>
                  </a:outerShdw>
                </a:effectLst>
              </a:rPr>
              <a:t>The War in Iraq</a:t>
            </a:r>
          </a:p>
        </p:txBody>
      </p:sp>
      <p:sp>
        <p:nvSpPr>
          <p:cNvPr id="112643" name="Rectangle 3"/>
          <p:cNvSpPr>
            <a:spLocks noGrp="1" noChangeArrowheads="1"/>
          </p:cNvSpPr>
          <p:nvPr>
            <p:ph type="body" sz="half" idx="1"/>
          </p:nvPr>
        </p:nvSpPr>
        <p:spPr>
          <a:xfrm>
            <a:off x="0" y="609600"/>
            <a:ext cx="3657600" cy="6248400"/>
          </a:xfrm>
        </p:spPr>
        <p:txBody>
          <a:bodyPr>
            <a:normAutofit lnSpcReduction="10000"/>
          </a:bodyPr>
          <a:lstStyle/>
          <a:p>
            <a:pPr eaLnBrk="1" hangingPunct="1">
              <a:lnSpc>
                <a:spcPct val="90000"/>
              </a:lnSpc>
            </a:pPr>
            <a:r>
              <a:rPr lang="en-US" sz="2800" smtClean="0"/>
              <a:t>The 2003 invasion of Iraq was a unilateral decision by the US</a:t>
            </a:r>
          </a:p>
          <a:p>
            <a:pPr eaLnBrk="1" hangingPunct="1">
              <a:lnSpc>
                <a:spcPct val="90000"/>
              </a:lnSpc>
            </a:pPr>
            <a:r>
              <a:rPr lang="en-US" sz="2800" smtClean="0"/>
              <a:t>No weapons of mass destruction were found, Iraq posed no threat to the US or its neighbors-it was being contained by the UN imposed sanctions.</a:t>
            </a:r>
          </a:p>
          <a:p>
            <a:pPr eaLnBrk="1" hangingPunct="1">
              <a:lnSpc>
                <a:spcPct val="90000"/>
              </a:lnSpc>
            </a:pPr>
            <a:r>
              <a:rPr lang="en-US" sz="2800" smtClean="0"/>
              <a:t>Current unemployment of 50% contributes to the sectarian violence</a:t>
            </a:r>
          </a:p>
        </p:txBody>
      </p:sp>
      <p:pic>
        <p:nvPicPr>
          <p:cNvPr id="112644" name="Picture 6" descr="Iraq War March 2003"/>
          <p:cNvPicPr>
            <a:picLocks noChangeAspect="1" noChangeArrowheads="1"/>
          </p:cNvPicPr>
          <p:nvPr/>
        </p:nvPicPr>
        <p:blipFill>
          <a:blip r:embed="rId3" cstate="print"/>
          <a:srcRect/>
          <a:stretch>
            <a:fillRect/>
          </a:stretch>
        </p:blipFill>
        <p:spPr bwMode="auto">
          <a:xfrm>
            <a:off x="3733800" y="0"/>
            <a:ext cx="5410200" cy="3619500"/>
          </a:xfrm>
          <a:prstGeom prst="rect">
            <a:avLst/>
          </a:prstGeom>
          <a:noFill/>
          <a:ln w="9525">
            <a:noFill/>
            <a:miter lim="800000"/>
            <a:headEnd/>
            <a:tailEnd/>
          </a:ln>
        </p:spPr>
      </p:pic>
      <p:pic>
        <p:nvPicPr>
          <p:cNvPr id="112645" name="Picture 7" descr="Iraq April 2003"/>
          <p:cNvPicPr>
            <a:picLocks noChangeAspect="1" noChangeArrowheads="1"/>
          </p:cNvPicPr>
          <p:nvPr/>
        </p:nvPicPr>
        <p:blipFill>
          <a:blip r:embed="rId4" cstate="print"/>
          <a:srcRect/>
          <a:stretch>
            <a:fillRect/>
          </a:stretch>
        </p:blipFill>
        <p:spPr bwMode="auto">
          <a:xfrm>
            <a:off x="3733800" y="3240088"/>
            <a:ext cx="5410200" cy="3617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457200" y="0"/>
          <a:ext cx="8153400" cy="5549900"/>
        </p:xfrm>
        <a:graphic>
          <a:graphicData uri="http://schemas.openxmlformats.org/presentationml/2006/ole">
            <p:oleObj spid="_x0000_s1026" name="Photo Editor Photo" r:id="rId4" imgW="21000000" imgH="14295238" progId="MSPhotoEd.3">
              <p:embed/>
            </p:oleObj>
          </a:graphicData>
        </a:graphic>
      </p:graphicFrame>
      <p:sp>
        <p:nvSpPr>
          <p:cNvPr id="2051" name="Rectangle 4"/>
          <p:cNvSpPr>
            <a:spLocks noGrp="1" noChangeArrowheads="1"/>
          </p:cNvSpPr>
          <p:nvPr>
            <p:ph type="body" idx="1"/>
          </p:nvPr>
        </p:nvSpPr>
        <p:spPr>
          <a:xfrm>
            <a:off x="0" y="5562600"/>
            <a:ext cx="9144000" cy="1295400"/>
          </a:xfrm>
        </p:spPr>
        <p:txBody>
          <a:bodyPr/>
          <a:lstStyle/>
          <a:p>
            <a:pPr algn="ctr" eaLnBrk="1" hangingPunct="1">
              <a:lnSpc>
                <a:spcPct val="90000"/>
              </a:lnSpc>
            </a:pPr>
            <a:r>
              <a:rPr lang="en-US" sz="2800" smtClean="0"/>
              <a:t>Antiwar Protest on 42</a:t>
            </a:r>
            <a:r>
              <a:rPr lang="en-US" sz="2800" baseline="30000" smtClean="0"/>
              <a:t>nd</a:t>
            </a:r>
            <a:r>
              <a:rPr lang="en-US" sz="2800" smtClean="0"/>
              <a:t> street in New York City-March 18</a:t>
            </a:r>
            <a:r>
              <a:rPr lang="en-US" sz="2800" baseline="30000" smtClean="0"/>
              <a:t>th</a:t>
            </a:r>
            <a:r>
              <a:rPr lang="en-US" sz="2800" smtClean="0"/>
              <a:t>, 2006 – the 3</a:t>
            </a:r>
            <a:r>
              <a:rPr lang="en-US" sz="2800" baseline="30000" smtClean="0"/>
              <a:t>rd</a:t>
            </a:r>
            <a:r>
              <a:rPr lang="en-US" sz="2800" smtClean="0"/>
              <a:t> anniversary of the start of the war-similar protests took place around the world</a:t>
            </a:r>
          </a:p>
          <a:p>
            <a:pPr eaLnBrk="1" hangingPunct="1">
              <a:lnSpc>
                <a:spcPct val="90000"/>
              </a:lnSpc>
            </a:pPr>
            <a:endParaRPr lang="en-US" sz="280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Iraq-tanks from 1st Gulf War"/>
          <p:cNvPicPr>
            <a:picLocks noChangeAspect="1" noChangeArrowheads="1"/>
          </p:cNvPicPr>
          <p:nvPr/>
        </p:nvPicPr>
        <p:blipFill>
          <a:blip r:embed="rId3" cstate="print"/>
          <a:srcRect/>
          <a:stretch>
            <a:fillRect/>
          </a:stretch>
        </p:blipFill>
        <p:spPr bwMode="auto">
          <a:xfrm>
            <a:off x="0" y="0"/>
            <a:ext cx="9144000" cy="6669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Iraq CSC BLOWING UP 6 115S, KIRKUK, APRIL 13 (2)"/>
          <p:cNvPicPr>
            <a:picLocks noChangeAspect="1" noChangeArrowheads="1"/>
          </p:cNvPicPr>
          <p:nvPr/>
        </p:nvPicPr>
        <p:blipFill>
          <a:blip r:embed="rId3" cstate="print"/>
          <a:srcRect/>
          <a:stretch>
            <a:fillRect/>
          </a:stretch>
        </p:blipFill>
        <p:spPr bwMode="auto">
          <a:xfrm>
            <a:off x="228600" y="304800"/>
            <a:ext cx="8610600" cy="5722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Rectangle 3"/>
          <p:cNvGraphicFramePr>
            <a:graphicFrameLocks/>
          </p:cNvGraphicFramePr>
          <p:nvPr/>
        </p:nvGraphicFramePr>
        <p:xfrm>
          <a:off x="1524000" y="1397000"/>
          <a:ext cx="6096000" cy="4064000"/>
        </p:xfrm>
        <a:graphic>
          <a:graphicData uri="http://schemas.openxmlformats.org/presentationml/2006/ole">
            <p:oleObj spid="_x0000_s2050" name="Image File" r:id="rId4" imgW="0" imgH="0" progId="JascPaintShopPhotoAlbumImage">
              <p:embed/>
            </p:oleObj>
          </a:graphicData>
        </a:graphic>
      </p:graphicFrame>
      <p:pic>
        <p:nvPicPr>
          <p:cNvPr id="3075" name="Picture 4" descr="Iraq War casualties"/>
          <p:cNvPicPr>
            <a:picLocks noChangeAspect="1" noChangeArrowheads="1"/>
          </p:cNvPicPr>
          <p:nvPr/>
        </p:nvPicPr>
        <p:blipFill>
          <a:blip r:embed="rId5" cstate="print"/>
          <a:srcRect/>
          <a:stretch>
            <a:fillRect/>
          </a:stretch>
        </p:blipFill>
        <p:spPr bwMode="auto">
          <a:xfrm>
            <a:off x="3429000" y="0"/>
            <a:ext cx="5715000" cy="3749675"/>
          </a:xfrm>
          <a:prstGeom prst="rect">
            <a:avLst/>
          </a:prstGeom>
          <a:noFill/>
          <a:ln w="9525">
            <a:noFill/>
            <a:miter lim="800000"/>
            <a:headEnd/>
            <a:tailEnd/>
          </a:ln>
        </p:spPr>
      </p:pic>
      <p:pic>
        <p:nvPicPr>
          <p:cNvPr id="3076" name="Picture 5" descr="Iraq-Josh Grenard"/>
          <p:cNvPicPr>
            <a:picLocks noChangeAspect="1" noChangeArrowheads="1"/>
          </p:cNvPicPr>
          <p:nvPr/>
        </p:nvPicPr>
        <p:blipFill>
          <a:blip r:embed="rId6" cstate="print"/>
          <a:srcRect/>
          <a:stretch>
            <a:fillRect/>
          </a:stretch>
        </p:blipFill>
        <p:spPr bwMode="auto">
          <a:xfrm>
            <a:off x="573088" y="0"/>
            <a:ext cx="2827337" cy="3733800"/>
          </a:xfrm>
          <a:prstGeom prst="rect">
            <a:avLst/>
          </a:prstGeom>
          <a:noFill/>
          <a:ln w="9525">
            <a:noFill/>
            <a:miter lim="800000"/>
            <a:headEnd/>
            <a:tailEnd/>
          </a:ln>
        </p:spPr>
      </p:pic>
      <p:pic>
        <p:nvPicPr>
          <p:cNvPr id="3077" name="Picture 6" descr="Iraq casualty"/>
          <p:cNvPicPr>
            <a:picLocks noChangeAspect="1" noChangeArrowheads="1"/>
          </p:cNvPicPr>
          <p:nvPr/>
        </p:nvPicPr>
        <p:blipFill>
          <a:blip r:embed="rId7" cstate="print"/>
          <a:srcRect/>
          <a:stretch>
            <a:fillRect/>
          </a:stretch>
        </p:blipFill>
        <p:spPr bwMode="auto">
          <a:xfrm>
            <a:off x="3810000" y="3309938"/>
            <a:ext cx="5334000" cy="3548062"/>
          </a:xfrm>
          <a:prstGeom prst="rect">
            <a:avLst/>
          </a:prstGeom>
          <a:noFill/>
          <a:ln w="9525">
            <a:noFill/>
            <a:miter lim="800000"/>
            <a:headEnd/>
            <a:tailEnd/>
          </a:ln>
        </p:spPr>
      </p:pic>
      <p:pic>
        <p:nvPicPr>
          <p:cNvPr id="3078" name="Picture 7" descr="Iraq HEADLESS (2)"/>
          <p:cNvPicPr>
            <a:picLocks noChangeAspect="1" noChangeArrowheads="1"/>
          </p:cNvPicPr>
          <p:nvPr/>
        </p:nvPicPr>
        <p:blipFill>
          <a:blip r:embed="rId8" cstate="print"/>
          <a:srcRect/>
          <a:stretch>
            <a:fillRect/>
          </a:stretch>
        </p:blipFill>
        <p:spPr bwMode="auto">
          <a:xfrm>
            <a:off x="0" y="3943350"/>
            <a:ext cx="3886200" cy="2914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457200" y="0"/>
            <a:ext cx="8229600" cy="533400"/>
          </a:xfrm>
          <a:prstGeom prst="rect">
            <a:avLst/>
          </a:prstGeom>
          <a:noFill/>
          <a:ln w="9525">
            <a:noFill/>
            <a:miter lim="800000"/>
            <a:headEnd/>
            <a:tailEnd/>
          </a:ln>
          <a:effectLst/>
        </p:spPr>
        <p:txBody>
          <a:bodyPr anchor="ctr"/>
          <a:lstStyle/>
          <a:p>
            <a:pPr algn="ctr">
              <a:defRPr/>
            </a:pPr>
            <a:r>
              <a:rPr lang="en-US" sz="3600" b="1">
                <a:solidFill>
                  <a:srgbClr val="660066"/>
                </a:solidFill>
                <a:effectLst>
                  <a:outerShdw blurRad="38100" dist="38100" dir="2700000" algn="tl">
                    <a:srgbClr val="C0C0C0"/>
                  </a:outerShdw>
                </a:effectLst>
              </a:rPr>
              <a:t>The Capitalist World-Economy</a:t>
            </a:r>
          </a:p>
        </p:txBody>
      </p:sp>
      <p:pic>
        <p:nvPicPr>
          <p:cNvPr id="115715" name="Picture 3" descr="deblij_ch08_fig09"/>
          <p:cNvPicPr>
            <a:picLocks noChangeAspect="1" noChangeArrowheads="1"/>
          </p:cNvPicPr>
          <p:nvPr/>
        </p:nvPicPr>
        <p:blipFill>
          <a:blip r:embed="rId3" cstate="print"/>
          <a:srcRect/>
          <a:stretch>
            <a:fillRect/>
          </a:stretch>
        </p:blipFill>
        <p:spPr bwMode="auto">
          <a:xfrm>
            <a:off x="1905000" y="1800225"/>
            <a:ext cx="7239000" cy="5057775"/>
          </a:xfrm>
          <a:prstGeom prst="rect">
            <a:avLst/>
          </a:prstGeom>
          <a:noFill/>
          <a:ln w="9525">
            <a:noFill/>
            <a:miter lim="800000"/>
            <a:headEnd/>
            <a:tailEnd/>
          </a:ln>
        </p:spPr>
      </p:pic>
      <p:sp>
        <p:nvSpPr>
          <p:cNvPr id="115716" name="Text Box 4"/>
          <p:cNvSpPr txBox="1">
            <a:spLocks noChangeArrowheads="1"/>
          </p:cNvSpPr>
          <p:nvPr/>
        </p:nvSpPr>
        <p:spPr bwMode="auto">
          <a:xfrm>
            <a:off x="0" y="533400"/>
            <a:ext cx="9144000" cy="1373188"/>
          </a:xfrm>
          <a:prstGeom prst="rect">
            <a:avLst/>
          </a:prstGeom>
          <a:noFill/>
          <a:ln w="9525">
            <a:noFill/>
            <a:miter lim="800000"/>
            <a:headEnd/>
            <a:tailEnd/>
          </a:ln>
        </p:spPr>
        <p:txBody>
          <a:bodyPr>
            <a:spAutoFit/>
          </a:bodyPr>
          <a:lstStyle/>
          <a:p>
            <a:pPr>
              <a:spcBef>
                <a:spcPct val="50000"/>
              </a:spcBef>
            </a:pPr>
            <a:r>
              <a:rPr lang="en-US" sz="2800" b="1"/>
              <a:t>The World-Economy is more than the sum of its parts. It is composed of “dots” but we must also understand the “whole.”</a:t>
            </a:r>
          </a:p>
        </p:txBody>
      </p:sp>
      <p:sp>
        <p:nvSpPr>
          <p:cNvPr id="115717" name="Text Box 5"/>
          <p:cNvSpPr txBox="1">
            <a:spLocks noChangeArrowheads="1"/>
          </p:cNvSpPr>
          <p:nvPr/>
        </p:nvSpPr>
        <p:spPr bwMode="auto">
          <a:xfrm>
            <a:off x="152400" y="2514600"/>
            <a:ext cx="1676400" cy="1311275"/>
          </a:xfrm>
          <a:prstGeom prst="rect">
            <a:avLst/>
          </a:prstGeom>
          <a:noFill/>
          <a:ln w="9525">
            <a:noFill/>
            <a:miter lim="800000"/>
            <a:headEnd/>
            <a:tailEnd/>
          </a:ln>
        </p:spPr>
        <p:txBody>
          <a:bodyPr>
            <a:spAutoFit/>
          </a:bodyPr>
          <a:lstStyle/>
          <a:p>
            <a:pPr>
              <a:spcBef>
                <a:spcPct val="50000"/>
              </a:spcBef>
            </a:pPr>
            <a:r>
              <a:rPr lang="en-US" sz="2000" b="1" i="1"/>
              <a:t>Sunday on La Grande Jatte</a:t>
            </a:r>
            <a:r>
              <a:rPr lang="en-US" sz="2000" b="1"/>
              <a:t> by Georges Pierre Seurat</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body" idx="1"/>
          </p:nvPr>
        </p:nvSpPr>
        <p:spPr>
          <a:xfrm>
            <a:off x="304800" y="0"/>
            <a:ext cx="8839200" cy="6400800"/>
          </a:xfrm>
        </p:spPr>
        <p:txBody>
          <a:bodyPr/>
          <a:lstStyle/>
          <a:p>
            <a:pPr marL="609600" indent="-609600" eaLnBrk="1" hangingPunct="1">
              <a:buFontTx/>
              <a:buNone/>
              <a:defRPr/>
            </a:pPr>
            <a:r>
              <a:rPr lang="en-US" b="1" smtClean="0">
                <a:solidFill>
                  <a:srgbClr val="660066"/>
                </a:solidFill>
                <a:effectLst>
                  <a:outerShdw blurRad="38100" dist="38100" dir="2700000" algn="tl">
                    <a:srgbClr val="C0C0C0"/>
                  </a:outerShdw>
                </a:effectLst>
              </a:rPr>
              <a:t>Immanuel Wallerstein’s World-Systems Theory:</a:t>
            </a:r>
          </a:p>
          <a:p>
            <a:pPr marL="990600" lvl="1" indent="-533400" eaLnBrk="1" hangingPunct="1">
              <a:buFontTx/>
              <a:buAutoNum type="arabicPeriod"/>
              <a:defRPr/>
            </a:pPr>
            <a:r>
              <a:rPr lang="en-US" smtClean="0"/>
              <a:t>The world economy has one market and a global division of labor.</a:t>
            </a:r>
          </a:p>
          <a:p>
            <a:pPr marL="990600" lvl="1" indent="-533400" eaLnBrk="1" hangingPunct="1">
              <a:buFontTx/>
              <a:buAutoNum type="arabicPeriod"/>
              <a:defRPr/>
            </a:pPr>
            <a:r>
              <a:rPr lang="en-US" smtClean="0"/>
              <a:t>Although the world has multiple states, almost everything takes place within the context of the world economy.</a:t>
            </a:r>
          </a:p>
          <a:p>
            <a:pPr marL="990600" lvl="1" indent="-533400" eaLnBrk="1" hangingPunct="1">
              <a:buFontTx/>
              <a:buAutoNum type="arabicPeriod"/>
              <a:defRPr/>
            </a:pPr>
            <a:r>
              <a:rPr lang="en-US" smtClean="0"/>
              <a:t>The world economy has a three-tier structure.</a:t>
            </a:r>
          </a:p>
          <a:p>
            <a:pPr marL="990600" lvl="1" indent="-533400" eaLnBrk="1" hangingPunct="1">
              <a:buFontTx/>
              <a:buNone/>
              <a:defRPr/>
            </a:pPr>
            <a:r>
              <a:rPr lang="en-US" smtClean="0"/>
              <a:t>European nations and those settled by European migrants established colonies throughout the world to extract wealth.</a:t>
            </a:r>
          </a:p>
          <a:p>
            <a:pPr marL="990600" lvl="1" indent="-533400" eaLnBrk="1" hangingPunct="1">
              <a:buFontTx/>
              <a:buNone/>
              <a:defRPr/>
            </a:pPr>
            <a:r>
              <a:rPr lang="en-US" smtClean="0"/>
              <a:t>This period of colonialism established the current imbalance in world economic and political power</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0"/>
            <a:ext cx="7772400" cy="685800"/>
          </a:xfrm>
        </p:spPr>
        <p:txBody>
          <a:bodyPr/>
          <a:lstStyle/>
          <a:p>
            <a:pPr eaLnBrk="1" hangingPunct="1">
              <a:defRPr/>
            </a:pPr>
            <a:r>
              <a:rPr lang="en-US" sz="3600" b="1" smtClean="0">
                <a:solidFill>
                  <a:srgbClr val="660066"/>
                </a:solidFill>
                <a:effectLst>
                  <a:outerShdw blurRad="38100" dist="38100" dir="2700000" algn="tl">
                    <a:srgbClr val="C0C0C0"/>
                  </a:outerShdw>
                </a:effectLst>
              </a:rPr>
              <a:t>Construction of the World Economy</a:t>
            </a:r>
          </a:p>
        </p:txBody>
      </p:sp>
      <p:sp>
        <p:nvSpPr>
          <p:cNvPr id="117763" name="Rectangle 3"/>
          <p:cNvSpPr>
            <a:spLocks noGrp="1" noChangeArrowheads="1"/>
          </p:cNvSpPr>
          <p:nvPr>
            <p:ph type="body" idx="1"/>
          </p:nvPr>
        </p:nvSpPr>
        <p:spPr>
          <a:xfrm>
            <a:off x="228600" y="762000"/>
            <a:ext cx="8610600" cy="5791200"/>
          </a:xfrm>
        </p:spPr>
        <p:txBody>
          <a:bodyPr/>
          <a:lstStyle/>
          <a:p>
            <a:pPr eaLnBrk="1" hangingPunct="1">
              <a:buFontTx/>
              <a:buNone/>
            </a:pPr>
            <a:r>
              <a:rPr lang="en-US" sz="3600" smtClean="0"/>
              <a:t>Capitalism –</a:t>
            </a:r>
            <a:r>
              <a:rPr lang="en-US" sz="2800" smtClean="0"/>
              <a:t> people, corporations, and states produce goods and services and exchange them in the world market, with the goal of achieving profit. </a:t>
            </a:r>
          </a:p>
          <a:p>
            <a:pPr eaLnBrk="1" hangingPunct="1">
              <a:buFontTx/>
              <a:buNone/>
            </a:pPr>
            <a:endParaRPr lang="en-US" sz="2800" smtClean="0"/>
          </a:p>
          <a:p>
            <a:pPr eaLnBrk="1" hangingPunct="1">
              <a:buFontTx/>
              <a:buNone/>
            </a:pPr>
            <a:r>
              <a:rPr lang="en-US" sz="3600" smtClean="0"/>
              <a:t>Commodification –</a:t>
            </a:r>
            <a:r>
              <a:rPr lang="en-US" sz="2800" smtClean="0"/>
              <a:t> the process of placing a price on a good and then buying, selling, and trading the good. </a:t>
            </a:r>
          </a:p>
          <a:p>
            <a:pPr eaLnBrk="1" hangingPunct="1">
              <a:buFontTx/>
              <a:buNone/>
            </a:pPr>
            <a:endParaRPr lang="en-US" sz="2800" smtClean="0"/>
          </a:p>
          <a:p>
            <a:pPr eaLnBrk="1" hangingPunct="1">
              <a:buFontTx/>
              <a:buNone/>
            </a:pPr>
            <a:r>
              <a:rPr lang="en-US" sz="3600" smtClean="0"/>
              <a:t>Colonialism –</a:t>
            </a:r>
            <a:r>
              <a:rPr lang="en-US" sz="2800" smtClean="0"/>
              <a:t> brought the world into the world economy, setting up an interdependent global economy.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685800" y="0"/>
            <a:ext cx="7772400" cy="990600"/>
          </a:xfrm>
        </p:spPr>
        <p:txBody>
          <a:bodyPr/>
          <a:lstStyle/>
          <a:p>
            <a:pPr eaLnBrk="1" hangingPunct="1">
              <a:defRPr/>
            </a:pPr>
            <a:r>
              <a:rPr lang="en-US" b="1" smtClean="0">
                <a:solidFill>
                  <a:srgbClr val="660066"/>
                </a:solidFill>
                <a:effectLst>
                  <a:outerShdw blurRad="38100" dist="38100" dir="2700000" algn="tl">
                    <a:srgbClr val="C0C0C0"/>
                  </a:outerShdw>
                </a:effectLst>
              </a:rPr>
              <a:t>Forms of Government</a:t>
            </a:r>
          </a:p>
        </p:txBody>
      </p:sp>
      <p:sp>
        <p:nvSpPr>
          <p:cNvPr id="74755" name="Rectangle 3"/>
          <p:cNvSpPr>
            <a:spLocks noGrp="1" noChangeArrowheads="1"/>
          </p:cNvSpPr>
          <p:nvPr>
            <p:ph type="body" idx="1"/>
          </p:nvPr>
        </p:nvSpPr>
        <p:spPr>
          <a:xfrm>
            <a:off x="533400" y="1295400"/>
            <a:ext cx="8229600" cy="4800600"/>
          </a:xfrm>
        </p:spPr>
        <p:txBody>
          <a:bodyPr/>
          <a:lstStyle/>
          <a:p>
            <a:pPr eaLnBrk="1" hangingPunct="1"/>
            <a:r>
              <a:rPr lang="en-US" b="1" smtClean="0"/>
              <a:t>Unitary </a:t>
            </a:r>
            <a:r>
              <a:rPr lang="en-US" smtClean="0"/>
              <a:t>– highly centralized government where the capital city serves as a focus of power. </a:t>
            </a:r>
          </a:p>
          <a:p>
            <a:pPr eaLnBrk="1" hangingPunct="1"/>
            <a:endParaRPr lang="en-US" smtClean="0"/>
          </a:p>
          <a:p>
            <a:pPr eaLnBrk="1" hangingPunct="1"/>
            <a:r>
              <a:rPr lang="en-US" b="1" smtClean="0"/>
              <a:t>Federal</a:t>
            </a:r>
            <a:r>
              <a:rPr lang="en-US" smtClean="0"/>
              <a:t> – a government where the state is organized into territories, which have control over government policies and funds.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685800" y="0"/>
            <a:ext cx="7772400" cy="762000"/>
          </a:xfrm>
        </p:spPr>
        <p:txBody>
          <a:bodyPr/>
          <a:lstStyle/>
          <a:p>
            <a:pPr eaLnBrk="1" hangingPunct="1">
              <a:defRPr/>
            </a:pPr>
            <a:r>
              <a:rPr lang="en-US" sz="3600" b="1" smtClean="0">
                <a:solidFill>
                  <a:srgbClr val="660066"/>
                </a:solidFill>
                <a:effectLst>
                  <a:outerShdw blurRad="38100" dist="38100" dir="2700000" algn="tl">
                    <a:srgbClr val="C0C0C0"/>
                  </a:outerShdw>
                </a:effectLst>
              </a:rPr>
              <a:t>Three Tier Structure</a:t>
            </a:r>
          </a:p>
        </p:txBody>
      </p:sp>
      <p:sp>
        <p:nvSpPr>
          <p:cNvPr id="141315" name="Rectangle 3"/>
          <p:cNvSpPr>
            <a:spLocks noChangeArrowheads="1"/>
          </p:cNvSpPr>
          <p:nvPr/>
        </p:nvSpPr>
        <p:spPr bwMode="auto">
          <a:xfrm>
            <a:off x="152400" y="762000"/>
            <a:ext cx="4191000" cy="2873375"/>
          </a:xfrm>
          <a:prstGeom prst="rect">
            <a:avLst/>
          </a:prstGeom>
          <a:noFill/>
          <a:ln w="38100">
            <a:solidFill>
              <a:srgbClr val="663300"/>
            </a:solidFill>
            <a:prstDash val="sysDot"/>
            <a:miter lim="800000"/>
            <a:headEnd/>
            <a:tailEnd/>
          </a:ln>
          <a:effectLst/>
        </p:spPr>
        <p:txBody>
          <a:bodyPr/>
          <a:lstStyle/>
          <a:p>
            <a:pPr marL="342900" indent="-342900">
              <a:spcBef>
                <a:spcPct val="20000"/>
              </a:spcBef>
              <a:defRPr/>
            </a:pPr>
            <a:r>
              <a:rPr lang="en-US" sz="3200" b="1">
                <a:solidFill>
                  <a:srgbClr val="660066"/>
                </a:solidFill>
                <a:effectLst>
                  <a:outerShdw blurRad="38100" dist="38100" dir="2700000" algn="tl">
                    <a:srgbClr val="C0C0C0"/>
                  </a:outerShdw>
                </a:effectLst>
              </a:rPr>
              <a:t>Core </a:t>
            </a:r>
          </a:p>
          <a:p>
            <a:pPr marL="342900" indent="-342900">
              <a:spcBef>
                <a:spcPct val="20000"/>
              </a:spcBef>
              <a:defRPr/>
            </a:pPr>
            <a:r>
              <a:rPr lang="en-US"/>
              <a:t>Processes that incorporate higher levels of education, higher salaries, and more technology </a:t>
            </a:r>
          </a:p>
          <a:p>
            <a:pPr marL="342900" indent="-342900">
              <a:spcBef>
                <a:spcPct val="20000"/>
              </a:spcBef>
              <a:defRPr/>
            </a:pPr>
            <a:r>
              <a:rPr lang="en-US"/>
              <a:t>* Generate more wealth in the world economy </a:t>
            </a:r>
          </a:p>
        </p:txBody>
      </p:sp>
      <p:sp>
        <p:nvSpPr>
          <p:cNvPr id="141316" name="Rectangle 4"/>
          <p:cNvSpPr>
            <a:spLocks noChangeArrowheads="1"/>
          </p:cNvSpPr>
          <p:nvPr/>
        </p:nvSpPr>
        <p:spPr bwMode="auto">
          <a:xfrm>
            <a:off x="1447800" y="3810000"/>
            <a:ext cx="5943600" cy="2819400"/>
          </a:xfrm>
          <a:prstGeom prst="rect">
            <a:avLst/>
          </a:prstGeom>
          <a:noFill/>
          <a:ln w="38100">
            <a:solidFill>
              <a:srgbClr val="663300"/>
            </a:solidFill>
            <a:prstDash val="sysDot"/>
            <a:miter lim="800000"/>
            <a:headEnd/>
            <a:tailEnd/>
          </a:ln>
          <a:effectLst/>
        </p:spPr>
        <p:txBody>
          <a:bodyPr/>
          <a:lstStyle/>
          <a:p>
            <a:pPr marL="342900" indent="-342900">
              <a:spcBef>
                <a:spcPct val="20000"/>
              </a:spcBef>
              <a:defRPr/>
            </a:pPr>
            <a:r>
              <a:rPr lang="en-US" sz="3200" b="1">
                <a:solidFill>
                  <a:srgbClr val="660066"/>
                </a:solidFill>
                <a:effectLst>
                  <a:outerShdw blurRad="38100" dist="38100" dir="2700000" algn="tl">
                    <a:srgbClr val="C0C0C0"/>
                  </a:outerShdw>
                </a:effectLst>
              </a:rPr>
              <a:t>Semi-periphery</a:t>
            </a:r>
            <a:r>
              <a:rPr lang="en-US" sz="2800"/>
              <a:t> </a:t>
            </a:r>
          </a:p>
          <a:p>
            <a:pPr marL="342900" indent="-342900">
              <a:spcBef>
                <a:spcPct val="20000"/>
              </a:spcBef>
              <a:defRPr/>
            </a:pPr>
            <a:r>
              <a:rPr lang="en-US"/>
              <a:t>Places where core and periphery processes are both occurring. Places that are exploited by the core but then exploit the periphery. </a:t>
            </a:r>
          </a:p>
          <a:p>
            <a:pPr marL="342900" indent="-342900">
              <a:spcBef>
                <a:spcPct val="20000"/>
              </a:spcBef>
              <a:defRPr/>
            </a:pPr>
            <a:r>
              <a:rPr lang="en-US"/>
              <a:t>* Serves as a buffer between core and periphery </a:t>
            </a:r>
          </a:p>
        </p:txBody>
      </p:sp>
      <p:sp>
        <p:nvSpPr>
          <p:cNvPr id="141317" name="Rectangle 5"/>
          <p:cNvSpPr>
            <a:spLocks noChangeArrowheads="1"/>
          </p:cNvSpPr>
          <p:nvPr/>
        </p:nvSpPr>
        <p:spPr bwMode="auto">
          <a:xfrm>
            <a:off x="4572000" y="762000"/>
            <a:ext cx="4191000" cy="2873375"/>
          </a:xfrm>
          <a:prstGeom prst="rect">
            <a:avLst/>
          </a:prstGeom>
          <a:noFill/>
          <a:ln w="38100">
            <a:solidFill>
              <a:srgbClr val="663300"/>
            </a:solidFill>
            <a:prstDash val="sysDot"/>
            <a:miter lim="800000"/>
            <a:headEnd/>
            <a:tailEnd/>
          </a:ln>
          <a:effectLst/>
        </p:spPr>
        <p:txBody>
          <a:bodyPr/>
          <a:lstStyle/>
          <a:p>
            <a:pPr marL="342900" indent="-342900">
              <a:spcBef>
                <a:spcPct val="20000"/>
              </a:spcBef>
              <a:defRPr/>
            </a:pPr>
            <a:r>
              <a:rPr lang="en-US" sz="3200" b="1">
                <a:solidFill>
                  <a:srgbClr val="660066"/>
                </a:solidFill>
                <a:effectLst>
                  <a:outerShdw blurRad="38100" dist="38100" dir="2700000" algn="tl">
                    <a:srgbClr val="C0C0C0"/>
                  </a:outerShdw>
                </a:effectLst>
              </a:rPr>
              <a:t>Periphery </a:t>
            </a:r>
          </a:p>
          <a:p>
            <a:pPr marL="342900" indent="-342900">
              <a:spcBef>
                <a:spcPct val="20000"/>
              </a:spcBef>
              <a:defRPr/>
            </a:pPr>
            <a:r>
              <a:rPr lang="en-US"/>
              <a:t>Processes that incorporate lower levels of education, lower salaries, and less technology </a:t>
            </a:r>
          </a:p>
          <a:p>
            <a:pPr marL="342900" indent="-342900">
              <a:spcBef>
                <a:spcPct val="20000"/>
              </a:spcBef>
              <a:defRPr/>
            </a:pPr>
            <a:r>
              <a:rPr lang="en-US"/>
              <a:t>* Generate less wealth in the world economy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deblij_ch08_fig10"/>
          <p:cNvPicPr>
            <a:picLocks noChangeAspect="1" noChangeArrowheads="1"/>
          </p:cNvPicPr>
          <p:nvPr/>
        </p:nvPicPr>
        <p:blipFill>
          <a:blip r:embed="rId3" cstate="print"/>
          <a:srcRect/>
          <a:stretch>
            <a:fillRect/>
          </a:stretch>
        </p:blipFill>
        <p:spPr bwMode="auto">
          <a:xfrm>
            <a:off x="0" y="685800"/>
            <a:ext cx="9144000" cy="4651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1" descr="400px-Potential_Superpowers_svg.png"/>
          <p:cNvPicPr>
            <a:picLocks noChangeAspect="1"/>
          </p:cNvPicPr>
          <p:nvPr/>
        </p:nvPicPr>
        <p:blipFill>
          <a:blip r:embed="rId3" cstate="print"/>
          <a:srcRect/>
          <a:stretch>
            <a:fillRect/>
          </a:stretch>
        </p:blipFill>
        <p:spPr bwMode="auto">
          <a:xfrm>
            <a:off x="0" y="685800"/>
            <a:ext cx="9144000" cy="3581400"/>
          </a:xfrm>
          <a:prstGeom prst="rect">
            <a:avLst/>
          </a:prstGeom>
          <a:noFill/>
          <a:ln w="9525">
            <a:noFill/>
            <a:miter lim="800000"/>
            <a:headEnd/>
            <a:tailEnd/>
          </a:ln>
        </p:spPr>
      </p:pic>
      <p:sp>
        <p:nvSpPr>
          <p:cNvPr id="3" name="TextBox 2"/>
          <p:cNvSpPr txBox="1"/>
          <p:nvPr/>
        </p:nvSpPr>
        <p:spPr>
          <a:xfrm>
            <a:off x="762000" y="0"/>
            <a:ext cx="7772400" cy="584200"/>
          </a:xfrm>
          <a:prstGeom prst="rect">
            <a:avLst/>
          </a:prstGeom>
          <a:noFill/>
        </p:spPr>
        <p:txBody>
          <a:bodyPr>
            <a:spAutoFit/>
          </a:bodyPr>
          <a:lstStyle/>
          <a:p>
            <a:pPr algn="ctr">
              <a:defRPr/>
            </a:pPr>
            <a:r>
              <a:rPr lang="en-US" sz="3200" b="1" dirty="0">
                <a:solidFill>
                  <a:srgbClr val="660066"/>
                </a:solidFill>
                <a:effectLst>
                  <a:outerShdw blurRad="38100" dist="38100" dir="2700000" algn="tl">
                    <a:srgbClr val="C0C0C0"/>
                  </a:outerShdw>
                </a:effectLst>
              </a:rPr>
              <a:t>Super Powers of  the 21</a:t>
            </a:r>
            <a:r>
              <a:rPr lang="en-US" sz="3200" b="1" baseline="30000" dirty="0">
                <a:solidFill>
                  <a:srgbClr val="660066"/>
                </a:solidFill>
                <a:effectLst>
                  <a:outerShdw blurRad="38100" dist="38100" dir="2700000" algn="tl">
                    <a:srgbClr val="C0C0C0"/>
                  </a:outerShdw>
                </a:effectLst>
              </a:rPr>
              <a:t>st</a:t>
            </a:r>
            <a:r>
              <a:rPr lang="en-US" sz="3200" b="1" dirty="0">
                <a:solidFill>
                  <a:srgbClr val="660066"/>
                </a:solidFill>
                <a:effectLst>
                  <a:outerShdw blurRad="38100" dist="38100" dir="2700000" algn="tl">
                    <a:srgbClr val="C0C0C0"/>
                  </a:outerShdw>
                </a:effectLst>
              </a:rPr>
              <a:t> Century</a:t>
            </a:r>
            <a:endParaRPr lang="en-US" sz="3200" dirty="0"/>
          </a:p>
        </p:txBody>
      </p:sp>
      <p:sp>
        <p:nvSpPr>
          <p:cNvPr id="5" name="Rectangle 4"/>
          <p:cNvSpPr/>
          <p:nvPr/>
        </p:nvSpPr>
        <p:spPr>
          <a:xfrm>
            <a:off x="228600" y="4648200"/>
            <a:ext cx="228600" cy="228600"/>
          </a:xfrm>
          <a:prstGeom prst="rect">
            <a:avLst/>
          </a:prstGeom>
          <a:solidFill>
            <a:srgbClr val="6600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228600" y="4343400"/>
            <a:ext cx="228600" cy="2286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228600" y="4953000"/>
            <a:ext cx="228600" cy="228600"/>
          </a:xfrm>
          <a:prstGeom prst="rect">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228600" y="5257800"/>
            <a:ext cx="228600" cy="22860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228600" y="5562600"/>
            <a:ext cx="228600" cy="228600"/>
          </a:xfrm>
          <a:prstGeom prst="rect">
            <a:avLst/>
          </a:prstGeom>
          <a:solidFill>
            <a:srgbClr val="7FC70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228600" y="5867400"/>
            <a:ext cx="228600" cy="228600"/>
          </a:xfrm>
          <a:prstGeom prst="rect">
            <a:avLst/>
          </a:prstGeom>
          <a:solidFill>
            <a:srgbClr val="FF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0842" name="TextBox 10"/>
          <p:cNvSpPr txBox="1">
            <a:spLocks noChangeArrowheads="1"/>
          </p:cNvSpPr>
          <p:nvPr/>
        </p:nvSpPr>
        <p:spPr bwMode="auto">
          <a:xfrm>
            <a:off x="457200" y="4267200"/>
            <a:ext cx="8229600" cy="2246313"/>
          </a:xfrm>
          <a:prstGeom prst="rect">
            <a:avLst/>
          </a:prstGeom>
          <a:noFill/>
          <a:ln w="9525">
            <a:noFill/>
            <a:miter lim="800000"/>
            <a:headEnd/>
            <a:tailEnd/>
          </a:ln>
        </p:spPr>
        <p:txBody>
          <a:bodyPr>
            <a:spAutoFit/>
          </a:bodyPr>
          <a:lstStyle/>
          <a:p>
            <a:r>
              <a:rPr lang="en-US" sz="2000"/>
              <a:t>United States of America</a:t>
            </a:r>
          </a:p>
          <a:p>
            <a:r>
              <a:rPr lang="en-US" sz="2000"/>
              <a:t>Federative Republic of Brazil</a:t>
            </a:r>
          </a:p>
          <a:p>
            <a:r>
              <a:rPr lang="en-US" sz="2000"/>
              <a:t>People’s Republic of China</a:t>
            </a:r>
          </a:p>
          <a:p>
            <a:r>
              <a:rPr lang="en-US" sz="2000"/>
              <a:t>European Union</a:t>
            </a:r>
          </a:p>
          <a:p>
            <a:r>
              <a:rPr lang="en-US" sz="2000"/>
              <a:t>Republic of India</a:t>
            </a:r>
          </a:p>
          <a:p>
            <a:r>
              <a:rPr lang="en-US" sz="2000"/>
              <a:t>Russian Federation</a:t>
            </a:r>
          </a:p>
          <a:p>
            <a:endParaRPr lang="en-US" sz="20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rgbClr val="660066"/>
                </a:solidFill>
                <a:effectLst>
                  <a:outerShdw blurRad="38100" dist="38100" dir="2700000" algn="tl">
                    <a:srgbClr val="C0C0C0"/>
                  </a:outerShdw>
                </a:effectLst>
              </a:rPr>
              <a:t>Containment Theory</a:t>
            </a:r>
            <a:endParaRPr lang="en-US" dirty="0"/>
          </a:p>
        </p:txBody>
      </p:sp>
      <p:sp>
        <p:nvSpPr>
          <p:cNvPr id="121859" name="Content Placeholder 2"/>
          <p:cNvSpPr>
            <a:spLocks noGrp="1"/>
          </p:cNvSpPr>
          <p:nvPr>
            <p:ph idx="1"/>
          </p:nvPr>
        </p:nvSpPr>
        <p:spPr/>
        <p:txBody>
          <a:bodyPr/>
          <a:lstStyle/>
          <a:p>
            <a:r>
              <a:rPr lang="en-US" b="1" smtClean="0"/>
              <a:t>Containment</a:t>
            </a:r>
            <a:r>
              <a:rPr lang="en-US" smtClean="0"/>
              <a:t> was a United States policy using numerous strategies to prevent the spread of communism abroad. A component of the Cold War, this policy was a response to a series of moves by the Soviet Union to enlarge communist influence in Eastern Europe, China, Korea, and Vietnam.</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685800" y="0"/>
            <a:ext cx="7772400" cy="685800"/>
          </a:xfrm>
        </p:spPr>
        <p:txBody>
          <a:bodyPr/>
          <a:lstStyle/>
          <a:p>
            <a:pPr eaLnBrk="1" hangingPunct="1">
              <a:defRPr/>
            </a:pPr>
            <a:r>
              <a:rPr lang="en-US" sz="3600" b="1" dirty="0" smtClean="0">
                <a:solidFill>
                  <a:srgbClr val="660066"/>
                </a:solidFill>
                <a:effectLst>
                  <a:outerShdw blurRad="38100" dist="38100" dir="2700000" algn="tl">
                    <a:srgbClr val="C0C0C0"/>
                  </a:outerShdw>
                </a:effectLst>
              </a:rPr>
              <a:t>The Domino Theory</a:t>
            </a:r>
          </a:p>
        </p:txBody>
      </p:sp>
      <p:sp>
        <p:nvSpPr>
          <p:cNvPr id="122883" name="Rectangle 3"/>
          <p:cNvSpPr>
            <a:spLocks noGrp="1" noChangeArrowheads="1"/>
          </p:cNvSpPr>
          <p:nvPr>
            <p:ph type="body" sz="half" idx="1"/>
          </p:nvPr>
        </p:nvSpPr>
        <p:spPr>
          <a:xfrm>
            <a:off x="0" y="914400"/>
            <a:ext cx="8915400" cy="5715000"/>
          </a:xfrm>
        </p:spPr>
        <p:txBody>
          <a:bodyPr/>
          <a:lstStyle/>
          <a:p>
            <a:pPr eaLnBrk="1" hangingPunct="1">
              <a:lnSpc>
                <a:spcPct val="90000"/>
              </a:lnSpc>
            </a:pPr>
            <a:r>
              <a:rPr lang="en-US" sz="2800" smtClean="0"/>
              <a:t>The </a:t>
            </a:r>
            <a:r>
              <a:rPr lang="en-US" sz="2800" b="1" smtClean="0"/>
              <a:t>domino theory</a:t>
            </a:r>
            <a:r>
              <a:rPr lang="en-US" sz="2800" smtClean="0"/>
              <a:t> holds that destabilization from any cause in one country can result in the collapse of order in  a neighboring country-a chain of events that can affect a whole region.</a:t>
            </a:r>
          </a:p>
          <a:p>
            <a:pPr eaLnBrk="1" hangingPunct="1">
              <a:lnSpc>
                <a:spcPct val="90000"/>
              </a:lnSpc>
            </a:pPr>
            <a:r>
              <a:rPr lang="en-US" sz="2800" b="1" smtClean="0"/>
              <a:t>Indochina War</a:t>
            </a:r>
            <a:r>
              <a:rPr lang="en-US" sz="2800" smtClean="0"/>
              <a:t> (1964-1975) US backed South Vietnam in a struggle against communist North Vietnam-war expanded into Laos &amp; Cambodia-US feared it would lead to communist expansion in Thailand, Malaysia, Burma &amp; so on-didn’t happen.</a:t>
            </a:r>
          </a:p>
          <a:p>
            <a:pPr eaLnBrk="1" hangingPunct="1">
              <a:lnSpc>
                <a:spcPct val="90000"/>
              </a:lnSpc>
            </a:pPr>
            <a:r>
              <a:rPr lang="en-US" sz="2800" smtClean="0"/>
              <a:t>Yet domino theory has validity-in 1989 the fall of communism followed the domino effect, instability in Yugoslavia followed the same pattern-other examples religious extremism, economic and environmental causes can cause spreading havoc.</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ctrTitle"/>
          </p:nvPr>
        </p:nvSpPr>
        <p:spPr>
          <a:xfrm>
            <a:off x="685800" y="2130425"/>
            <a:ext cx="7772400" cy="2289175"/>
          </a:xfrm>
        </p:spPr>
        <p:txBody>
          <a:bodyPr/>
          <a:lstStyle/>
          <a:p>
            <a:pPr eaLnBrk="1" hangingPunct="1">
              <a:defRPr/>
            </a:pPr>
            <a:r>
              <a:rPr lang="en-US" sz="4800" b="1" dirty="0" smtClean="0">
                <a:solidFill>
                  <a:srgbClr val="660066"/>
                </a:solidFill>
                <a:effectLst>
                  <a:outerShdw blurRad="38100" dist="38100" dir="2700000" algn="tl">
                    <a:srgbClr val="C0C0C0"/>
                  </a:outerShdw>
                </a:effectLst>
              </a:rPr>
              <a:t>Global Organizations and </a:t>
            </a:r>
            <a:r>
              <a:rPr lang="en-US" sz="4800" b="1" dirty="0" err="1" smtClean="0">
                <a:solidFill>
                  <a:srgbClr val="660066"/>
                </a:solidFill>
                <a:effectLst>
                  <a:outerShdw blurRad="38100" dist="38100" dir="2700000" algn="tl">
                    <a:srgbClr val="C0C0C0"/>
                  </a:outerShdw>
                </a:effectLst>
              </a:rPr>
              <a:t>Multinationalism</a:t>
            </a:r>
            <a:endParaRPr lang="en-US" sz="4800" b="1" dirty="0" smtClean="0">
              <a:solidFill>
                <a:srgbClr val="660066"/>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0" y="0"/>
            <a:ext cx="9144000" cy="762000"/>
          </a:xfrm>
        </p:spPr>
        <p:txBody>
          <a:bodyPr/>
          <a:lstStyle/>
          <a:p>
            <a:pPr eaLnBrk="1" hangingPunct="1">
              <a:defRPr/>
            </a:pPr>
            <a:r>
              <a:rPr lang="en-US" b="1" dirty="0" smtClean="0">
                <a:solidFill>
                  <a:srgbClr val="660066"/>
                </a:solidFill>
                <a:effectLst>
                  <a:outerShdw blurRad="38100" dist="38100" dir="2700000" algn="tl">
                    <a:srgbClr val="C0C0C0"/>
                  </a:outerShdw>
                </a:effectLst>
              </a:rPr>
              <a:t>Supranational Organizations</a:t>
            </a:r>
          </a:p>
        </p:txBody>
      </p:sp>
      <p:sp>
        <p:nvSpPr>
          <p:cNvPr id="124931" name="Rectangle 3"/>
          <p:cNvSpPr>
            <a:spLocks noGrp="1" noChangeArrowheads="1"/>
          </p:cNvSpPr>
          <p:nvPr>
            <p:ph type="body" idx="1"/>
          </p:nvPr>
        </p:nvSpPr>
        <p:spPr>
          <a:xfrm>
            <a:off x="228600" y="914400"/>
            <a:ext cx="8686800" cy="5181600"/>
          </a:xfrm>
        </p:spPr>
        <p:txBody>
          <a:bodyPr>
            <a:normAutofit fontScale="92500" lnSpcReduction="10000"/>
          </a:bodyPr>
          <a:lstStyle/>
          <a:p>
            <a:pPr eaLnBrk="1" hangingPunct="1">
              <a:lnSpc>
                <a:spcPct val="90000"/>
              </a:lnSpc>
              <a:buFontTx/>
              <a:buNone/>
            </a:pPr>
            <a:r>
              <a:rPr lang="en-US" smtClean="0"/>
              <a:t>A separate entity composed of three or more states that forge an association and form an administrative structure for mutual benefit in pursuit of shared goals.</a:t>
            </a:r>
          </a:p>
          <a:p>
            <a:pPr eaLnBrk="1" hangingPunct="1">
              <a:lnSpc>
                <a:spcPct val="90000"/>
              </a:lnSpc>
              <a:buFontTx/>
              <a:buNone/>
            </a:pPr>
            <a:r>
              <a:rPr lang="en-US" smtClean="0"/>
              <a:t>Many supranational organizations</a:t>
            </a:r>
          </a:p>
          <a:p>
            <a:pPr eaLnBrk="1" hangingPunct="1">
              <a:lnSpc>
                <a:spcPct val="90000"/>
              </a:lnSpc>
              <a:buFontTx/>
              <a:buNone/>
            </a:pPr>
            <a:r>
              <a:rPr lang="en-US" smtClean="0"/>
              <a:t>		exist in the world today:</a:t>
            </a:r>
          </a:p>
          <a:p>
            <a:pPr lvl="4" eaLnBrk="1" hangingPunct="1">
              <a:lnSpc>
                <a:spcPct val="90000"/>
              </a:lnSpc>
              <a:buFontTx/>
              <a:buNone/>
            </a:pPr>
            <a:r>
              <a:rPr lang="en-US" sz="2800" smtClean="0"/>
              <a:t>U.N.</a:t>
            </a:r>
          </a:p>
          <a:p>
            <a:pPr lvl="4" eaLnBrk="1" hangingPunct="1">
              <a:lnSpc>
                <a:spcPct val="90000"/>
              </a:lnSpc>
              <a:buFontTx/>
              <a:buNone/>
            </a:pPr>
            <a:r>
              <a:rPr lang="en-US" sz="2800" smtClean="0"/>
              <a:t>N.A.T.O.</a:t>
            </a:r>
          </a:p>
          <a:p>
            <a:pPr lvl="4" eaLnBrk="1" hangingPunct="1">
              <a:lnSpc>
                <a:spcPct val="90000"/>
              </a:lnSpc>
              <a:buFontTx/>
              <a:buNone/>
            </a:pPr>
            <a:r>
              <a:rPr lang="en-US" sz="2800" smtClean="0"/>
              <a:t>European Union</a:t>
            </a:r>
          </a:p>
          <a:p>
            <a:pPr lvl="4" eaLnBrk="1" hangingPunct="1">
              <a:lnSpc>
                <a:spcPct val="90000"/>
              </a:lnSpc>
              <a:buFontTx/>
              <a:buNone/>
            </a:pPr>
            <a:r>
              <a:rPr lang="en-US" sz="2800" smtClean="0"/>
              <a:t>S.E.A.T.O.</a:t>
            </a:r>
          </a:p>
          <a:p>
            <a:pPr lvl="4" eaLnBrk="1" hangingPunct="1">
              <a:lnSpc>
                <a:spcPct val="90000"/>
              </a:lnSpc>
              <a:buFontTx/>
              <a:buNone/>
            </a:pPr>
            <a:r>
              <a:rPr lang="en-US" sz="2800" smtClean="0"/>
              <a:t>COMECON</a:t>
            </a:r>
          </a:p>
          <a:p>
            <a:pPr lvl="4" eaLnBrk="1" hangingPunct="1">
              <a:lnSpc>
                <a:spcPct val="90000"/>
              </a:lnSpc>
              <a:buFontTx/>
              <a:buNone/>
            </a:pPr>
            <a:r>
              <a:rPr lang="en-US" sz="2800" smtClean="0"/>
              <a:t>Warsaw Pact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0" y="0"/>
            <a:ext cx="9144000" cy="838200"/>
          </a:xfrm>
        </p:spPr>
        <p:txBody>
          <a:bodyPr/>
          <a:lstStyle/>
          <a:p>
            <a:pPr eaLnBrk="1" hangingPunct="1">
              <a:defRPr/>
            </a:pPr>
            <a:r>
              <a:rPr lang="en-US" sz="3600" b="1" dirty="0" smtClean="0">
                <a:solidFill>
                  <a:srgbClr val="660066"/>
                </a:solidFill>
                <a:effectLst>
                  <a:outerShdw blurRad="38100" dist="38100" dir="2700000" algn="tl">
                    <a:srgbClr val="C0C0C0"/>
                  </a:outerShdw>
                </a:effectLst>
              </a:rPr>
              <a:t>How does </a:t>
            </a:r>
            <a:r>
              <a:rPr lang="en-US" sz="3600" b="1" dirty="0" err="1" smtClean="0">
                <a:solidFill>
                  <a:srgbClr val="660066"/>
                </a:solidFill>
                <a:effectLst>
                  <a:outerShdw blurRad="38100" dist="38100" dir="2700000" algn="tl">
                    <a:srgbClr val="C0C0C0"/>
                  </a:outerShdw>
                </a:effectLst>
              </a:rPr>
              <a:t>Supranationalism</a:t>
            </a:r>
            <a:r>
              <a:rPr lang="en-US" sz="3600" b="1" dirty="0" smtClean="0">
                <a:solidFill>
                  <a:srgbClr val="660066"/>
                </a:solidFill>
                <a:effectLst>
                  <a:outerShdw blurRad="38100" dist="38100" dir="2700000" algn="tl">
                    <a:srgbClr val="C0C0C0"/>
                  </a:outerShdw>
                </a:effectLst>
              </a:rPr>
              <a:t> affect the State?</a:t>
            </a:r>
          </a:p>
        </p:txBody>
      </p:sp>
      <p:pic>
        <p:nvPicPr>
          <p:cNvPr id="125955" name="Picture 3" descr="deblij_ch08_fig24"/>
          <p:cNvPicPr>
            <a:picLocks noChangeAspect="1" noChangeArrowheads="1"/>
          </p:cNvPicPr>
          <p:nvPr/>
        </p:nvPicPr>
        <p:blipFill>
          <a:blip r:embed="rId3" cstate="print"/>
          <a:srcRect/>
          <a:stretch>
            <a:fillRect/>
          </a:stretch>
        </p:blipFill>
        <p:spPr bwMode="auto">
          <a:xfrm>
            <a:off x="0" y="838200"/>
            <a:ext cx="5029200" cy="3778250"/>
          </a:xfrm>
          <a:prstGeom prst="rect">
            <a:avLst/>
          </a:prstGeom>
          <a:noFill/>
          <a:ln w="9525">
            <a:noFill/>
            <a:miter lim="800000"/>
            <a:headEnd/>
            <a:tailEnd/>
          </a:ln>
        </p:spPr>
      </p:pic>
      <p:sp>
        <p:nvSpPr>
          <p:cNvPr id="125956" name="Text Box 4"/>
          <p:cNvSpPr txBox="1">
            <a:spLocks noChangeArrowheads="1"/>
          </p:cNvSpPr>
          <p:nvPr/>
        </p:nvSpPr>
        <p:spPr bwMode="auto">
          <a:xfrm>
            <a:off x="6248400" y="2667000"/>
            <a:ext cx="2286000" cy="519113"/>
          </a:xfrm>
          <a:prstGeom prst="rect">
            <a:avLst/>
          </a:prstGeom>
          <a:noFill/>
          <a:ln w="9525">
            <a:noFill/>
            <a:miter lim="800000"/>
            <a:headEnd/>
            <a:tailEnd/>
          </a:ln>
        </p:spPr>
        <p:txBody>
          <a:bodyPr>
            <a:spAutoFit/>
          </a:bodyPr>
          <a:lstStyle/>
          <a:p>
            <a:pPr>
              <a:spcBef>
                <a:spcPct val="50000"/>
              </a:spcBef>
            </a:pPr>
            <a:r>
              <a:rPr lang="en-US" sz="2800" b="1"/>
              <a:t>identities</a:t>
            </a:r>
          </a:p>
        </p:txBody>
      </p:sp>
      <p:pic>
        <p:nvPicPr>
          <p:cNvPr id="125957" name="Picture 5" descr="deblij_ch08_fig25"/>
          <p:cNvPicPr>
            <a:picLocks noChangeAspect="1" noChangeArrowheads="1"/>
          </p:cNvPicPr>
          <p:nvPr/>
        </p:nvPicPr>
        <p:blipFill>
          <a:blip r:embed="rId4" cstate="print"/>
          <a:srcRect/>
          <a:stretch>
            <a:fillRect/>
          </a:stretch>
        </p:blipFill>
        <p:spPr bwMode="auto">
          <a:xfrm>
            <a:off x="4114800" y="3436938"/>
            <a:ext cx="5029200" cy="3421062"/>
          </a:xfrm>
          <a:prstGeom prst="rect">
            <a:avLst/>
          </a:prstGeom>
          <a:noFill/>
          <a:ln w="9525">
            <a:noFill/>
            <a:miter lim="800000"/>
            <a:headEnd/>
            <a:tailEnd/>
          </a:ln>
        </p:spPr>
      </p:pic>
      <p:sp>
        <p:nvSpPr>
          <p:cNvPr id="125958" name="Text Box 6"/>
          <p:cNvSpPr txBox="1">
            <a:spLocks noChangeArrowheads="1"/>
          </p:cNvSpPr>
          <p:nvPr/>
        </p:nvSpPr>
        <p:spPr bwMode="auto">
          <a:xfrm>
            <a:off x="1143000" y="5029200"/>
            <a:ext cx="2286000" cy="519113"/>
          </a:xfrm>
          <a:prstGeom prst="rect">
            <a:avLst/>
          </a:prstGeom>
          <a:noFill/>
          <a:ln w="9525">
            <a:noFill/>
            <a:miter lim="800000"/>
            <a:headEnd/>
            <a:tailEnd/>
          </a:ln>
        </p:spPr>
        <p:txBody>
          <a:bodyPr>
            <a:spAutoFit/>
          </a:bodyPr>
          <a:lstStyle/>
          <a:p>
            <a:pPr>
              <a:spcBef>
                <a:spcPct val="50000"/>
              </a:spcBef>
            </a:pPr>
            <a:r>
              <a:rPr lang="en-US" sz="2800" b="1"/>
              <a:t>economics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1066800" y="304800"/>
            <a:ext cx="7239000" cy="641350"/>
          </a:xfrm>
          <a:prstGeom prst="rect">
            <a:avLst/>
          </a:prstGeom>
          <a:noFill/>
          <a:ln w="9525">
            <a:noFill/>
            <a:miter lim="800000"/>
            <a:headEnd/>
            <a:tailEnd/>
          </a:ln>
          <a:effectLst/>
        </p:spPr>
        <p:txBody>
          <a:bodyPr>
            <a:spAutoFit/>
          </a:bodyPr>
          <a:lstStyle/>
          <a:p>
            <a:pPr>
              <a:spcBef>
                <a:spcPct val="50000"/>
              </a:spcBef>
              <a:defRPr/>
            </a:pPr>
            <a:r>
              <a:rPr lang="en-US" sz="3600" b="1" dirty="0">
                <a:solidFill>
                  <a:srgbClr val="660066"/>
                </a:solidFill>
                <a:effectLst>
                  <a:outerShdw blurRad="38100" dist="38100" dir="2700000" algn="tl">
                    <a:srgbClr val="C0C0C0"/>
                  </a:outerShdw>
                </a:effectLst>
              </a:rPr>
              <a:t>Global Scale – The United Nations</a:t>
            </a:r>
          </a:p>
        </p:txBody>
      </p:sp>
      <p:pic>
        <p:nvPicPr>
          <p:cNvPr id="126979" name="Picture 3" descr="deblij_ch08_fig22"/>
          <p:cNvPicPr>
            <a:picLocks noChangeAspect="1" noChangeArrowheads="1"/>
          </p:cNvPicPr>
          <p:nvPr/>
        </p:nvPicPr>
        <p:blipFill>
          <a:blip r:embed="rId3" cstate="print"/>
          <a:srcRect/>
          <a:stretch>
            <a:fillRect/>
          </a:stretch>
        </p:blipFill>
        <p:spPr bwMode="auto">
          <a:xfrm>
            <a:off x="0" y="1524000"/>
            <a:ext cx="9144000" cy="3468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rgbClr val="660066"/>
                </a:solidFill>
                <a:effectLst>
                  <a:outerShdw blurRad="38100" dist="38100" dir="2700000" algn="tl">
                    <a:srgbClr val="C0C0C0"/>
                  </a:outerShdw>
                </a:effectLst>
              </a:rPr>
              <a:t>The United Nations</a:t>
            </a:r>
            <a:endParaRPr lang="en-US" dirty="0"/>
          </a:p>
        </p:txBody>
      </p:sp>
      <p:sp>
        <p:nvSpPr>
          <p:cNvPr id="128003" name="Content Placeholder 2"/>
          <p:cNvSpPr>
            <a:spLocks noGrp="1"/>
          </p:cNvSpPr>
          <p:nvPr>
            <p:ph idx="1"/>
          </p:nvPr>
        </p:nvSpPr>
        <p:spPr/>
        <p:txBody>
          <a:bodyPr/>
          <a:lstStyle/>
          <a:p>
            <a:r>
              <a:rPr lang="en-US" smtClean="0"/>
              <a:t>Peacekeeping Operations</a:t>
            </a:r>
          </a:p>
          <a:p>
            <a:r>
              <a:rPr lang="en-US" smtClean="0"/>
              <a:t>International Sanctions</a:t>
            </a:r>
          </a:p>
          <a:p>
            <a:r>
              <a:rPr lang="en-US" smtClean="0"/>
              <a:t>Unrepresented Peoples</a:t>
            </a:r>
          </a:p>
          <a:p>
            <a:r>
              <a:rPr lang="en-US" smtClean="0"/>
              <a:t>Laws of the Sea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0" y="0"/>
            <a:ext cx="3581400" cy="2816225"/>
          </a:xfrm>
          <a:prstGeom prst="rect">
            <a:avLst/>
          </a:prstGeom>
          <a:noFill/>
          <a:ln w="9525">
            <a:noFill/>
            <a:miter lim="800000"/>
            <a:headEnd/>
            <a:tailEnd/>
          </a:ln>
        </p:spPr>
        <p:txBody>
          <a:bodyPr>
            <a:spAutoFit/>
          </a:bodyPr>
          <a:lstStyle/>
          <a:p>
            <a:pPr>
              <a:spcBef>
                <a:spcPct val="5000"/>
              </a:spcBef>
            </a:pPr>
            <a:r>
              <a:rPr lang="en-US" sz="3200" b="1"/>
              <a:t>Nigeria’s Federal Government</a:t>
            </a:r>
            <a:r>
              <a:rPr lang="en-US" sz="2800"/>
              <a:t> – </a:t>
            </a:r>
          </a:p>
          <a:p>
            <a:pPr>
              <a:spcBef>
                <a:spcPct val="5000"/>
              </a:spcBef>
            </a:pPr>
            <a:r>
              <a:rPr lang="en-US" sz="2800"/>
              <a:t>Allows states within the state to determine </a:t>
            </a:r>
          </a:p>
          <a:p>
            <a:pPr>
              <a:spcBef>
                <a:spcPct val="5000"/>
              </a:spcBef>
            </a:pPr>
            <a:r>
              <a:rPr lang="en-US" sz="2800"/>
              <a:t>whether to have Shari’a Laws</a:t>
            </a:r>
          </a:p>
        </p:txBody>
      </p:sp>
      <p:pic>
        <p:nvPicPr>
          <p:cNvPr id="75779" name="Picture 3" descr="deblij_ch08_fig11"/>
          <p:cNvPicPr>
            <a:picLocks noChangeAspect="1" noChangeArrowheads="1"/>
          </p:cNvPicPr>
          <p:nvPr/>
        </p:nvPicPr>
        <p:blipFill>
          <a:blip r:embed="rId3" cstate="print"/>
          <a:srcRect/>
          <a:stretch>
            <a:fillRect/>
          </a:stretch>
        </p:blipFill>
        <p:spPr bwMode="auto">
          <a:xfrm>
            <a:off x="3581400" y="0"/>
            <a:ext cx="5562600" cy="5480050"/>
          </a:xfrm>
          <a:prstGeom prst="rect">
            <a:avLst/>
          </a:prstGeom>
          <a:noFill/>
          <a:ln w="9525">
            <a:noFill/>
            <a:miter lim="800000"/>
            <a:headEnd/>
            <a:tailEnd/>
          </a:ln>
        </p:spPr>
      </p:pic>
      <p:sp>
        <p:nvSpPr>
          <p:cNvPr id="75780" name="Text Box 4"/>
          <p:cNvSpPr txBox="1">
            <a:spLocks noChangeArrowheads="1"/>
          </p:cNvSpPr>
          <p:nvPr/>
        </p:nvSpPr>
        <p:spPr bwMode="auto">
          <a:xfrm>
            <a:off x="228600" y="5181600"/>
            <a:ext cx="8458200" cy="1160463"/>
          </a:xfrm>
          <a:prstGeom prst="rect">
            <a:avLst/>
          </a:prstGeom>
          <a:noFill/>
          <a:ln w="9525">
            <a:noFill/>
            <a:miter lim="800000"/>
            <a:headEnd/>
            <a:tailEnd/>
          </a:ln>
        </p:spPr>
        <p:txBody>
          <a:bodyPr>
            <a:spAutoFit/>
          </a:bodyPr>
          <a:lstStyle/>
          <a:p>
            <a:pPr>
              <a:spcBef>
                <a:spcPct val="50000"/>
              </a:spcBef>
            </a:pPr>
            <a:r>
              <a:rPr lang="en-US" sz="2800" b="1"/>
              <a:t>Shari’a Laws</a:t>
            </a:r>
            <a:r>
              <a:rPr lang="en-US" sz="2800"/>
              <a:t> </a:t>
            </a:r>
          </a:p>
          <a:p>
            <a:pPr>
              <a:spcBef>
                <a:spcPct val="50000"/>
              </a:spcBef>
            </a:pPr>
            <a:r>
              <a:rPr lang="en-US" sz="2800"/>
              <a:t>Legal systems based on traditional Islamic laws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0" y="0"/>
            <a:ext cx="1905000" cy="3810000"/>
          </a:xfrm>
        </p:spPr>
        <p:txBody>
          <a:bodyPr/>
          <a:lstStyle/>
          <a:p>
            <a:pPr eaLnBrk="1" hangingPunct="1">
              <a:defRPr/>
            </a:pPr>
            <a:r>
              <a:rPr lang="en-US" sz="2800" b="1" dirty="0" smtClean="0">
                <a:solidFill>
                  <a:srgbClr val="660066"/>
                </a:solidFill>
                <a:effectLst>
                  <a:outerShdw blurRad="38100" dist="38100" dir="2700000" algn="tl">
                    <a:srgbClr val="C0C0C0"/>
                  </a:outerShdw>
                </a:effectLst>
              </a:rPr>
              <a:t>Regional Scale – The European Union</a:t>
            </a:r>
          </a:p>
        </p:txBody>
      </p:sp>
      <p:pic>
        <p:nvPicPr>
          <p:cNvPr id="129027" name="Picture 3" descr="deblij_ch08_fig23"/>
          <p:cNvPicPr>
            <a:picLocks noChangeAspect="1" noChangeArrowheads="1"/>
          </p:cNvPicPr>
          <p:nvPr/>
        </p:nvPicPr>
        <p:blipFill>
          <a:blip r:embed="rId3" cstate="print"/>
          <a:srcRect/>
          <a:stretch>
            <a:fillRect/>
          </a:stretch>
        </p:blipFill>
        <p:spPr bwMode="auto">
          <a:xfrm>
            <a:off x="2286000"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304800"/>
            <a:ext cx="8458200" cy="5262563"/>
          </a:xfrm>
          <a:prstGeom prst="rect">
            <a:avLst/>
          </a:prstGeom>
          <a:noFill/>
        </p:spPr>
        <p:txBody>
          <a:bodyPr>
            <a:spAutoFit/>
          </a:bodyPr>
          <a:lstStyle/>
          <a:p>
            <a:pPr>
              <a:defRPr/>
            </a:pPr>
            <a:r>
              <a:rPr lang="en-US" b="1" dirty="0">
                <a:solidFill>
                  <a:srgbClr val="660066"/>
                </a:solidFill>
                <a:effectLst>
                  <a:outerShdw blurRad="38100" dist="38100" dir="2700000" algn="tl">
                    <a:srgbClr val="C0C0C0"/>
                  </a:outerShdw>
                </a:effectLst>
              </a:rPr>
              <a:t>Economic Supranational</a:t>
            </a:r>
            <a:r>
              <a:rPr lang="en-US" dirty="0"/>
              <a:t>-Examples: Benelux, Common Market, European Community, European Union, NAFTA (North Atlantic Free </a:t>
            </a:r>
            <a:r>
              <a:rPr lang="en-US"/>
              <a:t>Trade Agreement), </a:t>
            </a:r>
            <a:r>
              <a:rPr lang="en-US" dirty="0"/>
              <a:t>Association of Caribbean States, APEC (Asian-Pacific </a:t>
            </a:r>
            <a:r>
              <a:rPr lang="en-US"/>
              <a:t>Economic Cooperation), </a:t>
            </a:r>
            <a:r>
              <a:rPr lang="en-US" dirty="0"/>
              <a:t>Economic Community of African States, OPEC(Organization of the Petroleum Exporting Countries)</a:t>
            </a:r>
          </a:p>
          <a:p>
            <a:pPr>
              <a:defRPr/>
            </a:pPr>
            <a:r>
              <a:rPr lang="en-US" b="1" dirty="0">
                <a:solidFill>
                  <a:srgbClr val="660066"/>
                </a:solidFill>
                <a:effectLst>
                  <a:outerShdw blurRad="38100" dist="38100" dir="2700000" algn="tl">
                    <a:srgbClr val="C0C0C0"/>
                  </a:outerShdw>
                </a:effectLst>
              </a:rPr>
              <a:t>Military Alliances</a:t>
            </a:r>
            <a:r>
              <a:rPr lang="en-US" dirty="0"/>
              <a:t>- NATO (North Atlantic Treaty Organization), SEATO (Southeast Asia Treaty Organization), ANZUS (Australia, New Zealand, and United States Treaty)</a:t>
            </a:r>
          </a:p>
          <a:p>
            <a:pPr>
              <a:defRPr/>
            </a:pPr>
            <a:r>
              <a:rPr lang="en-US" b="1" dirty="0">
                <a:solidFill>
                  <a:srgbClr val="660066"/>
                </a:solidFill>
                <a:effectLst>
                  <a:outerShdw blurRad="38100" dist="38100" dir="2700000" algn="tl">
                    <a:srgbClr val="000000">
                      <a:alpha val="43137"/>
                    </a:srgbClr>
                  </a:outerShdw>
                </a:effectLst>
              </a:rPr>
              <a:t>Cultural Organization and Political Unions</a:t>
            </a:r>
            <a:r>
              <a:rPr lang="en-US" dirty="0"/>
              <a:t>-The Arab League, Organization of African Unity, The French Community, African States, OPEC(Organization of the Petroleum Exporting Countries)</a:t>
            </a:r>
          </a:p>
          <a:p>
            <a:pPr>
              <a:defRPr/>
            </a:pPr>
            <a:endParaRPr lang="en-US" dirty="0"/>
          </a:p>
          <a:p>
            <a:pPr>
              <a:defRPr/>
            </a:pP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685800" y="609600"/>
            <a:ext cx="7848600" cy="2819400"/>
          </a:xfrm>
        </p:spPr>
        <p:txBody>
          <a:bodyPr/>
          <a:lstStyle/>
          <a:p>
            <a:pPr eaLnBrk="1" hangingPunct="1">
              <a:defRPr/>
            </a:pPr>
            <a:r>
              <a:rPr lang="en-US" sz="9600" b="1" smtClean="0">
                <a:solidFill>
                  <a:srgbClr val="660066"/>
                </a:solidFill>
                <a:effectLst>
                  <a:outerShdw blurRad="38100" dist="38100" dir="2700000" algn="tl">
                    <a:srgbClr val="C0C0C0"/>
                  </a:outerShdw>
                </a:effectLst>
              </a:rPr>
              <a:t>The End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152400" y="2057400"/>
            <a:ext cx="2895600" cy="4403725"/>
          </a:xfrm>
          <a:prstGeom prst="rect">
            <a:avLst/>
          </a:prstGeom>
          <a:noFill/>
          <a:ln w="9525">
            <a:noFill/>
            <a:miter lim="800000"/>
            <a:headEnd/>
            <a:tailEnd/>
          </a:ln>
        </p:spPr>
        <p:txBody>
          <a:bodyPr>
            <a:spAutoFit/>
          </a:bodyPr>
          <a:lstStyle/>
          <a:p>
            <a:pPr>
              <a:spcBef>
                <a:spcPct val="5000"/>
              </a:spcBef>
            </a:pPr>
            <a:r>
              <a:rPr lang="en-US" sz="2800"/>
              <a:t>Minnesota’s concealed </a:t>
            </a:r>
          </a:p>
          <a:p>
            <a:pPr>
              <a:spcBef>
                <a:spcPct val="5000"/>
              </a:spcBef>
            </a:pPr>
            <a:r>
              <a:rPr lang="en-US" sz="2800"/>
              <a:t>weapons law </a:t>
            </a:r>
          </a:p>
          <a:p>
            <a:pPr>
              <a:spcBef>
                <a:spcPct val="5000"/>
              </a:spcBef>
            </a:pPr>
            <a:r>
              <a:rPr lang="en-US" sz="2800"/>
              <a:t>requires the posting of signs such as this on buildings that do not allow concealed weapons.</a:t>
            </a:r>
          </a:p>
        </p:txBody>
      </p:sp>
      <p:pic>
        <p:nvPicPr>
          <p:cNvPr id="76803" name="Picture 3" descr="deblij_ch08_fig12"/>
          <p:cNvPicPr>
            <a:picLocks noChangeAspect="1" noChangeArrowheads="1"/>
          </p:cNvPicPr>
          <p:nvPr/>
        </p:nvPicPr>
        <p:blipFill>
          <a:blip r:embed="rId3" cstate="print"/>
          <a:srcRect/>
          <a:stretch>
            <a:fillRect/>
          </a:stretch>
        </p:blipFill>
        <p:spPr bwMode="auto">
          <a:xfrm>
            <a:off x="3227388" y="1735138"/>
            <a:ext cx="5916612" cy="5122862"/>
          </a:xfrm>
          <a:prstGeom prst="rect">
            <a:avLst/>
          </a:prstGeom>
          <a:noFill/>
          <a:ln w="9525">
            <a:noFill/>
            <a:miter lim="800000"/>
            <a:headEnd/>
            <a:tailEnd/>
          </a:ln>
        </p:spPr>
      </p:pic>
      <p:sp>
        <p:nvSpPr>
          <p:cNvPr id="76804" name="Text Box 4"/>
          <p:cNvSpPr txBox="1">
            <a:spLocks noChangeArrowheads="1"/>
          </p:cNvSpPr>
          <p:nvPr/>
        </p:nvSpPr>
        <p:spPr bwMode="auto">
          <a:xfrm>
            <a:off x="0" y="0"/>
            <a:ext cx="8839200" cy="1881188"/>
          </a:xfrm>
          <a:prstGeom prst="rect">
            <a:avLst/>
          </a:prstGeom>
          <a:noFill/>
          <a:ln w="9525">
            <a:noFill/>
            <a:miter lim="800000"/>
            <a:headEnd/>
            <a:tailEnd/>
          </a:ln>
        </p:spPr>
        <p:txBody>
          <a:bodyPr>
            <a:spAutoFit/>
          </a:bodyPr>
          <a:lstStyle/>
          <a:p>
            <a:pPr>
              <a:spcBef>
                <a:spcPct val="5000"/>
              </a:spcBef>
            </a:pPr>
            <a:r>
              <a:rPr lang="en-US" sz="3200" b="1"/>
              <a:t>The U.S. Federal Government</a:t>
            </a:r>
            <a:r>
              <a:rPr lang="en-US" sz="3200"/>
              <a:t> – </a:t>
            </a:r>
          </a:p>
          <a:p>
            <a:pPr>
              <a:spcBef>
                <a:spcPct val="5000"/>
              </a:spcBef>
            </a:pPr>
            <a:r>
              <a:rPr lang="en-US" sz="2800"/>
              <a:t>Allows states within the state to determine “moral” laws such as death penalty, access to alcohol, and concealed weapons.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0" y="0"/>
            <a:ext cx="9144000" cy="685800"/>
          </a:xfrm>
        </p:spPr>
        <p:txBody>
          <a:bodyPr/>
          <a:lstStyle/>
          <a:p>
            <a:pPr eaLnBrk="1" hangingPunct="1">
              <a:defRPr/>
            </a:pPr>
            <a:r>
              <a:rPr lang="en-US" sz="3600" b="1" smtClean="0">
                <a:solidFill>
                  <a:srgbClr val="660066"/>
                </a:solidFill>
                <a:effectLst>
                  <a:outerShdw blurRad="38100" dist="38100" dir="2700000" algn="tl">
                    <a:srgbClr val="C0C0C0"/>
                  </a:outerShdw>
                </a:effectLst>
              </a:rPr>
              <a:t>Electoral Geography</a:t>
            </a:r>
          </a:p>
        </p:txBody>
      </p:sp>
      <p:sp>
        <p:nvSpPr>
          <p:cNvPr id="77827" name="Rectangle 3"/>
          <p:cNvSpPr>
            <a:spLocks noGrp="1" noChangeArrowheads="1"/>
          </p:cNvSpPr>
          <p:nvPr>
            <p:ph type="body" idx="1"/>
          </p:nvPr>
        </p:nvSpPr>
        <p:spPr>
          <a:xfrm>
            <a:off x="0" y="838200"/>
            <a:ext cx="8991600" cy="6019800"/>
          </a:xfrm>
        </p:spPr>
        <p:txBody>
          <a:bodyPr/>
          <a:lstStyle/>
          <a:p>
            <a:pPr eaLnBrk="1" hangingPunct="1"/>
            <a:r>
              <a:rPr lang="en-US" smtClean="0"/>
              <a:t>A state’s electoral system is part of its spatial organization of government. </a:t>
            </a:r>
          </a:p>
          <a:p>
            <a:pPr eaLnBrk="1" hangingPunct="1"/>
            <a:endParaRPr lang="en-US" smtClean="0"/>
          </a:p>
          <a:p>
            <a:pPr lvl="1" eaLnBrk="1" hangingPunct="1">
              <a:buFontTx/>
              <a:buNone/>
            </a:pPr>
            <a:r>
              <a:rPr lang="en-US" smtClean="0"/>
              <a:t>In the United States:</a:t>
            </a:r>
          </a:p>
          <a:p>
            <a:pPr lvl="1" eaLnBrk="1" hangingPunct="1">
              <a:buFontTx/>
              <a:buNone/>
            </a:pPr>
            <a:r>
              <a:rPr lang="en-US" smtClean="0"/>
              <a:t>	- territorial representation</a:t>
            </a:r>
          </a:p>
          <a:p>
            <a:pPr lvl="1" eaLnBrk="1" hangingPunct="1">
              <a:buFontTx/>
              <a:buNone/>
            </a:pPr>
            <a:r>
              <a:rPr lang="en-US" smtClean="0"/>
              <a:t>	- reapportionment</a:t>
            </a:r>
          </a:p>
          <a:p>
            <a:pPr lvl="1" eaLnBrk="1" hangingPunct="1">
              <a:buFontTx/>
              <a:buNone/>
            </a:pPr>
            <a:r>
              <a:rPr lang="en-US" smtClean="0"/>
              <a:t>	- voting rights for minority populations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body" idx="1"/>
          </p:nvPr>
        </p:nvSpPr>
        <p:spPr>
          <a:xfrm>
            <a:off x="228600" y="228600"/>
            <a:ext cx="8534400" cy="838200"/>
          </a:xfrm>
        </p:spPr>
        <p:txBody>
          <a:bodyPr>
            <a:normAutofit lnSpcReduction="10000"/>
          </a:bodyPr>
          <a:lstStyle/>
          <a:p>
            <a:pPr eaLnBrk="1" hangingPunct="1">
              <a:lnSpc>
                <a:spcPct val="90000"/>
              </a:lnSpc>
              <a:buFontTx/>
              <a:buNone/>
            </a:pPr>
            <a:r>
              <a:rPr lang="en-US" b="1" smtClean="0"/>
              <a:t>Gerrymandering</a:t>
            </a:r>
            <a:r>
              <a:rPr lang="en-US" sz="2800" b="1" smtClean="0"/>
              <a:t> </a:t>
            </a:r>
            <a:r>
              <a:rPr lang="en-US" sz="2800" smtClean="0"/>
              <a:t>– drawing voting districts to benefit one group over another. </a:t>
            </a:r>
          </a:p>
        </p:txBody>
      </p:sp>
      <p:pic>
        <p:nvPicPr>
          <p:cNvPr id="78851" name="Picture 3" descr="deblij_ch08_fig18"/>
          <p:cNvPicPr>
            <a:picLocks noChangeAspect="1" noChangeArrowheads="1"/>
          </p:cNvPicPr>
          <p:nvPr/>
        </p:nvPicPr>
        <p:blipFill>
          <a:blip r:embed="rId3" cstate="print"/>
          <a:srcRect/>
          <a:stretch>
            <a:fillRect/>
          </a:stretch>
        </p:blipFill>
        <p:spPr bwMode="auto">
          <a:xfrm>
            <a:off x="914400" y="2238375"/>
            <a:ext cx="6929438" cy="4619625"/>
          </a:xfrm>
          <a:prstGeom prst="rect">
            <a:avLst/>
          </a:prstGeom>
          <a:noFill/>
          <a:ln w="9525">
            <a:noFill/>
            <a:miter lim="800000"/>
            <a:headEnd/>
            <a:tailEnd/>
          </a:ln>
        </p:spPr>
      </p:pic>
      <p:sp>
        <p:nvSpPr>
          <p:cNvPr id="78852" name="Rectangle 4"/>
          <p:cNvSpPr>
            <a:spLocks noChangeArrowheads="1"/>
          </p:cNvSpPr>
          <p:nvPr/>
        </p:nvSpPr>
        <p:spPr bwMode="auto">
          <a:xfrm>
            <a:off x="228600" y="1219200"/>
            <a:ext cx="8763000" cy="990600"/>
          </a:xfrm>
          <a:prstGeom prst="rect">
            <a:avLst/>
          </a:prstGeom>
          <a:noFill/>
          <a:ln w="9525">
            <a:noFill/>
            <a:miter lim="800000"/>
            <a:headEnd/>
            <a:tailEnd/>
          </a:ln>
        </p:spPr>
        <p:txBody>
          <a:bodyPr/>
          <a:lstStyle/>
          <a:p>
            <a:pPr marL="342900" indent="-342900">
              <a:lnSpc>
                <a:spcPct val="90000"/>
              </a:lnSpc>
              <a:spcBef>
                <a:spcPct val="20000"/>
              </a:spcBef>
            </a:pPr>
            <a:r>
              <a:rPr lang="en-US" sz="2800" b="1"/>
              <a:t>Majority-Minority-</a:t>
            </a:r>
            <a:r>
              <a:rPr lang="en-US" sz="2800"/>
              <a:t>districts drawn so that the majority of the population in the district is from the minority.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3467</Words>
  <Application>Microsoft Office PowerPoint</Application>
  <PresentationFormat>On-screen Show (4:3)</PresentationFormat>
  <Paragraphs>374</Paragraphs>
  <Slides>62</Slides>
  <Notes>50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62</vt:i4>
      </vt:variant>
    </vt:vector>
  </HeadingPairs>
  <TitlesOfParts>
    <vt:vector size="65" baseType="lpstr">
      <vt:lpstr>Office Theme</vt:lpstr>
      <vt:lpstr>Microsoft Photo Editor 3.0 Photo</vt:lpstr>
      <vt:lpstr>Paint Shop Photo Album Picture</vt:lpstr>
      <vt:lpstr>Ethnic Groups in Southwest Asia</vt:lpstr>
      <vt:lpstr>Division of Cyprus</vt:lpstr>
      <vt:lpstr>The Fertile Crescent</vt:lpstr>
      <vt:lpstr>Political  Organization of States or Countries</vt:lpstr>
      <vt:lpstr>Forms of Government</vt:lpstr>
      <vt:lpstr>Slide 6</vt:lpstr>
      <vt:lpstr>Slide 7</vt:lpstr>
      <vt:lpstr>Electoral Geography</vt:lpstr>
      <vt:lpstr>Slide 9</vt:lpstr>
      <vt:lpstr>Centripetal and Centrifugal Forces</vt:lpstr>
      <vt:lpstr>Centripetal and Centrifugal Forces</vt:lpstr>
      <vt:lpstr>Slide 12</vt:lpstr>
      <vt:lpstr>The Forces of Devolution</vt:lpstr>
      <vt:lpstr>The Forces of Devolution</vt:lpstr>
      <vt:lpstr>Ethnocultural Devolutionary Movements</vt:lpstr>
      <vt:lpstr>Slide 16</vt:lpstr>
      <vt:lpstr>The Forces of Devolution-Cultural Forces</vt:lpstr>
      <vt:lpstr>The Forces of Devolution-Cultural Forces</vt:lpstr>
      <vt:lpstr>Slide 19</vt:lpstr>
      <vt:lpstr>The Forces of Devolution-Cultural Forces</vt:lpstr>
      <vt:lpstr>Zimbabwe</vt:lpstr>
      <vt:lpstr>Genocide </vt:lpstr>
      <vt:lpstr>Ethnocultural Devolutionary Movements</vt:lpstr>
      <vt:lpstr>The Forces of Devolution-Economic Forces</vt:lpstr>
      <vt:lpstr>Economic Devolutionary Movements</vt:lpstr>
      <vt:lpstr>The Forces of Devolution-Economic Forces</vt:lpstr>
      <vt:lpstr>The Forces of Devolution-Spatial Forces</vt:lpstr>
      <vt:lpstr>Spatial Devolutionary Movements</vt:lpstr>
      <vt:lpstr>Devolution of the Soviet Union</vt:lpstr>
      <vt:lpstr>The Devolution of the Soviet Union</vt:lpstr>
      <vt:lpstr>Irredentism</vt:lpstr>
      <vt:lpstr>Geopolitics</vt:lpstr>
      <vt:lpstr>Geopolitics</vt:lpstr>
      <vt:lpstr>Seapower Doctrine</vt:lpstr>
      <vt:lpstr>Slide 35</vt:lpstr>
      <vt:lpstr>Organic Theory</vt:lpstr>
      <vt:lpstr>Slide 37</vt:lpstr>
      <vt:lpstr>Slide 38</vt:lpstr>
      <vt:lpstr>Mackinder’s Heartland Theory:  “Who rules East Europe commands the Heartland Who rules the Heartland commands the World Island  Who rules the World Island commands the world”</vt:lpstr>
      <vt:lpstr>Slide 40</vt:lpstr>
      <vt:lpstr>Geopolitical World Order</vt:lpstr>
      <vt:lpstr>The War in Iraq</vt:lpstr>
      <vt:lpstr>Slide 43</vt:lpstr>
      <vt:lpstr>Slide 44</vt:lpstr>
      <vt:lpstr>Slide 45</vt:lpstr>
      <vt:lpstr>Slide 46</vt:lpstr>
      <vt:lpstr>Slide 47</vt:lpstr>
      <vt:lpstr>Slide 48</vt:lpstr>
      <vt:lpstr>Construction of the World Economy</vt:lpstr>
      <vt:lpstr>Three Tier Structure</vt:lpstr>
      <vt:lpstr>Slide 51</vt:lpstr>
      <vt:lpstr>Slide 52</vt:lpstr>
      <vt:lpstr>Containment Theory</vt:lpstr>
      <vt:lpstr>The Domino Theory</vt:lpstr>
      <vt:lpstr>Global Organizations and Multinationalism</vt:lpstr>
      <vt:lpstr>Supranational Organizations</vt:lpstr>
      <vt:lpstr>How does Supranationalism affect the State?</vt:lpstr>
      <vt:lpstr>Slide 58</vt:lpstr>
      <vt:lpstr>The United Nations</vt:lpstr>
      <vt:lpstr>Regional Scale – The European Union</vt:lpstr>
      <vt:lpstr>Slide 61</vt:lpstr>
      <vt:lpstr>The End</vt:lpstr>
    </vt:vector>
  </TitlesOfParts>
  <Company>PCSb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Ethnic Groups in Southwest Asia</dc:title>
  <dc:creator>jane.martinez</dc:creator>
  <cp:lastModifiedBy>jane.martinez</cp:lastModifiedBy>
  <cp:revision>1</cp:revision>
  <dcterms:created xsi:type="dcterms:W3CDTF">2012-01-08T22:56:50Z</dcterms:created>
  <dcterms:modified xsi:type="dcterms:W3CDTF">2012-01-08T22:57:54Z</dcterms:modified>
</cp:coreProperties>
</file>