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385" r:id="rId2"/>
    <p:sldId id="386" r:id="rId3"/>
    <p:sldId id="387" r:id="rId4"/>
    <p:sldId id="388" r:id="rId5"/>
    <p:sldId id="389" r:id="rId6"/>
    <p:sldId id="390" r:id="rId7"/>
    <p:sldId id="391" r:id="rId8"/>
    <p:sldId id="392" r:id="rId9"/>
    <p:sldId id="393" r:id="rId10"/>
    <p:sldId id="394" r:id="rId11"/>
    <p:sldId id="395" r:id="rId12"/>
    <p:sldId id="396" r:id="rId13"/>
    <p:sldId id="397" r:id="rId14"/>
    <p:sldId id="398" r:id="rId15"/>
    <p:sldId id="399" r:id="rId16"/>
    <p:sldId id="301" r:id="rId17"/>
    <p:sldId id="378" r:id="rId18"/>
    <p:sldId id="302" r:id="rId19"/>
    <p:sldId id="303" r:id="rId20"/>
    <p:sldId id="304" r:id="rId21"/>
    <p:sldId id="305" r:id="rId22"/>
    <p:sldId id="306" r:id="rId23"/>
    <p:sldId id="307" r:id="rId24"/>
    <p:sldId id="313" r:id="rId25"/>
    <p:sldId id="314" r:id="rId26"/>
    <p:sldId id="308" r:id="rId27"/>
    <p:sldId id="309" r:id="rId28"/>
    <p:sldId id="310" r:id="rId29"/>
    <p:sldId id="311" r:id="rId30"/>
    <p:sldId id="312"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77" r:id="rId47"/>
    <p:sldId id="330" r:id="rId48"/>
    <p:sldId id="331" r:id="rId49"/>
    <p:sldId id="332" r:id="rId50"/>
    <p:sldId id="333" r:id="rId51"/>
    <p:sldId id="334" r:id="rId52"/>
    <p:sldId id="335" r:id="rId53"/>
    <p:sldId id="336" r:id="rId54"/>
    <p:sldId id="337" r:id="rId55"/>
    <p:sldId id="338" r:id="rId56"/>
    <p:sldId id="339" r:id="rId57"/>
    <p:sldId id="380" r:id="rId58"/>
    <p:sldId id="381" r:id="rId59"/>
    <p:sldId id="382" r:id="rId60"/>
    <p:sldId id="383" r:id="rId61"/>
    <p:sldId id="384" r:id="rId62"/>
    <p:sldId id="379" r:id="rId63"/>
    <p:sldId id="400" r:id="rId64"/>
    <p:sldId id="401" r:id="rId65"/>
    <p:sldId id="360" r:id="rId66"/>
    <p:sldId id="403" r:id="rId67"/>
    <p:sldId id="402" r:id="rId68"/>
    <p:sldId id="404" r:id="rId69"/>
    <p:sldId id="405" r:id="rId70"/>
    <p:sldId id="406" r:id="rId71"/>
    <p:sldId id="407" r:id="rId72"/>
    <p:sldId id="408" r:id="rId73"/>
    <p:sldId id="409" r:id="rId74"/>
    <p:sldId id="410" r:id="rId75"/>
    <p:sldId id="411" r:id="rId76"/>
    <p:sldId id="412" r:id="rId77"/>
    <p:sldId id="376"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 d="1"/>
        <a:sy n="1" d="1"/>
      </p:scale>
      <p:origin x="0" y="0"/>
    </p:cViewPr>
  </p:notesTextViewPr>
  <p:sorterViewPr>
    <p:cViewPr>
      <p:scale>
        <a:sx n="100" d="100"/>
        <a:sy n="100" d="100"/>
      </p:scale>
      <p:origin x="0" y="203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DA5374-4390-4C59-9E30-8D07C09ABA55}" type="datetimeFigureOut">
              <a:rPr lang="en-US" smtClean="0"/>
              <a:t>3/16/2013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E1FEAF-5517-4006-9F64-61BD2DD7BE1D}" type="slidenum">
              <a:rPr lang="en-US" smtClean="0"/>
              <a:t>‹#›</a:t>
            </a:fld>
            <a:endParaRPr lang="en-US"/>
          </a:p>
        </p:txBody>
      </p:sp>
    </p:spTree>
    <p:extLst>
      <p:ext uri="{BB962C8B-B14F-4D97-AF65-F5344CB8AC3E}">
        <p14:creationId xmlns:p14="http://schemas.microsoft.com/office/powerpoint/2010/main" val="293808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1F43C2-7961-4B56-938E-A020E5F5B79A}" type="slidenum">
              <a:rPr lang="en-US" sz="1200" smtClean="0"/>
              <a:pPr eaLnBrk="1" hangingPunct="1"/>
              <a:t>1</a:t>
            </a:fld>
            <a:endParaRPr lang="en-US" sz="1200" smtClean="0"/>
          </a:p>
        </p:txBody>
      </p:sp>
      <p:sp>
        <p:nvSpPr>
          <p:cNvPr id="421891" name="Rectangle 2"/>
          <p:cNvSpPr>
            <a:spLocks noGrp="1" noRot="1" noChangeAspect="1" noChangeArrowheads="1" noTextEdit="1"/>
          </p:cNvSpPr>
          <p:nvPr>
            <p:ph type="sldImg"/>
          </p:nvPr>
        </p:nvSpPr>
        <p:spPr>
          <a:solidFill>
            <a:srgbClr val="FFFFFF"/>
          </a:solidFill>
          <a:ln/>
        </p:spPr>
      </p:sp>
      <p:sp>
        <p:nvSpPr>
          <p:cNvPr id="421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Power Plant-1940s US</a:t>
            </a:r>
          </a:p>
          <a:p>
            <a:pPr eaLnBrk="1" hangingPunct="1"/>
            <a:r>
              <a:rPr lang="en-US" sz="2000" smtClean="0"/>
              <a:t>Industrial Scene-smokestacks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CD3566-AF42-4D55-A59E-0BB7CAB2DEB9}" type="slidenum">
              <a:rPr lang="en-US" sz="1200" smtClean="0"/>
              <a:pPr eaLnBrk="1" hangingPunct="1"/>
              <a:t>10</a:t>
            </a:fld>
            <a:endParaRPr lang="en-US" sz="1200" smtClean="0"/>
          </a:p>
        </p:txBody>
      </p:sp>
      <p:sp>
        <p:nvSpPr>
          <p:cNvPr id="431107" name="Rectangle 2"/>
          <p:cNvSpPr>
            <a:spLocks noGrp="1" noRot="1" noChangeAspect="1" noChangeArrowheads="1" noTextEdit="1"/>
          </p:cNvSpPr>
          <p:nvPr>
            <p:ph type="sldImg"/>
          </p:nvPr>
        </p:nvSpPr>
        <p:spPr>
          <a:solidFill>
            <a:srgbClr val="FFFFFF"/>
          </a:solidFill>
          <a:ln/>
        </p:spPr>
      </p:sp>
      <p:sp>
        <p:nvSpPr>
          <p:cNvPr id="431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D54B66-CAA9-414D-B23D-992A21F8BD51}" type="slidenum">
              <a:rPr lang="en-US" sz="1200" smtClean="0"/>
              <a:pPr eaLnBrk="1" hangingPunct="1"/>
              <a:t>11</a:t>
            </a:fld>
            <a:endParaRPr lang="en-US" sz="1200" smtClean="0"/>
          </a:p>
        </p:txBody>
      </p:sp>
      <p:sp>
        <p:nvSpPr>
          <p:cNvPr id="432131" name="Rectangle 2"/>
          <p:cNvSpPr>
            <a:spLocks noGrp="1" noRot="1" noChangeAspect="1" noChangeArrowheads="1" noTextEdit="1"/>
          </p:cNvSpPr>
          <p:nvPr>
            <p:ph type="sldImg"/>
          </p:nvPr>
        </p:nvSpPr>
        <p:spPr>
          <a:solidFill>
            <a:srgbClr val="FFFFFF"/>
          </a:solidFill>
          <a:ln/>
        </p:spPr>
      </p:sp>
      <p:sp>
        <p:nvSpPr>
          <p:cNvPr id="4321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B9FD73E-0644-4EC5-A926-768ADA2CDE8F}" type="slidenum">
              <a:rPr lang="en-US" sz="1200" smtClean="0"/>
              <a:pPr eaLnBrk="1" hangingPunct="1"/>
              <a:t>12</a:t>
            </a:fld>
            <a:endParaRPr lang="en-US" sz="1200" smtClean="0"/>
          </a:p>
        </p:txBody>
      </p:sp>
      <p:sp>
        <p:nvSpPr>
          <p:cNvPr id="433155" name="Rectangle 2"/>
          <p:cNvSpPr>
            <a:spLocks noGrp="1" noRot="1" noChangeAspect="1" noChangeArrowheads="1" noTextEdit="1"/>
          </p:cNvSpPr>
          <p:nvPr>
            <p:ph type="sldImg"/>
          </p:nvPr>
        </p:nvSpPr>
        <p:spPr>
          <a:solidFill>
            <a:srgbClr val="FFFFFF"/>
          </a:solidFill>
          <a:ln/>
        </p:spPr>
      </p:sp>
      <p:sp>
        <p:nvSpPr>
          <p:cNvPr id="433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9282C9-6D5C-48FC-88E3-5E481D281E8D}" type="slidenum">
              <a:rPr lang="en-US" sz="1200" smtClean="0"/>
              <a:pPr eaLnBrk="1" hangingPunct="1"/>
              <a:t>13</a:t>
            </a:fld>
            <a:endParaRPr lang="en-US" sz="1200" smtClean="0"/>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Oil Tanker Erika sinking off the coast of France in Dec. 1999 spilling 11,000 tons of crude oil that impacted 500 miles of the French coast.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F8CB2CD-4379-4A14-9F6E-760C61775225}" type="slidenum">
              <a:rPr lang="en-US" sz="1200" smtClean="0"/>
              <a:pPr eaLnBrk="1" hangingPunct="1"/>
              <a:t>15</a:t>
            </a:fld>
            <a:endParaRPr lang="en-US" sz="1200" smtClean="0"/>
          </a:p>
        </p:txBody>
      </p:sp>
      <p:sp>
        <p:nvSpPr>
          <p:cNvPr id="435203" name="Rectangle 2"/>
          <p:cNvSpPr>
            <a:spLocks noGrp="1" noRot="1" noChangeAspect="1" noChangeArrowheads="1" noTextEdit="1"/>
          </p:cNvSpPr>
          <p:nvPr>
            <p:ph type="sldImg"/>
          </p:nvPr>
        </p:nvSpPr>
        <p:spPr>
          <a:solidFill>
            <a:srgbClr val="FFFFFF"/>
          </a:solidFill>
          <a:ln/>
        </p:spPr>
      </p:sp>
      <p:sp>
        <p:nvSpPr>
          <p:cNvPr id="435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8736DB-E673-45C3-ABB4-7EA2032CD5A1}" type="slidenum">
              <a:rPr lang="en-US" sz="1200" smtClean="0"/>
              <a:pPr eaLnBrk="1" hangingPunct="1"/>
              <a:t>16</a:t>
            </a:fld>
            <a:endParaRPr lang="en-US" sz="1200"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6F5F1A7-674E-40B3-B01D-56D22AD2497C}" type="slidenum">
              <a:rPr lang="en-US" sz="1200" smtClean="0"/>
              <a:pPr eaLnBrk="1" hangingPunct="1"/>
              <a:t>18</a:t>
            </a:fld>
            <a:endParaRPr lang="en-US" sz="1200"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smtClean="0"/>
              <a:t>1 billion people lack access to clean drinking water</a:t>
            </a:r>
          </a:p>
          <a:p>
            <a:pPr eaLnBrk="1" hangingPunct="1"/>
            <a:r>
              <a:rPr lang="en-US" sz="1800" smtClean="0"/>
              <a:t>80 countries (40%) of world population experience serious water shortages</a:t>
            </a:r>
          </a:p>
          <a:p>
            <a:pPr eaLnBrk="1" hangingPunct="1"/>
            <a:r>
              <a:rPr lang="en-US" sz="1800" smtClean="0"/>
              <a:t>75% of earth’s surface is water, but only 1% is usable by humans</a:t>
            </a:r>
          </a:p>
          <a:p>
            <a:pPr eaLnBrk="1" hangingPunct="1"/>
            <a:r>
              <a:rPr lang="en-US" sz="1800" smtClean="0"/>
              <a:t>Average water used by an American brushing their teeth with tap on is more than that used in one day by a person in Ethiopia, Somalia, Mali, Mozambique, Tanzania or Uganda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F77634-8A65-404D-9928-0FC5B5092129}" type="slidenum">
              <a:rPr lang="en-US" sz="1200" smtClean="0"/>
              <a:pPr eaLnBrk="1" hangingPunct="1"/>
              <a:t>19</a:t>
            </a:fld>
            <a:endParaRPr lang="en-US" sz="1200" smtClean="0"/>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US-573 Liters per day-average use</a:t>
            </a:r>
          </a:p>
          <a:p>
            <a:pPr eaLnBrk="1" hangingPunct="1"/>
            <a:r>
              <a:rPr lang="en-US" sz="2000" smtClean="0"/>
              <a:t>China-87 Liters</a:t>
            </a:r>
          </a:p>
          <a:p>
            <a:pPr eaLnBrk="1" hangingPunct="1"/>
            <a:r>
              <a:rPr lang="en-US" sz="2000" smtClean="0"/>
              <a:t>Mozambique 10 Liters</a:t>
            </a:r>
          </a:p>
          <a:p>
            <a:pPr eaLnBrk="1" hangingPunct="1"/>
            <a:r>
              <a:rPr lang="en-US" sz="2000" smtClean="0"/>
              <a:t>Top-women in Pakistan carry water during a drought</a:t>
            </a:r>
          </a:p>
          <a:p>
            <a:pPr eaLnBrk="1" hangingPunct="1"/>
            <a:r>
              <a:rPr lang="en-US" sz="2000" smtClean="0"/>
              <a:t>Bottom-woman in Oman carrying water during a drought</a:t>
            </a:r>
          </a:p>
          <a:p>
            <a:pPr eaLnBrk="1" hangingPunct="1"/>
            <a:r>
              <a:rPr lang="en-US" sz="2000" smtClean="0"/>
              <a:t>1.8 billion children die each year from diarrheal diseases (including cholera) caused by unclean water-41% are in Sub Saharan Africa.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4D018DA-5554-4A2D-A442-7E5608DEE018}" type="slidenum">
              <a:rPr lang="en-US" sz="1200" smtClean="0"/>
              <a:pPr eaLnBrk="1" hangingPunct="1"/>
              <a:t>20</a:t>
            </a:fld>
            <a:endParaRPr lang="en-US" sz="1200"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Aral Sea bordering Kazakhstan and Uzbekistan </a:t>
            </a:r>
          </a:p>
          <a:p>
            <a:pPr eaLnBrk="1" hangingPunct="1"/>
            <a:r>
              <a:rPr lang="en-US" sz="2000" smtClean="0"/>
              <a:t>Streams and rivers were diverted for cotton farming irrigation beginning in the 1960s.</a:t>
            </a:r>
          </a:p>
          <a:p>
            <a:pPr eaLnBrk="1" hangingPunct="1"/>
            <a:r>
              <a:rPr lang="en-US" sz="2000" smtClean="0"/>
              <a:t>Also the heavy use of pesticides and herbicides which ran into the sea caused accumulated.</a:t>
            </a:r>
          </a:p>
          <a:p>
            <a:pPr eaLnBrk="1" hangingPunct="1"/>
            <a:r>
              <a:rPr lang="en-US" sz="2000" smtClean="0"/>
              <a:t>The Aral sea dying a quick death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7021D9-7225-46AB-9757-4FECFDB33029}" type="slidenum">
              <a:rPr lang="en-US" sz="1200" smtClean="0"/>
              <a:pPr eaLnBrk="1" hangingPunct="1"/>
              <a:t>21</a:t>
            </a:fld>
            <a:endParaRPr lang="en-US" sz="1200"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The Aral Sea has lost ¾ of its surface area in 25 years</a:t>
            </a:r>
          </a:p>
          <a:p>
            <a:pPr eaLnBrk="1" hangingPunct="1"/>
            <a:r>
              <a:rPr lang="en-US" sz="2000" smtClean="0"/>
              <a:t>Many areas of the world also will suffer from a shortage of water</a:t>
            </a:r>
          </a:p>
          <a:p>
            <a:pPr eaLnBrk="1" hangingPunct="1"/>
            <a:r>
              <a:rPr lang="en-US" sz="2000" smtClean="0"/>
              <a:t>The Southwest US is increasing in population with insufficient water supplies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BD997CA-4DFA-4A85-9095-B7747D996FAF}" type="slidenum">
              <a:rPr lang="en-US" sz="1200" smtClean="0"/>
              <a:pPr eaLnBrk="1" hangingPunct="1"/>
              <a:t>2</a:t>
            </a:fld>
            <a:endParaRPr lang="en-US" sz="1200" smtClean="0"/>
          </a:p>
        </p:txBody>
      </p:sp>
      <p:sp>
        <p:nvSpPr>
          <p:cNvPr id="422915" name="Rectangle 2"/>
          <p:cNvSpPr>
            <a:spLocks noGrp="1" noRot="1" noChangeAspect="1" noChangeArrowheads="1" noTextEdit="1"/>
          </p:cNvSpPr>
          <p:nvPr>
            <p:ph type="sldImg"/>
          </p:nvPr>
        </p:nvSpPr>
        <p:spPr>
          <a:solidFill>
            <a:srgbClr val="FFFFFF"/>
          </a:solidFill>
          <a:ln/>
        </p:spPr>
      </p:sp>
      <p:sp>
        <p:nvSpPr>
          <p:cNvPr id="422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Chinese farmers market</a:t>
            </a:r>
          </a:p>
          <a:p>
            <a:pPr eaLnBrk="1" hangingPunct="1"/>
            <a:r>
              <a:rPr lang="en-US" sz="2000" smtClean="0"/>
              <a:t>Calcutta Street Scene</a:t>
            </a:r>
          </a:p>
          <a:p>
            <a:pPr eaLnBrk="1" hangingPunct="1"/>
            <a:r>
              <a:rPr lang="en-US" sz="2000" smtClean="0"/>
              <a:t>Each Indian is supported on 1 acre</a:t>
            </a:r>
          </a:p>
          <a:p>
            <a:pPr eaLnBrk="1" hangingPunct="1"/>
            <a:r>
              <a:rPr lang="en-US" sz="2000" smtClean="0"/>
              <a:t>Each American is supported by 25 acres</a:t>
            </a:r>
          </a:p>
          <a:p>
            <a:pPr eaLnBrk="1" hangingPunct="1"/>
            <a:r>
              <a:rPr lang="en-US" sz="2000" smtClean="0"/>
              <a:t>A child born in the US in the 1990s will use 250X the energy consumed by a child born in Bangladesh</a:t>
            </a:r>
          </a:p>
          <a:p>
            <a:pPr eaLnBrk="1" hangingPunct="1"/>
            <a:r>
              <a:rPr lang="en-US" sz="2000" b="1" smtClean="0">
                <a:solidFill>
                  <a:srgbClr val="CC0000"/>
                </a:solidFill>
              </a:rPr>
              <a:t>Use the BB demonstration</a:t>
            </a:r>
          </a:p>
          <a:p>
            <a:pPr eaLnBrk="1" hangingPunct="1"/>
            <a:r>
              <a:rPr lang="en-US" sz="2000" b="1" smtClean="0">
                <a:solidFill>
                  <a:srgbClr val="CC0000"/>
                </a:solidFill>
              </a:rPr>
              <a:t>6 BBs = impact of child in periphery</a:t>
            </a:r>
          </a:p>
          <a:p>
            <a:pPr eaLnBrk="1" hangingPunct="1"/>
            <a:r>
              <a:rPr lang="en-US" sz="2000" b="1" smtClean="0">
                <a:solidFill>
                  <a:srgbClr val="CC0000"/>
                </a:solidFill>
              </a:rPr>
              <a:t>Rest of 1500 BBs =impact of a child in the Core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3F7A935-274B-4DA7-BE6B-FC59D546DAE6}" type="slidenum">
              <a:rPr lang="en-US" sz="1200" smtClean="0"/>
              <a:pPr eaLnBrk="1" hangingPunct="1"/>
              <a:t>22</a:t>
            </a:fld>
            <a:endParaRPr lang="en-US" sz="1200" smtClean="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5000"/>
              </a:spcBef>
            </a:pPr>
            <a:r>
              <a:rPr lang="en-US" sz="2400" b="1" smtClean="0"/>
              <a:t>Jordan River</a:t>
            </a:r>
          </a:p>
          <a:p>
            <a:pPr algn="ctr" eaLnBrk="1" hangingPunct="1">
              <a:spcBef>
                <a:spcPct val="5000"/>
              </a:spcBef>
            </a:pPr>
            <a:r>
              <a:rPr lang="en-US" sz="2400" b="1" smtClean="0"/>
              <a:t>Aquifer under West Bank</a:t>
            </a:r>
          </a:p>
          <a:p>
            <a:pPr algn="ctr" eaLnBrk="1" hangingPunct="1">
              <a:spcBef>
                <a:spcPct val="5000"/>
              </a:spcBef>
            </a:pPr>
            <a:endParaRPr lang="en-US" sz="2400" b="1" smtClean="0"/>
          </a:p>
          <a:p>
            <a:pPr algn="ctr" eaLnBrk="1" hangingPunct="1">
              <a:spcBef>
                <a:spcPct val="5000"/>
              </a:spcBef>
            </a:pPr>
            <a:r>
              <a:rPr lang="en-US" sz="2400" b="1" smtClean="0"/>
              <a:t>Who should control/who will control the water resources?</a:t>
            </a:r>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DE470D-C9C9-4FB3-9FF7-51386708BE7D}" type="slidenum">
              <a:rPr lang="en-US" sz="1200" smtClean="0"/>
              <a:pPr eaLnBrk="1" hangingPunct="1"/>
              <a:t>23</a:t>
            </a:fld>
            <a:endParaRPr lang="en-US" sz="1200"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The Yellow River (Hwang He) once known as “China’s Sorrow” for its tendency to flood is now so dry that sometimes it does not even make it to the sea.  The river has been damned, diverted and pumped dry for farming and industrial uses.</a:t>
            </a:r>
          </a:p>
          <a:p>
            <a:pPr eaLnBrk="1" hangingPunct="1"/>
            <a:r>
              <a:rPr lang="en-US" sz="2000" smtClean="0"/>
              <a:t>250 million Chinese live on the North China Plain-per capita water use is only 1/8</a:t>
            </a:r>
            <a:r>
              <a:rPr lang="en-US" sz="2000" baseline="30000" smtClean="0"/>
              <a:t>th</a:t>
            </a:r>
            <a:r>
              <a:rPr lang="en-US" sz="2000" smtClean="0"/>
              <a:t> of the typical American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357737-30C1-4D7A-A1E0-0AD969EB3412}" type="slidenum">
              <a:rPr lang="en-US" sz="1200" smtClean="0"/>
              <a:pPr eaLnBrk="1" hangingPunct="1"/>
              <a:t>24</a:t>
            </a:fld>
            <a:endParaRPr lang="en-US" sz="1200"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Dharavi,  a section in Mumbai, is Asia’s largest slum.</a:t>
            </a:r>
          </a:p>
          <a:p>
            <a:pPr eaLnBrk="1" hangingPunct="1"/>
            <a:r>
              <a:rPr lang="en-US" smtClean="0"/>
              <a:t>Women who was clothes in the watercourse flowing through Dharavi have a difficult time because of garbage and raw sewage pollute the water on a daily basis.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788133-2E44-4F99-AC0A-C39B7F3F9445}" type="slidenum">
              <a:rPr lang="en-US" sz="1200" smtClean="0"/>
              <a:pPr eaLnBrk="1" hangingPunct="1"/>
              <a:t>26</a:t>
            </a:fld>
            <a:endParaRPr lang="en-US" sz="1200" smtClean="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3EF5CF4-9B41-431D-8F43-6AA9C358535D}" type="slidenum">
              <a:rPr lang="en-US" sz="1200" smtClean="0"/>
              <a:pPr eaLnBrk="1" hangingPunct="1"/>
              <a:t>27</a:t>
            </a:fld>
            <a:endParaRPr lang="en-US" sz="1200"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A dust storm off the Sahara over the Atlantic</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A6E0145-49B9-4DEB-9326-85997985C593}" type="slidenum">
              <a:rPr lang="en-US" sz="1200" smtClean="0"/>
              <a:pPr eaLnBrk="1" hangingPunct="1"/>
              <a:t>28</a:t>
            </a:fld>
            <a:endParaRPr lang="en-US" sz="1200" smtClean="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75BDAA5-A19E-4F68-B7AF-403D956BE9E9}" type="slidenum">
              <a:rPr lang="en-US" sz="1200" smtClean="0"/>
              <a:pPr eaLnBrk="1" hangingPunct="1"/>
              <a:t>29</a:t>
            </a:fld>
            <a:endParaRPr lang="en-US" sz="1200"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Top-Sahel rainfall varies from 6” per year in the dry north near the Sahara to 24” per year in the south.</a:t>
            </a:r>
          </a:p>
          <a:p>
            <a:pPr eaLnBrk="1" hangingPunct="1"/>
            <a:r>
              <a:rPr lang="en-US" smtClean="0"/>
              <a:t>During the 20</a:t>
            </a:r>
            <a:r>
              <a:rPr lang="en-US" baseline="30000" smtClean="0"/>
              <a:t>th</a:t>
            </a:r>
            <a:r>
              <a:rPr lang="en-US" smtClean="0"/>
              <a:t> century the rainfall patterns shifted and the Sahel moved south and became drier.</a:t>
            </a:r>
          </a:p>
          <a:p>
            <a:pPr eaLnBrk="1" hangingPunct="1"/>
            <a:r>
              <a:rPr lang="en-US" smtClean="0"/>
              <a:t>Green lands became barren, nomads lost herds, and in the northern Sahel sand dunes no longer anchored by vegetation, invaded some villages. Global warmer will make rains spotty and less predictable </a:t>
            </a:r>
          </a:p>
          <a:p>
            <a:pPr eaLnBrk="1" hangingPunct="1"/>
            <a:r>
              <a:rPr lang="en-US" smtClean="0"/>
              <a:t>Photo bottom left-Niger-shoveling out a road near village of Tali-young boys earn tips from drivers for their work clearing the road</a:t>
            </a:r>
          </a:p>
          <a:p>
            <a:pPr eaLnBrk="1" hangingPunct="1"/>
            <a:r>
              <a:rPr lang="en-US" smtClean="0"/>
              <a:t>Photo far right-Niger-swallowing all but the tallest trees, dunes buried cropland near the city of Goudoumaria.  A goat herd in search of forage-Sahel had droughts in 1970s and 80s-rainfall has increased a bit in the 1990s but a decades long dry spell continues</a:t>
            </a:r>
          </a:p>
          <a:p>
            <a:pPr eaLnBrk="1" hangingPunct="1"/>
            <a:r>
              <a:rPr lang="en-US" smtClean="0"/>
              <a:t>Nat. Geog. April 2008</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C99563E-5FFB-47A9-AF16-F3F2D991D48E}" type="slidenum">
              <a:rPr lang="en-US" sz="1200" smtClean="0"/>
              <a:pPr eaLnBrk="1" hangingPunct="1"/>
              <a:t>30</a:t>
            </a:fld>
            <a:endParaRPr lang="en-US" sz="1200" smtClean="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Darfur refugees carry water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29B230A-1F0B-46B2-BDD4-B66E4A1C60F3}" type="slidenum">
              <a:rPr lang="en-US" sz="1200" smtClean="0"/>
              <a:pPr eaLnBrk="1" hangingPunct="1"/>
              <a:t>31</a:t>
            </a:fld>
            <a:endParaRPr lang="en-US" sz="1200"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Teak logging near Mandalay Myanmar</a:t>
            </a:r>
          </a:p>
          <a:p>
            <a:pPr eaLnBrk="1" hangingPunct="1"/>
            <a:r>
              <a:rPr lang="en-US" sz="2000" smtClean="0"/>
              <a:t>Lumber mill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F1995BA-6F1D-461D-B066-546DF067C409}" type="slidenum">
              <a:rPr lang="en-US" sz="1200" smtClean="0"/>
              <a:pPr eaLnBrk="1" hangingPunct="1"/>
              <a:t>32</a:t>
            </a:fld>
            <a:endParaRPr lang="en-US" sz="1200"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logging road cut in the tropical rainforest of Cameroon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56DB1F-792E-4D0F-9690-74C3D9377FE9}" type="slidenum">
              <a:rPr lang="en-US" sz="1200" smtClean="0"/>
              <a:pPr eaLnBrk="1" hangingPunct="1"/>
              <a:t>3</a:t>
            </a:fld>
            <a:endParaRPr lang="en-US" sz="1200" smtClean="0"/>
          </a:p>
        </p:txBody>
      </p:sp>
      <p:sp>
        <p:nvSpPr>
          <p:cNvPr id="423939" name="Rectangle 2"/>
          <p:cNvSpPr>
            <a:spLocks noGrp="1" noRot="1" noChangeAspect="1" noChangeArrowheads="1" noTextEdit="1"/>
          </p:cNvSpPr>
          <p:nvPr>
            <p:ph type="sldImg"/>
          </p:nvPr>
        </p:nvSpPr>
        <p:spPr>
          <a:solidFill>
            <a:srgbClr val="FFFFFF"/>
          </a:solidFill>
          <a:ln/>
        </p:spPr>
      </p:sp>
      <p:sp>
        <p:nvSpPr>
          <p:cNvPr id="4239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Beef cattle in Argentina</a:t>
            </a:r>
          </a:p>
          <a:p>
            <a:pPr eaLnBrk="1" hangingPunct="1"/>
            <a:r>
              <a:rPr lang="en-US" sz="2000" smtClean="0"/>
              <a:t>Kid eating a cheeseburger from Whataburger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0ECEFE-E756-4BEE-8D9E-4EC705594473}" type="slidenum">
              <a:rPr lang="en-US" sz="1200" smtClean="0"/>
              <a:pPr eaLnBrk="1" hangingPunct="1"/>
              <a:t>33</a:t>
            </a:fld>
            <a:endParaRPr lang="en-US" sz="1200" smtClean="0"/>
          </a:p>
        </p:txBody>
      </p:sp>
      <p:sp>
        <p:nvSpPr>
          <p:cNvPr id="405507" name="Rectangle 2"/>
          <p:cNvSpPr>
            <a:spLocks noGrp="1" noRot="1" noChangeAspect="1" noChangeArrowheads="1" noTextEdit="1"/>
          </p:cNvSpPr>
          <p:nvPr>
            <p:ph type="sldImg"/>
          </p:nvPr>
        </p:nvSpPr>
        <p:spPr>
          <a:solidFill>
            <a:srgbClr val="FFFFFF"/>
          </a:solidFill>
          <a:ln/>
        </p:spPr>
      </p:sp>
      <p:sp>
        <p:nvSpPr>
          <p:cNvPr id="4055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Deforestation of tropical rain forest near Madang in Papua New Guinea by Japanese lumbering company.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7FCB48-E5BC-4FBE-A24C-9AF47131699B}" type="slidenum">
              <a:rPr lang="en-US" sz="1200" smtClean="0"/>
              <a:pPr eaLnBrk="1" hangingPunct="1"/>
              <a:t>34</a:t>
            </a:fld>
            <a:endParaRPr lang="en-US" sz="1200"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20 % of the world’s fresh water</a:t>
            </a:r>
          </a:p>
          <a:p>
            <a:pPr eaLnBrk="1" hangingPunct="1"/>
            <a:r>
              <a:rPr lang="en-US" smtClean="0"/>
              <a:t>¼ of the world’s animal species</a:t>
            </a:r>
          </a:p>
          <a:p>
            <a:pPr eaLnBrk="1" hangingPunct="1"/>
            <a:r>
              <a:rPr lang="en-US" smtClean="0"/>
              <a:t>Ranching, farming and logging are shrinking the globe’s great rainforest at an alarming rate.</a:t>
            </a:r>
          </a:p>
          <a:p>
            <a:pPr eaLnBrk="1" hangingPunct="1"/>
            <a:r>
              <a:rPr lang="en-US" smtClean="0"/>
              <a:t>Trans-Amazon highway has made exploitation of the interior occur even more rapidly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E3A3A33-61B6-4B68-929C-5C5E60CBC000}" type="slidenum">
              <a:rPr lang="en-US" sz="1200" smtClean="0"/>
              <a:pPr eaLnBrk="1" hangingPunct="1"/>
              <a:t>35</a:t>
            </a:fld>
            <a:endParaRPr lang="en-US" sz="1200" smtClean="0"/>
          </a:p>
        </p:txBody>
      </p:sp>
      <p:sp>
        <p:nvSpPr>
          <p:cNvPr id="407555" name="Rectangle 2"/>
          <p:cNvSpPr>
            <a:spLocks noGrp="1" noRot="1" noChangeAspect="1" noChangeArrowheads="1" noTextEdit="1"/>
          </p:cNvSpPr>
          <p:nvPr>
            <p:ph type="sldImg"/>
          </p:nvPr>
        </p:nvSpPr>
        <p:spPr>
          <a:solidFill>
            <a:srgbClr val="FFFFFF"/>
          </a:solidFill>
          <a:ln/>
        </p:spPr>
      </p:sp>
      <p:sp>
        <p:nvSpPr>
          <p:cNvPr id="407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800" smtClean="0"/>
              <a:t>Demand for low-cost meat for hamburgers in the US led to cutting trees in Central and South America for pasture for beef cattle herds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74C879-1A80-4888-8B2A-A0C588531F22}" type="slidenum">
              <a:rPr lang="en-US" sz="1200" smtClean="0"/>
              <a:pPr eaLnBrk="1" hangingPunct="1"/>
              <a:t>39</a:t>
            </a:fld>
            <a:endParaRPr lang="en-US" sz="1200"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Photo at bottom-Dust Bowl-Springfield, Colorado. 1935</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6ADD0CD-E383-47E8-9DB8-F33B500F2C8E}" type="slidenum">
              <a:rPr lang="en-US" sz="1200" smtClean="0"/>
              <a:pPr eaLnBrk="1" hangingPunct="1"/>
              <a:t>40</a:t>
            </a:fld>
            <a:endParaRPr lang="en-US" sz="1200" smtClean="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Land degradation caused by centuries of overuse-over grazing, over farming in an attempt to feed 20% of the world’s population has led to desertification of almost 1 million acres of grassland a year (equal to Rhode Island)</a:t>
            </a:r>
          </a:p>
          <a:p>
            <a:pPr eaLnBrk="1" hangingPunct="1"/>
            <a:r>
              <a:rPr lang="en-US" sz="2000" smtClean="0"/>
              <a:t>Since 1949 the 425 million farmers have lost 1/5 of their arable land-dust storms buffet Beijing annually (see next slide).  </a:t>
            </a:r>
          </a:p>
          <a:p>
            <a:pPr eaLnBrk="1" hangingPunct="1"/>
            <a:r>
              <a:rPr lang="en-US" sz="2000" smtClean="0"/>
              <a:t>Ironically urban migration may help as number of farmers decrease. (</a:t>
            </a:r>
            <a:r>
              <a:rPr lang="en-US" sz="2000" b="1" i="1" smtClean="0"/>
              <a:t>Nat. Geog. May 2008</a:t>
            </a:r>
            <a:r>
              <a:rPr lang="en-US" sz="2000" smtClean="0"/>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39EC743-438A-40B6-8F6F-4C8604D4A4A4}" type="slidenum">
              <a:rPr lang="en-US" sz="1200" smtClean="0"/>
              <a:pPr eaLnBrk="1" hangingPunct="1"/>
              <a:t>41</a:t>
            </a:fld>
            <a:endParaRPr lang="en-US" sz="1200"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02862F1-074A-49F6-A823-7CF429BF8E98}" type="slidenum">
              <a:rPr lang="en-US" sz="1200" smtClean="0"/>
              <a:pPr eaLnBrk="1" hangingPunct="1"/>
              <a:t>42</a:t>
            </a:fld>
            <a:endParaRPr lang="en-US" sz="1200"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A dumpster diving cow in a parking lot dump in Ulaanbaatar, Mongolia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C9DD59-3071-4078-A33A-98E6B6115B70}" type="slidenum">
              <a:rPr lang="en-US" sz="1200" smtClean="0"/>
              <a:pPr eaLnBrk="1" hangingPunct="1"/>
              <a:t>43</a:t>
            </a:fld>
            <a:endParaRPr lang="en-US" sz="1200"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Each day’s deposit is compacted and isolated in a separate cell by a covering of soil or clay.  Better than open dumps-but a problem-potential groundwater contamination, seepage of methane and hydrogen sulfide gases.  By federal law, landfills must be lined with clay and equipped with leachate or chemically contaminated drainage from the landfill to protect groundwater. </a:t>
            </a:r>
          </a:p>
          <a:p>
            <a:pPr eaLnBrk="1" hangingPunct="1"/>
            <a:r>
              <a:rPr lang="en-US" sz="2000" smtClean="0"/>
              <a:t>Toxic waste can be chemical or medical. </a:t>
            </a:r>
            <a:r>
              <a:rPr lang="en-US" sz="2000" b="1" smtClean="0"/>
              <a:t>Radioactive wastes</a:t>
            </a:r>
            <a:r>
              <a:rPr lang="en-US" sz="2000" smtClean="0"/>
              <a:t> from hospitals, industrial research and nuclear power plants will be dangerous for thousands of years.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537D8A-9136-43B0-A345-00061E46A605}" type="slidenum">
              <a:rPr lang="en-US" sz="1200" smtClean="0"/>
              <a:pPr eaLnBrk="1" hangingPunct="1"/>
              <a:t>44</a:t>
            </a:fld>
            <a:endParaRPr lang="en-US" sz="1200"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Oil barrels rust in the rugged landscape of Alaska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9538A8B-720A-4A92-9075-C27DD085483D}" type="slidenum">
              <a:rPr lang="en-US" sz="1200" smtClean="0"/>
              <a:pPr eaLnBrk="1" hangingPunct="1"/>
              <a:t>45</a:t>
            </a:fld>
            <a:endParaRPr lang="en-US" sz="1200"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Some of the 240 million tires replaced each year.  Most used tires are dumped-legally or illegally, some are retreaded, some are exported, some are burned to make electricity.  Most wind up in dumps to remain as fire hazards or breeding grounds for insects like mosquitoes.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940C6C-8D45-40D4-B773-608E667E22C4}" type="slidenum">
              <a:rPr lang="en-US" sz="1200" smtClean="0"/>
              <a:pPr eaLnBrk="1" hangingPunct="1"/>
              <a:t>4</a:t>
            </a:fld>
            <a:endParaRPr lang="en-US" sz="1200" smtClean="0"/>
          </a:p>
        </p:txBody>
      </p:sp>
      <p:sp>
        <p:nvSpPr>
          <p:cNvPr id="424963" name="Rectangle 2"/>
          <p:cNvSpPr>
            <a:spLocks noGrp="1" noRot="1" noChangeAspect="1" noChangeArrowheads="1" noTextEdit="1"/>
          </p:cNvSpPr>
          <p:nvPr>
            <p:ph type="sldImg"/>
          </p:nvPr>
        </p:nvSpPr>
        <p:spPr>
          <a:solidFill>
            <a:srgbClr val="FFFFFF"/>
          </a:solidFill>
          <a:ln/>
        </p:spPr>
      </p:sp>
      <p:sp>
        <p:nvSpPr>
          <p:cNvPr id="424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1830s model steam locomotive –speed 30 mph</a:t>
            </a:r>
          </a:p>
          <a:p>
            <a:pPr eaLnBrk="1" hangingPunct="1"/>
            <a:r>
              <a:rPr lang="en-US" sz="2000" smtClean="0"/>
              <a:t>LA freeway interchange.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BD4F07D-2144-498C-A356-7729747B0EFB}" type="slidenum">
              <a:rPr lang="en-US" sz="1200" smtClean="0"/>
              <a:pPr eaLnBrk="1" hangingPunct="1"/>
              <a:t>47</a:t>
            </a:fld>
            <a:endParaRPr lang="en-US" sz="1200"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ED9A04-2274-43FA-A266-C666148C27D8}" type="slidenum">
              <a:rPr lang="en-US" sz="1200" smtClean="0"/>
              <a:pPr eaLnBrk="1" hangingPunct="1"/>
              <a:t>48</a:t>
            </a:fld>
            <a:endParaRPr lang="en-US" sz="1200" smtClean="0"/>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The highest density of coal &amp; oil burning and heavy manufacturing in Western Europe, Eastern Europe, Russia and the United States-severe pollution problems.</a:t>
            </a:r>
          </a:p>
          <a:p>
            <a:pPr eaLnBrk="1" hangingPunct="1"/>
            <a:r>
              <a:rPr lang="en-US" sz="2000" smtClean="0"/>
              <a:t>Clear Air Standards were first introduced into the US in the 1970s  </a:t>
            </a:r>
          </a:p>
          <a:p>
            <a:pPr eaLnBrk="1" hangingPunct="1"/>
            <a:r>
              <a:rPr lang="en-US" sz="2000" smtClean="0"/>
              <a:t>1990 Clean Air Act Amendment required that sulfur dioxide and nitrogen oxide emissions from smokestacks be cut in half.</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8A1F27-A3AF-478B-972D-AD70E453968F}" type="slidenum">
              <a:rPr lang="en-US" sz="1200" smtClean="0"/>
              <a:pPr eaLnBrk="1" hangingPunct="1"/>
              <a:t>49</a:t>
            </a:fld>
            <a:endParaRPr lang="en-US" sz="1200" smtClean="0"/>
          </a:p>
        </p:txBody>
      </p:sp>
      <p:sp>
        <p:nvSpPr>
          <p:cNvPr id="417795" name="Rectangle 2"/>
          <p:cNvSpPr>
            <a:spLocks noGrp="1" noRot="1" noChangeAspect="1" noChangeArrowheads="1" noTextEdit="1"/>
          </p:cNvSpPr>
          <p:nvPr>
            <p:ph type="sldImg"/>
          </p:nvPr>
        </p:nvSpPr>
        <p:spPr>
          <a:solidFill>
            <a:srgbClr val="FFFFFF"/>
          </a:solidFill>
          <a:ln/>
        </p:spPr>
      </p:sp>
      <p:sp>
        <p:nvSpPr>
          <p:cNvPr id="4177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84% of world energy produced by burning fossil fuels</a:t>
            </a:r>
          </a:p>
          <a:p>
            <a:pPr eaLnBrk="1" hangingPunct="1"/>
            <a:r>
              <a:rPr lang="en-US" sz="2000" smtClean="0"/>
              <a:t>Acid rain can poison fish, damage plants and diminish soil fertility.</a:t>
            </a:r>
          </a:p>
          <a:p>
            <a:pPr eaLnBrk="1" hangingPunct="1"/>
            <a:r>
              <a:rPr lang="en-US" sz="2000" smtClean="0"/>
              <a:t>Germany, one of the most industrialized nations has witnessed rapid damage.  In 1982 only 8% of forests showed damage from acid rain, by 1990 the number jumped to over 50%.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85A708A-227F-4586-AC26-20E4F43C57FB}" type="slidenum">
              <a:rPr lang="en-US" sz="1200" smtClean="0"/>
              <a:pPr eaLnBrk="1" hangingPunct="1"/>
              <a:t>50</a:t>
            </a:fld>
            <a:endParaRPr lang="en-US" sz="1200"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DAD9EB3-8E6F-4E23-A64C-C45DD8A4FA3F}" type="slidenum">
              <a:rPr lang="en-US" sz="1200" smtClean="0"/>
              <a:pPr eaLnBrk="1" hangingPunct="1"/>
              <a:t>52</a:t>
            </a:fld>
            <a:endParaRPr lang="en-US" sz="1200"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This glacier once offered a half-mile swoop down a steep mountain side.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53BD12-8D88-4175-BA66-FCDC9BABF9CF}" type="slidenum">
              <a:rPr lang="en-US" sz="1200" smtClean="0"/>
              <a:pPr eaLnBrk="1" hangingPunct="1"/>
              <a:t>53</a:t>
            </a:fld>
            <a:endParaRPr lang="en-US" sz="1200"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smtClean="0"/>
              <a:t>Greenland alone could push up sea level by 3 feet or so over the next century at the present rate of melting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7C7F0E6-D078-416A-8B16-C0F1CE21D7BF}" type="slidenum">
              <a:rPr lang="en-US" sz="1200" smtClean="0"/>
              <a:pPr eaLnBrk="1" hangingPunct="1"/>
              <a:t>58</a:t>
            </a:fld>
            <a:endParaRPr lang="en-US" sz="1200" smtClean="0"/>
          </a:p>
        </p:txBody>
      </p:sp>
      <p:sp>
        <p:nvSpPr>
          <p:cNvPr id="440323" name="Rectangle 2"/>
          <p:cNvSpPr>
            <a:spLocks noGrp="1" noRot="1" noChangeAspect="1" noChangeArrowheads="1" noTextEdit="1"/>
          </p:cNvSpPr>
          <p:nvPr>
            <p:ph type="sldImg"/>
          </p:nvPr>
        </p:nvSpPr>
        <p:spPr>
          <a:solidFill>
            <a:srgbClr val="FFFFFF"/>
          </a:solidFill>
          <a:ln/>
        </p:spPr>
      </p:sp>
      <p:sp>
        <p:nvSpPr>
          <p:cNvPr id="4403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600" smtClean="0"/>
              <a:t>Pictures-above Elephants of Kenya, bottom elephants in the Serengeti of Tanzania</a:t>
            </a:r>
          </a:p>
          <a:p>
            <a:pPr eaLnBrk="1" hangingPunct="1"/>
            <a:r>
              <a:rPr lang="en-US" sz="1600" smtClean="0"/>
              <a:t>Currently 8% of plants</a:t>
            </a:r>
          </a:p>
          <a:p>
            <a:pPr eaLnBrk="1" hangingPunct="1"/>
            <a:r>
              <a:rPr lang="en-US" sz="1600" smtClean="0"/>
              <a:t>	5% fish</a:t>
            </a:r>
          </a:p>
          <a:p>
            <a:pPr eaLnBrk="1" hangingPunct="1"/>
            <a:r>
              <a:rPr lang="en-US" sz="1600" smtClean="0"/>
              <a:t>	11% birds</a:t>
            </a:r>
          </a:p>
          <a:p>
            <a:pPr eaLnBrk="1" hangingPunct="1"/>
            <a:r>
              <a:rPr lang="en-US" sz="1600" smtClean="0"/>
              <a:t>	18% mammals are threatened with extinction</a:t>
            </a:r>
          </a:p>
          <a:p>
            <a:pPr eaLnBrk="1" hangingPunct="1"/>
            <a:r>
              <a:rPr lang="en-US" sz="1600" smtClean="0"/>
              <a:t>Current rate of extinction is 1,000 to 10,000 times normal rate-by 2100 about ½ of all plant and animal species will be extinct</a:t>
            </a:r>
          </a:p>
          <a:p>
            <a:pPr eaLnBrk="1" hangingPunct="1"/>
            <a:r>
              <a:rPr lang="en-US" sz="1600" smtClean="0"/>
              <a:t>Currently ¼ mammals 1/8 birds and 1/3 amphibians are on the brink of extinction.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43DA82-52B6-4EE1-A70B-939AA3BE4121}" type="slidenum">
              <a:rPr lang="en-US" sz="1200" smtClean="0"/>
              <a:pPr eaLnBrk="1" hangingPunct="1"/>
              <a:t>59</a:t>
            </a:fld>
            <a:endParaRPr lang="en-US" sz="1200" smtClean="0"/>
          </a:p>
        </p:txBody>
      </p:sp>
      <p:sp>
        <p:nvSpPr>
          <p:cNvPr id="441347" name="Rectangle 2"/>
          <p:cNvSpPr>
            <a:spLocks noGrp="1" noRot="1" noChangeAspect="1" noChangeArrowheads="1" noTextEdit="1"/>
          </p:cNvSpPr>
          <p:nvPr>
            <p:ph type="sldImg"/>
          </p:nvPr>
        </p:nvSpPr>
        <p:spPr>
          <a:solidFill>
            <a:srgbClr val="FFFFFF"/>
          </a:solidFill>
          <a:ln/>
        </p:spPr>
      </p:sp>
      <p:sp>
        <p:nvSpPr>
          <p:cNvPr id="441348" name="Rectangle 3"/>
          <p:cNvSpPr>
            <a:spLocks noGrp="1" noChangeArrowheads="1"/>
          </p:cNvSpPr>
          <p:nvPr>
            <p:ph type="body" idx="1"/>
          </p:nvPr>
        </p:nvSpPr>
        <p:spPr>
          <a:xfrm>
            <a:off x="304800" y="4343400"/>
            <a:ext cx="6553200" cy="4495800"/>
          </a:xfrm>
          <a:solidFill>
            <a:srgbClr val="FFFFFF"/>
          </a:solidFill>
          <a:ln>
            <a:solidFill>
              <a:srgbClr val="000000"/>
            </a:solidFill>
            <a:miter lim="800000"/>
            <a:headEnd/>
            <a:tailEnd/>
          </a:ln>
        </p:spPr>
        <p:txBody>
          <a:bodyPr/>
          <a:lstStyle/>
          <a:p>
            <a:pPr eaLnBrk="1" hangingPunct="1"/>
            <a:r>
              <a:rPr lang="en-US" sz="1600" smtClean="0"/>
              <a:t>Fishing harder, faster &amp; more ruthlessly than ever before, we are driving some fish toward global extinction, even though fish is the primary source of protein for 1/6 humans.</a:t>
            </a:r>
          </a:p>
          <a:p>
            <a:pPr eaLnBrk="1" hangingPunct="1"/>
            <a:r>
              <a:rPr lang="en-US" sz="1600" smtClean="0"/>
              <a:t>2000 marked a turning point in the global fish harvest-which grew 500% between 1950-1997.  Despite better technology-the world-wide fish harvest has fallen by 3% per year since 2000</a:t>
            </a:r>
          </a:p>
          <a:p>
            <a:pPr eaLnBrk="1" hangingPunct="1"/>
            <a:r>
              <a:rPr lang="en-US" sz="1600" smtClean="0"/>
              <a:t>Aquaculture-may not be the answer either </a:t>
            </a:r>
          </a:p>
          <a:p>
            <a:pPr eaLnBrk="1" hangingPunct="1"/>
            <a:r>
              <a:rPr lang="en-US" sz="1600" smtClean="0"/>
              <a:t>Every yr. 10 tons of mercury comes down the Mississippi with another ton added by off-shore drilling.   </a:t>
            </a:r>
          </a:p>
          <a:p>
            <a:pPr eaLnBrk="1" hangingPunct="1"/>
            <a:r>
              <a:rPr lang="en-US" sz="1600" smtClean="0"/>
              <a:t>The Gulf has a dead zone that is the size of New Jersey-there are nearly 150 dead zones around the world and they all lie at the mouths of rivers.  Nitrogen from fertilizers feeds a plankton explosion and algae explosion that kill fish, dolphins and manatees.  When the plankton get too dense and die in mass they since to the bottom, decompose and the bacteria consume all the oxygen in the water 50 hypoxic zones lie off the US coast-the worse is in Europe with 14 dead zones that do not go away.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BF9AC31-DD88-4512-BA1B-5CD8462ADD84}" type="slidenum">
              <a:rPr lang="en-US" sz="1200" smtClean="0"/>
              <a:pPr eaLnBrk="1" hangingPunct="1"/>
              <a:t>60</a:t>
            </a:fld>
            <a:endParaRPr lang="en-US" sz="1200" smtClean="0"/>
          </a:p>
        </p:txBody>
      </p:sp>
      <p:sp>
        <p:nvSpPr>
          <p:cNvPr id="442371" name="Rectangle 2"/>
          <p:cNvSpPr>
            <a:spLocks noGrp="1" noRot="1" noChangeAspect="1" noChangeArrowheads="1" noTextEdit="1"/>
          </p:cNvSpPr>
          <p:nvPr>
            <p:ph type="sldImg"/>
          </p:nvPr>
        </p:nvSpPr>
        <p:spPr>
          <a:solidFill>
            <a:srgbClr val="FFFFFF"/>
          </a:solidFill>
          <a:ln/>
        </p:spPr>
      </p:sp>
      <p:sp>
        <p:nvSpPr>
          <p:cNvPr id="442372" name="Rectangle 3"/>
          <p:cNvSpPr>
            <a:spLocks noGrp="1" noChangeArrowheads="1"/>
          </p:cNvSpPr>
          <p:nvPr>
            <p:ph type="body" idx="1"/>
          </p:nvPr>
        </p:nvSpPr>
        <p:spPr>
          <a:xfrm>
            <a:off x="0" y="4343400"/>
            <a:ext cx="6858000" cy="4114800"/>
          </a:xfrm>
          <a:solidFill>
            <a:srgbClr val="FFFFFF"/>
          </a:solidFill>
          <a:ln>
            <a:solidFill>
              <a:srgbClr val="000000"/>
            </a:solidFill>
            <a:miter lim="800000"/>
            <a:headEnd/>
            <a:tailEnd/>
          </a:ln>
        </p:spPr>
        <p:txBody>
          <a:bodyPr/>
          <a:lstStyle/>
          <a:p>
            <a:pPr eaLnBrk="1" hangingPunct="1"/>
            <a:r>
              <a:rPr lang="en-US" sz="1600" smtClean="0"/>
              <a:t>Pike National Forest, Colorado-a constellation of blazes dot the Grouse Mountains.  The fire scorched over 2,300 acres in one week in April 2002-worst fire season for Colorado ever.</a:t>
            </a:r>
          </a:p>
          <a:p>
            <a:pPr eaLnBrk="1" hangingPunct="1"/>
            <a:r>
              <a:rPr lang="en-US" sz="1600" smtClean="0"/>
              <a:t>100 million tons of fertilizer enters the ocean each year.  In some towns in the US sewage is being released untreated into rivers &amp; the ocean.  Tuna are so contaminated by mercury spewed from smokestacks that the government warns pregnant women and children to limit consumption</a:t>
            </a:r>
          </a:p>
          <a:p>
            <a:pPr eaLnBrk="1" hangingPunct="1"/>
            <a:r>
              <a:rPr lang="en-US" sz="1600" smtClean="0"/>
              <a:t>The oceans have absorbed 118 billion metric tons of CO2 since the beginning of the Ind. Rev. this has helped the atmosphere, but made the ocean ph zone to slightly acidic.  </a:t>
            </a:r>
          </a:p>
          <a:p>
            <a:pPr eaLnBrk="1" hangingPunct="1"/>
            <a:r>
              <a:rPr lang="en-US" sz="1600" smtClean="0"/>
              <a:t>Top half of the ocean has warmed dramatically in the last 40 yrs due to greenhouse gases.</a:t>
            </a:r>
          </a:p>
          <a:p>
            <a:pPr eaLnBrk="1" hangingPunct="1"/>
            <a:r>
              <a:rPr lang="en-US" sz="1600" smtClean="0"/>
              <a:t>Compact sea ice with high albedo or whiteness reflects 80% of the sun’s heat, but seawater absorbs 80%-thus a decrease in sea-ice promotes further warming.</a:t>
            </a:r>
          </a:p>
          <a:p>
            <a:pPr eaLnBrk="1" hangingPunct="1"/>
            <a:r>
              <a:rPr lang="en-US" sz="1600" smtClean="0"/>
              <a:t>If West Antarctic Ice Sheet ever surges, it would raise sea levels by as much as 23 feet worldwide.</a:t>
            </a:r>
          </a:p>
          <a:p>
            <a:pPr eaLnBrk="1" hangingPunct="1"/>
            <a:endParaRPr lang="en-US" sz="16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68DFD3-F6E3-4A62-9522-CE8E84392713}" type="slidenum">
              <a:rPr lang="en-US" sz="1200" smtClean="0"/>
              <a:pPr eaLnBrk="1" hangingPunct="1"/>
              <a:t>61</a:t>
            </a:fld>
            <a:endParaRPr lang="en-US" sz="1200" smtClean="0"/>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457200" y="4343400"/>
            <a:ext cx="6172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smtClean="0"/>
              <a:t>Top Right-Mother &amp; Cub-March on Hudson Bay</a:t>
            </a:r>
          </a:p>
          <a:p>
            <a:pPr eaLnBrk="1" hangingPunct="1"/>
            <a:r>
              <a:rPr lang="en-US" sz="1800" smtClean="0"/>
              <a:t>Bottom Right-450 lb polar bear &amp; her cub walk on ice in a frozen fjord in Norway-670 miles from the North Pole.</a:t>
            </a:r>
          </a:p>
          <a:p>
            <a:pPr eaLnBrk="1" hangingPunct="1"/>
            <a:r>
              <a:rPr lang="en-US" sz="1800" smtClean="0"/>
              <a:t>World population of 22,000 to 25,000 polar bears could become extinct by the end of this century at the present rate of polar ice melting. Arctic Seas have become so polluted that as north bound winds carry industrial pollutants from North America and Europe.  Predators like the polar bear are highly contaminated since the chemicals are concentrated as you go up the food chain.  Polar bears retain the chemicals in their fat and then pass it on to their young in their milk.  </a:t>
            </a:r>
          </a:p>
          <a:p>
            <a:pPr eaLnBrk="1" hangingPunct="1"/>
            <a:r>
              <a:rPr lang="en-US" sz="1800" smtClean="0"/>
              <a:t>. </a:t>
            </a:r>
          </a:p>
          <a:p>
            <a:pPr eaLnBrk="1" hangingPunct="1"/>
            <a:endParaRPr lang="en-US" sz="18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2AD7FB-4447-4F60-8554-5D59FF569B77}" type="slidenum">
              <a:rPr lang="en-US" sz="1200" smtClean="0"/>
              <a:pPr eaLnBrk="1" hangingPunct="1"/>
              <a:t>5</a:t>
            </a:fld>
            <a:endParaRPr lang="en-US" sz="1200" smtClean="0"/>
          </a:p>
        </p:txBody>
      </p:sp>
      <p:sp>
        <p:nvSpPr>
          <p:cNvPr id="425987" name="Rectangle 2"/>
          <p:cNvSpPr>
            <a:spLocks noGrp="1" noRot="1" noChangeAspect="1" noChangeArrowheads="1" noTextEdit="1"/>
          </p:cNvSpPr>
          <p:nvPr>
            <p:ph type="sldImg"/>
          </p:nvPr>
        </p:nvSpPr>
        <p:spPr>
          <a:solidFill>
            <a:srgbClr val="FFFFFF"/>
          </a:solidFill>
          <a:ln/>
        </p:spPr>
      </p:sp>
      <p:sp>
        <p:nvSpPr>
          <p:cNvPr id="425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Top oil tankers off-loading</a:t>
            </a:r>
          </a:p>
          <a:p>
            <a:pPr eaLnBrk="1" hangingPunct="1"/>
            <a:r>
              <a:rPr lang="en-US" sz="2000" smtClean="0"/>
              <a:t>Bottom the Prestige which broke in half off the coast of Spain in Nov. 2002</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A21C782-2E6C-4773-A752-844142532D01}" type="slidenum">
              <a:rPr lang="en-US" sz="1200" smtClean="0"/>
              <a:pPr eaLnBrk="1" hangingPunct="1"/>
              <a:t>68</a:t>
            </a:fld>
            <a:endParaRPr lang="en-US" sz="1200" smtClean="0"/>
          </a:p>
        </p:txBody>
      </p:sp>
      <p:sp>
        <p:nvSpPr>
          <p:cNvPr id="438275" name="Rectangle 2"/>
          <p:cNvSpPr>
            <a:spLocks noGrp="1" noRot="1" noChangeAspect="1" noChangeArrowheads="1" noTextEdit="1"/>
          </p:cNvSpPr>
          <p:nvPr>
            <p:ph type="sldImg"/>
          </p:nvPr>
        </p:nvSpPr>
        <p:spPr>
          <a:solidFill>
            <a:srgbClr val="FFFFFF"/>
          </a:solidFill>
          <a:ln/>
        </p:spPr>
      </p:sp>
      <p:sp>
        <p:nvSpPr>
          <p:cNvPr id="438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Wind turbines in Flanders, Belgium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9E4869-4BF8-44BC-88FA-AD9904479207}" type="slidenum">
              <a:rPr lang="en-US" sz="1200" smtClean="0"/>
              <a:pPr eaLnBrk="1" hangingPunct="1"/>
              <a:t>70</a:t>
            </a:fld>
            <a:endParaRPr lang="en-US" sz="1200" smtClean="0"/>
          </a:p>
        </p:txBody>
      </p:sp>
      <p:sp>
        <p:nvSpPr>
          <p:cNvPr id="439299" name="Rectangle 2"/>
          <p:cNvSpPr>
            <a:spLocks noGrp="1" noRot="1" noChangeAspect="1" noChangeArrowheads="1" noTextEdit="1"/>
          </p:cNvSpPr>
          <p:nvPr>
            <p:ph type="sldImg"/>
          </p:nvPr>
        </p:nvSpPr>
        <p:spPr>
          <a:solidFill>
            <a:srgbClr val="FFFFFF"/>
          </a:solidFill>
          <a:ln/>
        </p:spPr>
      </p:sp>
      <p:sp>
        <p:nvSpPr>
          <p:cNvPr id="4393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Germany leads in wind power-totally renewable and nonpolluting, wind power harnessed using the most modern methods developed by the aeronautics industry.</a:t>
            </a:r>
          </a:p>
          <a:p>
            <a:pPr eaLnBrk="1" hangingPunct="1"/>
            <a:r>
              <a:rPr lang="en-US" sz="2000" smtClean="0"/>
              <a:t>Wind Turbines in Banning Pass near Palm Springs, California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EA378EA-61EE-4EBA-92A2-45AE7DE6E47C}" type="slidenum">
              <a:rPr lang="en-US" sz="1200" smtClean="0"/>
              <a:pPr eaLnBrk="1" hangingPunct="1"/>
              <a:t>6</a:t>
            </a:fld>
            <a:endParaRPr lang="en-US" sz="1200" smtClean="0"/>
          </a:p>
        </p:txBody>
      </p:sp>
      <p:sp>
        <p:nvSpPr>
          <p:cNvPr id="427011" name="Rectangle 2"/>
          <p:cNvSpPr>
            <a:spLocks noGrp="1" noRot="1" noChangeAspect="1" noChangeArrowheads="1" noTextEdit="1"/>
          </p:cNvSpPr>
          <p:nvPr>
            <p:ph type="sldImg"/>
          </p:nvPr>
        </p:nvSpPr>
        <p:spPr>
          <a:solidFill>
            <a:srgbClr val="FFFFFF"/>
          </a:solidFill>
          <a:ln/>
        </p:spPr>
      </p:sp>
      <p:sp>
        <p:nvSpPr>
          <p:cNvPr id="4270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2000" smtClean="0"/>
              <a:t>Texas Oil field at sunset</a:t>
            </a:r>
          </a:p>
          <a:p>
            <a:pPr eaLnBrk="1" hangingPunct="1"/>
            <a:r>
              <a:rPr lang="en-US" sz="2000" smtClean="0"/>
              <a:t>Open pit coal mine in Illinois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F34297E-BEA8-47D8-AE7E-961272D23945}" type="slidenum">
              <a:rPr lang="en-US" sz="1200" smtClean="0"/>
              <a:pPr eaLnBrk="1" hangingPunct="1"/>
              <a:t>7</a:t>
            </a:fld>
            <a:endParaRPr lang="en-US" sz="1200"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Mountain top mining in West Virginia-Landscapes and ecosystems are permanently altered to meet the increasing industrial demand for fossil fuels.  A popular technique in “sustainable” coal mining involves the removal of entire mountain tops to access the deposit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2FFCF84-1D83-4368-9B76-1E34C94781A4}" type="slidenum">
              <a:rPr lang="en-US" sz="1200" smtClean="0"/>
              <a:pPr eaLnBrk="1" hangingPunct="1"/>
              <a:t>8</a:t>
            </a:fld>
            <a:endParaRPr lang="en-US" sz="1200" smtClean="0"/>
          </a:p>
        </p:txBody>
      </p:sp>
      <p:sp>
        <p:nvSpPr>
          <p:cNvPr id="429059" name="Rectangle 2"/>
          <p:cNvSpPr>
            <a:spLocks noGrp="1" noRot="1" noChangeAspect="1" noChangeArrowheads="1" noTextEdit="1"/>
          </p:cNvSpPr>
          <p:nvPr>
            <p:ph type="sldImg"/>
          </p:nvPr>
        </p:nvSpPr>
        <p:spPr>
          <a:solidFill>
            <a:srgbClr val="FFFFFF"/>
          </a:solidFill>
          <a:ln/>
        </p:spPr>
      </p:sp>
      <p:sp>
        <p:nvSpPr>
          <p:cNvPr id="4290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B60A3F1-EDF0-4004-B869-5991773A9D77}" type="slidenum">
              <a:rPr lang="en-US" sz="1200" smtClean="0"/>
              <a:pPr eaLnBrk="1" hangingPunct="1"/>
              <a:t>9</a:t>
            </a:fld>
            <a:endParaRPr lang="en-US" sz="1200" smtClean="0"/>
          </a:p>
        </p:txBody>
      </p:sp>
      <p:sp>
        <p:nvSpPr>
          <p:cNvPr id="430083" name="Rectangle 2"/>
          <p:cNvSpPr>
            <a:spLocks noGrp="1" noRot="1" noChangeAspect="1" noChangeArrowheads="1" noTextEdit="1"/>
          </p:cNvSpPr>
          <p:nvPr>
            <p:ph type="sldImg"/>
          </p:nvPr>
        </p:nvSpPr>
        <p:spPr>
          <a:solidFill>
            <a:srgbClr val="FFFFFF"/>
          </a:solidFill>
          <a:ln/>
        </p:spPr>
      </p:sp>
      <p:sp>
        <p:nvSpPr>
          <p:cNvPr id="4300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6C237F-D17C-4567-ADB3-14B16C992FC1}" type="datetimeFigureOut">
              <a:rPr lang="en-US" smtClean="0"/>
              <a:t>3/16/2013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2672779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C237F-D17C-4567-ADB3-14B16C992FC1}" type="datetimeFigureOut">
              <a:rPr lang="en-US" smtClean="0"/>
              <a:t>3/16/2013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2511039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C237F-D17C-4567-ADB3-14B16C992FC1}" type="datetimeFigureOut">
              <a:rPr lang="en-US" smtClean="0"/>
              <a:t>3/16/2013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90917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61FA14-516C-4C6E-8DB0-88557EBC7E12}" type="slidenum">
              <a:rPr lang="en-US"/>
              <a:pPr>
                <a:defRPr/>
              </a:pPr>
              <a:t>‹#›</a:t>
            </a:fld>
            <a:endParaRPr lang="en-US"/>
          </a:p>
        </p:txBody>
      </p:sp>
    </p:spTree>
    <p:extLst>
      <p:ext uri="{BB962C8B-B14F-4D97-AF65-F5344CB8AC3E}">
        <p14:creationId xmlns:p14="http://schemas.microsoft.com/office/powerpoint/2010/main" val="1175725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26B4FC-77A9-476A-86A1-8D7B1AAE85A8}" type="slidenum">
              <a:rPr lang="en-US"/>
              <a:pPr>
                <a:defRPr/>
              </a:pPr>
              <a:t>‹#›</a:t>
            </a:fld>
            <a:endParaRPr lang="en-US"/>
          </a:p>
        </p:txBody>
      </p:sp>
    </p:spTree>
    <p:extLst>
      <p:ext uri="{BB962C8B-B14F-4D97-AF65-F5344CB8AC3E}">
        <p14:creationId xmlns:p14="http://schemas.microsoft.com/office/powerpoint/2010/main" val="1854188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73273D6-A601-46A8-8448-66B1FB60A124}" type="slidenum">
              <a:rPr lang="en-US"/>
              <a:pPr>
                <a:defRPr/>
              </a:pPr>
              <a:t>‹#›</a:t>
            </a:fld>
            <a:endParaRPr lang="en-US"/>
          </a:p>
        </p:txBody>
      </p:sp>
    </p:spTree>
    <p:extLst>
      <p:ext uri="{BB962C8B-B14F-4D97-AF65-F5344CB8AC3E}">
        <p14:creationId xmlns:p14="http://schemas.microsoft.com/office/powerpoint/2010/main" val="4265743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D9620E-FE73-4ED9-8EFF-71149BDDD183}" type="slidenum">
              <a:rPr lang="en-US"/>
              <a:pPr>
                <a:defRPr/>
              </a:pPr>
              <a:t>‹#›</a:t>
            </a:fld>
            <a:endParaRPr lang="en-US"/>
          </a:p>
        </p:txBody>
      </p:sp>
    </p:spTree>
    <p:extLst>
      <p:ext uri="{BB962C8B-B14F-4D97-AF65-F5344CB8AC3E}">
        <p14:creationId xmlns:p14="http://schemas.microsoft.com/office/powerpoint/2010/main" val="197740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E2307C-3C01-49FB-8B96-36A0D56EB410}" type="slidenum">
              <a:rPr lang="en-US"/>
              <a:pPr>
                <a:defRPr/>
              </a:pPr>
              <a:t>‹#›</a:t>
            </a:fld>
            <a:endParaRPr lang="en-US"/>
          </a:p>
        </p:txBody>
      </p:sp>
    </p:spTree>
    <p:extLst>
      <p:ext uri="{BB962C8B-B14F-4D97-AF65-F5344CB8AC3E}">
        <p14:creationId xmlns:p14="http://schemas.microsoft.com/office/powerpoint/2010/main" val="209924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C237F-D17C-4567-ADB3-14B16C992FC1}" type="datetimeFigureOut">
              <a:rPr lang="en-US" smtClean="0"/>
              <a:t>3/16/2013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341155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6C237F-D17C-4567-ADB3-14B16C992FC1}" type="datetimeFigureOut">
              <a:rPr lang="en-US" smtClean="0"/>
              <a:t>3/16/2013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3674411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6C237F-D17C-4567-ADB3-14B16C992FC1}" type="datetimeFigureOut">
              <a:rPr lang="en-US" smtClean="0"/>
              <a:t>3/16/2013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947131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6C237F-D17C-4567-ADB3-14B16C992FC1}" type="datetimeFigureOut">
              <a:rPr lang="en-US" smtClean="0"/>
              <a:t>3/16/2013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3610423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6C237F-D17C-4567-ADB3-14B16C992FC1}" type="datetimeFigureOut">
              <a:rPr lang="en-US" smtClean="0"/>
              <a:t>3/16/2013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2006231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237F-D17C-4567-ADB3-14B16C992FC1}" type="datetimeFigureOut">
              <a:rPr lang="en-US" smtClean="0"/>
              <a:t>3/16/2013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388926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C237F-D17C-4567-ADB3-14B16C992FC1}" type="datetimeFigureOut">
              <a:rPr lang="en-US" smtClean="0"/>
              <a:t>3/16/2013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4026736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6C237F-D17C-4567-ADB3-14B16C992FC1}" type="datetimeFigureOut">
              <a:rPr lang="en-US" smtClean="0"/>
              <a:t>3/16/2013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0375E-38FA-4E29-A51D-208F50B7F3CE}" type="slidenum">
              <a:rPr lang="en-US" smtClean="0"/>
              <a:t>‹#›</a:t>
            </a:fld>
            <a:endParaRPr lang="en-US"/>
          </a:p>
        </p:txBody>
      </p:sp>
    </p:spTree>
    <p:extLst>
      <p:ext uri="{BB962C8B-B14F-4D97-AF65-F5344CB8AC3E}">
        <p14:creationId xmlns:p14="http://schemas.microsoft.com/office/powerpoint/2010/main" val="354503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C237F-D17C-4567-ADB3-14B16C992FC1}" type="datetimeFigureOut">
              <a:rPr lang="en-US" smtClean="0"/>
              <a:t>3/16/2013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0375E-38FA-4E29-A51D-208F50B7F3CE}" type="slidenum">
              <a:rPr lang="en-US" smtClean="0"/>
              <a:t>‹#›</a:t>
            </a:fld>
            <a:endParaRPr lang="en-US"/>
          </a:p>
        </p:txBody>
      </p:sp>
    </p:spTree>
    <p:extLst>
      <p:ext uri="{BB962C8B-B14F-4D97-AF65-F5344CB8AC3E}">
        <p14:creationId xmlns:p14="http://schemas.microsoft.com/office/powerpoint/2010/main" val="1154082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6.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oleObject" Target="../embeddings/oleObject2.bin"/><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685800"/>
          </a:xfrm>
        </p:spPr>
        <p:txBody>
          <a:bodyPr>
            <a:normAutofit fontScale="90000"/>
          </a:bodyPr>
          <a:lstStyle/>
          <a:p>
            <a:pPr eaLnBrk="1" hangingPunct="1">
              <a:defRPr/>
            </a:pPr>
            <a:r>
              <a:rPr lang="en-US" smtClean="0"/>
              <a:t> </a:t>
            </a:r>
            <a:r>
              <a:rPr lang="en-US" sz="3600" b="1" smtClean="0">
                <a:solidFill>
                  <a:srgbClr val="800000"/>
                </a:solidFill>
                <a:effectLst>
                  <a:outerShdw blurRad="38100" dist="38100" dir="2700000" algn="tl">
                    <a:srgbClr val="C0C0C0"/>
                  </a:outerShdw>
                </a:effectLst>
              </a:rPr>
              <a:t>Understanding Environmental Change</a:t>
            </a:r>
          </a:p>
        </p:txBody>
      </p:sp>
      <p:sp>
        <p:nvSpPr>
          <p:cNvPr id="210947" name="Rectangle 3"/>
          <p:cNvSpPr>
            <a:spLocks noGrp="1" noChangeArrowheads="1"/>
          </p:cNvSpPr>
          <p:nvPr>
            <p:ph type="body" sz="half" idx="1"/>
          </p:nvPr>
        </p:nvSpPr>
        <p:spPr>
          <a:xfrm>
            <a:off x="0" y="762000"/>
            <a:ext cx="4953000" cy="5867400"/>
          </a:xfrm>
        </p:spPr>
        <p:txBody>
          <a:bodyPr/>
          <a:lstStyle/>
          <a:p>
            <a:pPr eaLnBrk="1" hangingPunct="1">
              <a:lnSpc>
                <a:spcPct val="90000"/>
              </a:lnSpc>
            </a:pPr>
            <a:r>
              <a:rPr lang="en-US" sz="2800" smtClean="0"/>
              <a:t>Factors Erode the Environment:</a:t>
            </a:r>
          </a:p>
          <a:p>
            <a:pPr lvl="1" eaLnBrk="1" hangingPunct="1">
              <a:lnSpc>
                <a:spcPct val="90000"/>
              </a:lnSpc>
            </a:pPr>
            <a:r>
              <a:rPr lang="en-US" sz="2400" smtClean="0"/>
              <a:t>Expanding Human Population</a:t>
            </a:r>
          </a:p>
          <a:p>
            <a:pPr lvl="1" eaLnBrk="1" hangingPunct="1">
              <a:lnSpc>
                <a:spcPct val="90000"/>
              </a:lnSpc>
            </a:pPr>
            <a:r>
              <a:rPr lang="en-US" sz="2400" smtClean="0"/>
              <a:t>Increased consumption</a:t>
            </a:r>
          </a:p>
          <a:p>
            <a:pPr lvl="1" eaLnBrk="1" hangingPunct="1">
              <a:lnSpc>
                <a:spcPct val="90000"/>
              </a:lnSpc>
            </a:pPr>
            <a:r>
              <a:rPr lang="en-US" sz="2400" smtClean="0"/>
              <a:t>Technological advances</a:t>
            </a:r>
          </a:p>
          <a:p>
            <a:pPr eaLnBrk="1" hangingPunct="1">
              <a:lnSpc>
                <a:spcPct val="90000"/>
              </a:lnSpc>
            </a:pPr>
            <a:r>
              <a:rPr lang="en-US" sz="2800" smtClean="0"/>
              <a:t>CFSs /Chlorofluorocarbons contribute to the depletion of the ozone layer</a:t>
            </a:r>
          </a:p>
          <a:p>
            <a:pPr eaLnBrk="1" hangingPunct="1">
              <a:lnSpc>
                <a:spcPct val="90000"/>
              </a:lnSpc>
            </a:pPr>
            <a:r>
              <a:rPr lang="en-US" sz="2800" smtClean="0"/>
              <a:t>Deforestation locally impacts the whole planet</a:t>
            </a:r>
          </a:p>
          <a:p>
            <a:pPr lvl="1" eaLnBrk="1" hangingPunct="1">
              <a:lnSpc>
                <a:spcPct val="90000"/>
              </a:lnSpc>
            </a:pPr>
            <a:r>
              <a:rPr lang="en-US" sz="2400" smtClean="0"/>
              <a:t>Decreased diversity of life</a:t>
            </a:r>
          </a:p>
          <a:p>
            <a:pPr lvl="1" eaLnBrk="1" hangingPunct="1">
              <a:lnSpc>
                <a:spcPct val="90000"/>
              </a:lnSpc>
            </a:pPr>
            <a:r>
              <a:rPr lang="en-US" sz="2400" smtClean="0"/>
              <a:t>Increased sediment runoff</a:t>
            </a:r>
          </a:p>
          <a:p>
            <a:pPr lvl="1" eaLnBrk="1" hangingPunct="1">
              <a:lnSpc>
                <a:spcPct val="90000"/>
              </a:lnSpc>
            </a:pPr>
            <a:r>
              <a:rPr lang="en-US" sz="2400" smtClean="0"/>
              <a:t>Release of CO</a:t>
            </a:r>
            <a:r>
              <a:rPr lang="en-US" sz="1200" smtClean="0"/>
              <a:t>2</a:t>
            </a:r>
            <a:r>
              <a:rPr lang="en-US" sz="2400" smtClean="0"/>
              <a:t> into the air</a:t>
            </a:r>
          </a:p>
          <a:p>
            <a:pPr eaLnBrk="1" hangingPunct="1">
              <a:lnSpc>
                <a:spcPct val="90000"/>
              </a:lnSpc>
            </a:pPr>
            <a:endParaRPr lang="en-US" sz="2800" smtClean="0"/>
          </a:p>
        </p:txBody>
      </p:sp>
      <p:pic>
        <p:nvPicPr>
          <p:cNvPr id="210948" name="Picture 4" descr="Industrial Landsc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688" y="3648075"/>
            <a:ext cx="4405312"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9" name="Picture 5" descr="Electrical Power plant-coal-1940s 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762000"/>
            <a:ext cx="39624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533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228600"/>
            <a:ext cx="7772400" cy="762000"/>
          </a:xfrm>
        </p:spPr>
        <p:txBody>
          <a:bodyPr/>
          <a:lstStyle/>
          <a:p>
            <a:pPr eaLnBrk="1" hangingPunct="1">
              <a:defRPr/>
            </a:pPr>
            <a:r>
              <a:rPr lang="en-US" sz="3600" b="1" smtClean="0">
                <a:solidFill>
                  <a:srgbClr val="800000"/>
                </a:solidFill>
                <a:effectLst>
                  <a:outerShdw blurRad="38100" dist="38100" dir="2700000" algn="tl">
                    <a:srgbClr val="C0C0C0"/>
                  </a:outerShdw>
                </a:effectLst>
              </a:rPr>
              <a:t>Petroleum Production</a:t>
            </a:r>
          </a:p>
        </p:txBody>
      </p:sp>
      <p:pic>
        <p:nvPicPr>
          <p:cNvPr id="22016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19200"/>
            <a:ext cx="9144000" cy="5195888"/>
          </a:xfrm>
        </p:spPr>
      </p:pic>
      <p:sp>
        <p:nvSpPr>
          <p:cNvPr id="220164" name="Text Box 4"/>
          <p:cNvSpPr txBox="1">
            <a:spLocks noChangeArrowheads="1"/>
          </p:cNvSpPr>
          <p:nvPr/>
        </p:nvSpPr>
        <p:spPr bwMode="auto">
          <a:xfrm>
            <a:off x="762000" y="5867400"/>
            <a:ext cx="7924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11430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chemeClr val="bg1"/>
                </a:solidFill>
                <a:latin typeface="Arial" charset="0"/>
              </a:rPr>
              <a:t>Fig. 14-3a: Saudi Arabia, Russia, and the U.S. are the world’s largest petroleum producers.</a:t>
            </a:r>
          </a:p>
        </p:txBody>
      </p:sp>
    </p:spTree>
    <p:extLst>
      <p:ext uri="{BB962C8B-B14F-4D97-AF65-F5344CB8AC3E}">
        <p14:creationId xmlns:p14="http://schemas.microsoft.com/office/powerpoint/2010/main" val="2189444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228600"/>
            <a:ext cx="7772400" cy="4572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Petroleum Reserves</a:t>
            </a:r>
          </a:p>
        </p:txBody>
      </p:sp>
      <p:pic>
        <p:nvPicPr>
          <p:cNvPr id="22118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874713"/>
            <a:ext cx="7315200" cy="5983287"/>
          </a:xfrm>
        </p:spPr>
      </p:pic>
      <p:sp>
        <p:nvSpPr>
          <p:cNvPr id="221188" name="Text Box 4"/>
          <p:cNvSpPr txBox="1">
            <a:spLocks noChangeArrowheads="1"/>
          </p:cNvSpPr>
          <p:nvPr/>
        </p:nvSpPr>
        <p:spPr bwMode="auto">
          <a:xfrm>
            <a:off x="685800" y="6172200"/>
            <a:ext cx="7934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11430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chemeClr val="bg1"/>
                </a:solidFill>
                <a:latin typeface="Arial" charset="0"/>
              </a:rPr>
              <a:t>Fig. 14-3b: Two-thirds of the world’s known petroleum reserves are in the Middle East. Saudi Arabia alone has over one-quarter of world reserves.</a:t>
            </a:r>
          </a:p>
        </p:txBody>
      </p:sp>
    </p:spTree>
    <p:extLst>
      <p:ext uri="{BB962C8B-B14F-4D97-AF65-F5344CB8AC3E}">
        <p14:creationId xmlns:p14="http://schemas.microsoft.com/office/powerpoint/2010/main" val="2538760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Alaska Pip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0"/>
            <a:ext cx="662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46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Oil Tanker 12-11-99 off France-11,000 tons spill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 y="762000"/>
            <a:ext cx="78152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9696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57200" y="-30163"/>
            <a:ext cx="8077200" cy="1249363"/>
          </a:xfrm>
        </p:spPr>
        <p:txBody>
          <a:bodyPr>
            <a:normAutofit fontScale="90000"/>
          </a:bodyPr>
          <a:lstStyle/>
          <a:p>
            <a:pPr eaLnBrk="1" hangingPunct="1">
              <a:defRPr/>
            </a:pPr>
            <a:r>
              <a:rPr lang="en-US" sz="3200" b="1" smtClean="0">
                <a:solidFill>
                  <a:srgbClr val="800000"/>
                </a:solidFill>
                <a:effectLst>
                  <a:outerShdw blurRad="38100" dist="38100" dir="2700000" algn="tl">
                    <a:srgbClr val="C0C0C0"/>
                  </a:outerShdw>
                </a:effectLst>
              </a:rPr>
              <a:t>Locations of Visible Oil Slicks</a:t>
            </a:r>
            <a:br>
              <a:rPr lang="en-US" sz="3200" b="1" smtClean="0">
                <a:solidFill>
                  <a:srgbClr val="800000"/>
                </a:solidFill>
                <a:effectLst>
                  <a:outerShdw blurRad="38100" dist="38100" dir="2700000" algn="tl">
                    <a:srgbClr val="C0C0C0"/>
                  </a:outerShdw>
                </a:effectLst>
              </a:rPr>
            </a:br>
            <a:r>
              <a:rPr lang="en-US" sz="2400" smtClean="0"/>
              <a:t>Oil dependency and transportation creates more opportunities for oil slicks.</a:t>
            </a:r>
          </a:p>
        </p:txBody>
      </p:sp>
      <p:pic>
        <p:nvPicPr>
          <p:cNvPr id="224259" name="Picture 3" descr="deblij_ch13_fig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736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228600"/>
            <a:ext cx="7772400" cy="4572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U.S. Energy Consumption 1850–2000</a:t>
            </a:r>
          </a:p>
        </p:txBody>
      </p:sp>
      <p:pic>
        <p:nvPicPr>
          <p:cNvPr id="22528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9144000" cy="5073650"/>
          </a:xfrm>
        </p:spPr>
      </p:pic>
      <p:sp>
        <p:nvSpPr>
          <p:cNvPr id="225284" name="Text Box 4"/>
          <p:cNvSpPr txBox="1">
            <a:spLocks noChangeArrowheads="1"/>
          </p:cNvSpPr>
          <p:nvPr/>
        </p:nvSpPr>
        <p:spPr bwMode="auto">
          <a:xfrm>
            <a:off x="441325" y="6080125"/>
            <a:ext cx="807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27113" indent="-102711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chemeClr val="bg1"/>
                </a:solidFill>
                <a:latin typeface="Arial" charset="0"/>
              </a:rPr>
              <a:t>Fig. 14-1: The main energy sources in the U.S. have changed over time as total energy use has increased. Growth was particularly rapid in the 1950s and 1960s. </a:t>
            </a:r>
          </a:p>
        </p:txBody>
      </p:sp>
    </p:spTree>
    <p:extLst>
      <p:ext uri="{BB962C8B-B14F-4D97-AF65-F5344CB8AC3E}">
        <p14:creationId xmlns:p14="http://schemas.microsoft.com/office/powerpoint/2010/main" val="34372370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4572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The Human Impact</a:t>
            </a:r>
          </a:p>
        </p:txBody>
      </p:sp>
      <p:sp>
        <p:nvSpPr>
          <p:cNvPr id="171011" name="Rectangle 3"/>
          <p:cNvSpPr>
            <a:spLocks noGrp="1" noChangeArrowheads="1"/>
          </p:cNvSpPr>
          <p:nvPr>
            <p:ph type="body" sz="half" idx="1"/>
          </p:nvPr>
        </p:nvSpPr>
        <p:spPr>
          <a:xfrm>
            <a:off x="0" y="990600"/>
            <a:ext cx="8991600" cy="5638800"/>
          </a:xfrm>
        </p:spPr>
        <p:txBody>
          <a:bodyPr/>
          <a:lstStyle/>
          <a:p>
            <a:pPr eaLnBrk="1" hangingPunct="1">
              <a:lnSpc>
                <a:spcPct val="90000"/>
              </a:lnSpc>
            </a:pPr>
            <a:r>
              <a:rPr lang="en-US" sz="2800" b="1" smtClean="0"/>
              <a:t>Ecosystems</a:t>
            </a:r>
            <a:r>
              <a:rPr lang="en-US" sz="2800" smtClean="0"/>
              <a:t>-the ecological units of self-regulating living &amp; nonliving natural elements.</a:t>
            </a:r>
          </a:p>
          <a:p>
            <a:pPr eaLnBrk="1" hangingPunct="1">
              <a:lnSpc>
                <a:spcPct val="90000"/>
              </a:lnSpc>
            </a:pPr>
            <a:r>
              <a:rPr lang="en-US" sz="2800" smtClean="0"/>
              <a:t>Even primitive civilizations inflicted great damage on the environment.</a:t>
            </a:r>
          </a:p>
          <a:p>
            <a:pPr eaLnBrk="1" hangingPunct="1">
              <a:lnSpc>
                <a:spcPct val="90000"/>
              </a:lnSpc>
            </a:pPr>
            <a:r>
              <a:rPr lang="en-US" sz="2800" smtClean="0"/>
              <a:t>Environmental stress includes:</a:t>
            </a:r>
          </a:p>
          <a:p>
            <a:pPr lvl="1" eaLnBrk="1" hangingPunct="1">
              <a:lnSpc>
                <a:spcPct val="90000"/>
              </a:lnSpc>
            </a:pPr>
            <a:r>
              <a:rPr lang="en-US" sz="2400" smtClean="0"/>
              <a:t>Cutting forests-deforestation</a:t>
            </a:r>
          </a:p>
          <a:p>
            <a:pPr lvl="1" eaLnBrk="1" hangingPunct="1">
              <a:lnSpc>
                <a:spcPct val="90000"/>
              </a:lnSpc>
            </a:pPr>
            <a:r>
              <a:rPr lang="en-US" sz="2400" smtClean="0"/>
              <a:t>Polluting the air with factory waste, cars &amp; farming</a:t>
            </a:r>
          </a:p>
          <a:p>
            <a:pPr lvl="1" eaLnBrk="1" hangingPunct="1">
              <a:lnSpc>
                <a:spcPct val="90000"/>
              </a:lnSpc>
            </a:pPr>
            <a:r>
              <a:rPr lang="en-US" sz="2400" smtClean="0"/>
              <a:t>Polluting water with chemicals and waste products</a:t>
            </a:r>
          </a:p>
          <a:p>
            <a:pPr lvl="1" eaLnBrk="1" hangingPunct="1">
              <a:lnSpc>
                <a:spcPct val="90000"/>
              </a:lnSpc>
            </a:pPr>
            <a:r>
              <a:rPr lang="en-US" sz="2400" smtClean="0"/>
              <a:t>Excessive use of the limited supply of fresh water</a:t>
            </a:r>
          </a:p>
          <a:p>
            <a:pPr lvl="1" eaLnBrk="1" hangingPunct="1">
              <a:lnSpc>
                <a:spcPct val="90000"/>
              </a:lnSpc>
            </a:pPr>
            <a:r>
              <a:rPr lang="en-US" sz="2400" smtClean="0"/>
              <a:t>Burying toxic and non-toxic wastes</a:t>
            </a:r>
          </a:p>
          <a:p>
            <a:pPr lvl="1" eaLnBrk="1" hangingPunct="1">
              <a:lnSpc>
                <a:spcPct val="90000"/>
              </a:lnSpc>
            </a:pPr>
            <a:r>
              <a:rPr lang="en-US" sz="2400" smtClean="0"/>
              <a:t>Oil spills</a:t>
            </a:r>
          </a:p>
          <a:p>
            <a:pPr lvl="1" eaLnBrk="1" hangingPunct="1">
              <a:lnSpc>
                <a:spcPct val="90000"/>
              </a:lnSpc>
            </a:pPr>
            <a:r>
              <a:rPr lang="en-US" sz="2400" smtClean="0"/>
              <a:t>Over fishing</a:t>
            </a:r>
          </a:p>
          <a:p>
            <a:pPr lvl="1" eaLnBrk="1" hangingPunct="1">
              <a:lnSpc>
                <a:spcPct val="90000"/>
              </a:lnSpc>
            </a:pPr>
            <a:r>
              <a:rPr lang="en-US" sz="2400" smtClean="0"/>
              <a:t>Dumping garbage into the ocean</a:t>
            </a:r>
          </a:p>
          <a:p>
            <a:pPr lvl="1" eaLnBrk="1" hangingPunct="1">
              <a:lnSpc>
                <a:spcPct val="90000"/>
              </a:lnSpc>
            </a:pPr>
            <a:endParaRPr lang="en-US" sz="2400" smtClean="0"/>
          </a:p>
          <a:p>
            <a:pPr lvl="1" eaLnBrk="1" hangingPunct="1">
              <a:lnSpc>
                <a:spcPct val="90000"/>
              </a:lnSpc>
            </a:pPr>
            <a:endParaRPr lang="en-US" sz="2400" smtClean="0"/>
          </a:p>
          <a:p>
            <a:pPr eaLnBrk="1" hangingPunct="1">
              <a:lnSpc>
                <a:spcPct val="90000"/>
              </a:lnSpc>
            </a:pPr>
            <a:endParaRPr lang="en-US" sz="2800" smtClean="0"/>
          </a:p>
        </p:txBody>
      </p:sp>
    </p:spTree>
    <p:extLst>
      <p:ext uri="{BB962C8B-B14F-4D97-AF65-F5344CB8AC3E}">
        <p14:creationId xmlns:p14="http://schemas.microsoft.com/office/powerpoint/2010/main" val="2225261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0"/>
            <a:ext cx="9144000" cy="1371600"/>
          </a:xfrm>
        </p:spPr>
        <p:txBody>
          <a:bodyPr/>
          <a:lstStyle/>
          <a:p>
            <a:pPr eaLnBrk="1" hangingPunct="1"/>
            <a:r>
              <a:rPr lang="en-US" sz="3600" b="1" smtClean="0">
                <a:solidFill>
                  <a:srgbClr val="800000"/>
                </a:solidFill>
              </a:rPr>
              <a:t>Humans impact Environment by:</a:t>
            </a:r>
          </a:p>
        </p:txBody>
      </p:sp>
      <p:sp>
        <p:nvSpPr>
          <p:cNvPr id="169987" name="Rectangle 3"/>
          <p:cNvSpPr>
            <a:spLocks noGrp="1" noChangeArrowheads="1"/>
          </p:cNvSpPr>
          <p:nvPr>
            <p:ph type="body" idx="1"/>
          </p:nvPr>
        </p:nvSpPr>
        <p:spPr>
          <a:xfrm>
            <a:off x="457200" y="1447800"/>
            <a:ext cx="8458200" cy="4678363"/>
          </a:xfrm>
        </p:spPr>
        <p:txBody>
          <a:bodyPr>
            <a:normAutofit/>
          </a:bodyPr>
          <a:lstStyle/>
          <a:p>
            <a:pPr eaLnBrk="1" hangingPunct="1"/>
            <a:r>
              <a:rPr lang="en-US" b="1" dirty="0" smtClean="0"/>
              <a:t>Water </a:t>
            </a:r>
            <a:endParaRPr lang="en-US" b="1" dirty="0" smtClean="0"/>
          </a:p>
          <a:p>
            <a:pPr lvl="1" eaLnBrk="1" hangingPunct="1"/>
            <a:r>
              <a:rPr lang="en-US" dirty="0" smtClean="0"/>
              <a:t>Humans are causing the death of aquatic life and the spread of waterborn</a:t>
            </a:r>
            <a:r>
              <a:rPr lang="en-US" dirty="0" smtClean="0"/>
              <a:t>e diseases</a:t>
            </a:r>
            <a:endParaRPr lang="en-US" dirty="0" smtClean="0"/>
          </a:p>
          <a:p>
            <a:pPr lvl="1" eaLnBrk="1" hangingPunct="1">
              <a:buFontTx/>
              <a:buNone/>
            </a:pPr>
            <a:r>
              <a:rPr lang="en-US" b="1" dirty="0" smtClean="0"/>
              <a:t>What is breaking down the atmosphere?</a:t>
            </a:r>
          </a:p>
          <a:p>
            <a:pPr lvl="1" eaLnBrk="1" hangingPunct="1"/>
            <a:r>
              <a:rPr lang="en-US" dirty="0" smtClean="0"/>
              <a:t>Water using industries</a:t>
            </a:r>
            <a:endParaRPr lang="en-US" dirty="0" smtClean="0"/>
          </a:p>
          <a:p>
            <a:pPr lvl="1" eaLnBrk="1" hangingPunct="1"/>
            <a:r>
              <a:rPr lang="en-US" dirty="0" smtClean="0"/>
              <a:t>Municipal sewage</a:t>
            </a:r>
          </a:p>
          <a:p>
            <a:pPr lvl="1" eaLnBrk="1" hangingPunct="1"/>
            <a:r>
              <a:rPr lang="en-US" dirty="0" smtClean="0"/>
              <a:t>Agriculture</a:t>
            </a:r>
            <a:endParaRPr lang="en-US" dirty="0" smtClean="0"/>
          </a:p>
          <a:p>
            <a:pPr lvl="1" eaLnBrk="1" hangingPunct="1">
              <a:buFontTx/>
              <a:buNone/>
            </a:pPr>
            <a:r>
              <a:rPr lang="en-US" b="1" dirty="0" smtClean="0"/>
              <a:t>Impacts</a:t>
            </a:r>
          </a:p>
          <a:p>
            <a:pPr lvl="1" eaLnBrk="1" hangingPunct="1"/>
            <a:r>
              <a:rPr lang="en-US" dirty="0" smtClean="0"/>
              <a:t>Disease and death</a:t>
            </a:r>
            <a:endParaRPr lang="en-US" dirty="0" smtClean="0"/>
          </a:p>
          <a:p>
            <a:pPr lvl="1" eaLnBrk="1" hangingPunct="1">
              <a:buFontTx/>
              <a:buNone/>
            </a:pPr>
            <a:endParaRPr lang="en-US" dirty="0" smtClean="0"/>
          </a:p>
        </p:txBody>
      </p:sp>
    </p:spTree>
    <p:extLst>
      <p:ext uri="{BB962C8B-B14F-4D97-AF65-F5344CB8AC3E}">
        <p14:creationId xmlns:p14="http://schemas.microsoft.com/office/powerpoint/2010/main" val="2130975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28600" y="0"/>
            <a:ext cx="8915400" cy="838200"/>
          </a:xfrm>
        </p:spPr>
        <p:txBody>
          <a:bodyPr/>
          <a:lstStyle/>
          <a:p>
            <a:pPr eaLnBrk="1" hangingPunct="1"/>
            <a:r>
              <a:rPr lang="en-US" sz="2400" smtClean="0"/>
              <a:t>In arid landscapes, such as the American Southwest, </a:t>
            </a:r>
            <a:br>
              <a:rPr lang="en-US" sz="2400" smtClean="0"/>
            </a:br>
            <a:r>
              <a:rPr lang="en-US" sz="2400" smtClean="0"/>
              <a:t>dams and narrow ribbons of water bring water to the people.</a:t>
            </a:r>
          </a:p>
        </p:txBody>
      </p:sp>
      <p:sp>
        <p:nvSpPr>
          <p:cNvPr id="172035" name="Rectangle 3"/>
          <p:cNvSpPr>
            <a:spLocks noGrp="1" noChangeArrowheads="1"/>
          </p:cNvSpPr>
          <p:nvPr>
            <p:ph type="body" idx="1"/>
          </p:nvPr>
        </p:nvSpPr>
        <p:spPr>
          <a:xfrm>
            <a:off x="381000" y="6248400"/>
            <a:ext cx="4267200" cy="609600"/>
          </a:xfrm>
        </p:spPr>
        <p:txBody>
          <a:bodyPr/>
          <a:lstStyle/>
          <a:p>
            <a:pPr eaLnBrk="1" hangingPunct="1">
              <a:buFontTx/>
              <a:buNone/>
            </a:pPr>
            <a:r>
              <a:rPr lang="en-US" sz="2800" b="1" smtClean="0"/>
              <a:t>Tucson, Arizona</a:t>
            </a:r>
          </a:p>
        </p:txBody>
      </p:sp>
      <p:pic>
        <p:nvPicPr>
          <p:cNvPr id="172036" name="Picture 4" descr="deblij_ch13_fig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47738"/>
            <a:ext cx="82296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8235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57200" y="0"/>
            <a:ext cx="3276600" cy="609600"/>
          </a:xfrm>
        </p:spPr>
        <p:txBody>
          <a:bodyPr>
            <a:normAutofit fontScale="90000"/>
          </a:bodyPr>
          <a:lstStyle/>
          <a:p>
            <a:pPr eaLnBrk="1" hangingPunct="1">
              <a:defRPr/>
            </a:pPr>
            <a:r>
              <a:rPr lang="en-US" sz="4000" b="1" smtClean="0">
                <a:solidFill>
                  <a:srgbClr val="800000"/>
                </a:solidFill>
                <a:effectLst>
                  <a:outerShdw blurRad="38100" dist="38100" dir="2700000" algn="tl">
                    <a:srgbClr val="C0C0C0"/>
                  </a:outerShdw>
                </a:effectLst>
              </a:rPr>
              <a:t>Water</a:t>
            </a:r>
          </a:p>
        </p:txBody>
      </p:sp>
      <p:sp>
        <p:nvSpPr>
          <p:cNvPr id="173059" name="Rectangle 3"/>
          <p:cNvSpPr>
            <a:spLocks noGrp="1" noChangeArrowheads="1"/>
          </p:cNvSpPr>
          <p:nvPr>
            <p:ph type="body" sz="half" idx="1"/>
          </p:nvPr>
        </p:nvSpPr>
        <p:spPr>
          <a:xfrm>
            <a:off x="0" y="762000"/>
            <a:ext cx="4648200" cy="5867400"/>
          </a:xfrm>
        </p:spPr>
        <p:txBody>
          <a:bodyPr/>
          <a:lstStyle/>
          <a:p>
            <a:pPr eaLnBrk="1" hangingPunct="1"/>
            <a:r>
              <a:rPr lang="en-US" sz="2800" smtClean="0"/>
              <a:t>Water is a renewable resource, but the amount of fresh water is limited in many areas of the world.</a:t>
            </a:r>
          </a:p>
          <a:p>
            <a:pPr eaLnBrk="1" hangingPunct="1"/>
            <a:r>
              <a:rPr lang="en-US" sz="2800" smtClean="0"/>
              <a:t>World wide about 75% of fresh water is used for farming-in California it is 80%</a:t>
            </a:r>
          </a:p>
          <a:p>
            <a:pPr eaLnBrk="1" hangingPunct="1"/>
            <a:r>
              <a:rPr lang="en-US" sz="2800" smtClean="0"/>
              <a:t>Industries use 20% of the world’s water supply and contribute heavily to water pollution.</a:t>
            </a:r>
          </a:p>
          <a:p>
            <a:pPr eaLnBrk="1" hangingPunct="1"/>
            <a:endParaRPr lang="en-US" sz="2800" smtClean="0"/>
          </a:p>
        </p:txBody>
      </p:sp>
      <p:pic>
        <p:nvPicPr>
          <p:cNvPr id="173060" name="Picture 4" descr="drought-Indian woman in Osman Sagar Lake-June 2003-waits for mons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09600"/>
            <a:ext cx="40370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5" descr="drought-Sindh, Pakistan, May 2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763"/>
            <a:ext cx="43434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067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3581400" cy="685800"/>
          </a:xfrm>
        </p:spPr>
        <p:txBody>
          <a:bodyPr>
            <a:normAutofit fontScale="90000"/>
          </a:bodyPr>
          <a:lstStyle/>
          <a:p>
            <a:pPr eaLnBrk="1" hangingPunct="1">
              <a:defRPr/>
            </a:pPr>
            <a:r>
              <a:rPr lang="en-US" smtClean="0">
                <a:solidFill>
                  <a:srgbClr val="800000"/>
                </a:solidFill>
              </a:rPr>
              <a:t> </a:t>
            </a:r>
            <a:r>
              <a:rPr lang="en-US" sz="3600" b="1" smtClean="0">
                <a:solidFill>
                  <a:srgbClr val="800000"/>
                </a:solidFill>
                <a:effectLst>
                  <a:outerShdw blurRad="38100" dist="38100" dir="2700000" algn="tl">
                    <a:srgbClr val="C0C0C0"/>
                  </a:outerShdw>
                </a:effectLst>
              </a:rPr>
              <a:t>Population</a:t>
            </a:r>
          </a:p>
        </p:txBody>
      </p:sp>
      <p:sp>
        <p:nvSpPr>
          <p:cNvPr id="211971" name="Rectangle 3"/>
          <p:cNvSpPr>
            <a:spLocks noGrp="1" noChangeArrowheads="1"/>
          </p:cNvSpPr>
          <p:nvPr>
            <p:ph type="body" sz="half" idx="1"/>
          </p:nvPr>
        </p:nvSpPr>
        <p:spPr>
          <a:xfrm>
            <a:off x="0" y="762000"/>
            <a:ext cx="4953000" cy="5867400"/>
          </a:xfrm>
        </p:spPr>
        <p:txBody>
          <a:bodyPr/>
          <a:lstStyle/>
          <a:p>
            <a:pPr eaLnBrk="1" hangingPunct="1">
              <a:lnSpc>
                <a:spcPct val="90000"/>
              </a:lnSpc>
            </a:pPr>
            <a:r>
              <a:rPr lang="en-US" sz="2800" smtClean="0"/>
              <a:t>U.S. as the population expands-urban sprawl that gobbles up more farmland</a:t>
            </a:r>
          </a:p>
          <a:p>
            <a:pPr eaLnBrk="1" hangingPunct="1">
              <a:lnSpc>
                <a:spcPct val="90000"/>
              </a:lnSpc>
            </a:pPr>
            <a:r>
              <a:rPr lang="en-US" sz="2800" smtClean="0"/>
              <a:t>China-1.3 billion that are gaining in affluence &amp; consumption.</a:t>
            </a:r>
          </a:p>
          <a:p>
            <a:pPr eaLnBrk="1" hangingPunct="1">
              <a:lnSpc>
                <a:spcPct val="90000"/>
              </a:lnSpc>
            </a:pPr>
            <a:r>
              <a:rPr lang="en-US" sz="2800" smtClean="0"/>
              <a:t>India with over 1 billion is also gaining in affluence &amp; consumption</a:t>
            </a:r>
          </a:p>
          <a:p>
            <a:pPr eaLnBrk="1" hangingPunct="1">
              <a:lnSpc>
                <a:spcPct val="90000"/>
              </a:lnSpc>
            </a:pPr>
            <a:r>
              <a:rPr lang="en-US" sz="2800" smtClean="0"/>
              <a:t>As the earth’s population approaches 9 billion in this century-greater pressure on the environment.</a:t>
            </a:r>
          </a:p>
          <a:p>
            <a:pPr eaLnBrk="1" hangingPunct="1">
              <a:lnSpc>
                <a:spcPct val="90000"/>
              </a:lnSpc>
            </a:pPr>
            <a:endParaRPr lang="en-US" sz="2800" smtClean="0"/>
          </a:p>
        </p:txBody>
      </p:sp>
      <p:pic>
        <p:nvPicPr>
          <p:cNvPr id="211972" name="Picture 4" descr="China-produce Market Kunming, Yunnan Provi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87363"/>
            <a:ext cx="472440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5" descr="India-Kolkata-street sc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286125"/>
            <a:ext cx="40386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4022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0"/>
            <a:ext cx="7543800" cy="838200"/>
          </a:xfrm>
        </p:spPr>
        <p:txBody>
          <a:bodyPr/>
          <a:lstStyle/>
          <a:p>
            <a:pPr eaLnBrk="1" hangingPunct="1">
              <a:defRPr/>
            </a:pPr>
            <a:r>
              <a:rPr lang="en-US" sz="3600" b="1" smtClean="0">
                <a:solidFill>
                  <a:srgbClr val="000066"/>
                </a:solidFill>
                <a:effectLst>
                  <a:outerShdw blurRad="38100" dist="38100" dir="2700000" algn="tl">
                    <a:srgbClr val="C0C0C0"/>
                  </a:outerShdw>
                </a:effectLst>
              </a:rPr>
              <a:t>Aral Sea, 1975 and 1996</a:t>
            </a:r>
          </a:p>
        </p:txBody>
      </p:sp>
      <p:pic>
        <p:nvPicPr>
          <p:cNvPr id="174083"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46063" y="990600"/>
            <a:ext cx="3640137" cy="5257800"/>
          </a:xfrm>
        </p:spPr>
      </p:pic>
      <p:pic>
        <p:nvPicPr>
          <p:cNvPr id="174084" name="Pictur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00600" y="990600"/>
            <a:ext cx="3468688" cy="5334000"/>
          </a:xfrm>
        </p:spPr>
      </p:pic>
      <p:sp>
        <p:nvSpPr>
          <p:cNvPr id="174085" name="Text Box 5"/>
          <p:cNvSpPr txBox="1">
            <a:spLocks noChangeArrowheads="1"/>
          </p:cNvSpPr>
          <p:nvPr/>
        </p:nvSpPr>
        <p:spPr bwMode="auto">
          <a:xfrm>
            <a:off x="593725" y="6003925"/>
            <a:ext cx="8245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11430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chemeClr val="bg1"/>
                </a:solidFill>
                <a:latin typeface="Arial" charset="0"/>
              </a:rPr>
              <a:t>Figs. 14-1-1 and 14-1-2: The Aral Sea in the former Soviet Union has shrunk dramatically in area and volume due to extensive diversion of water for irrigation.</a:t>
            </a:r>
          </a:p>
        </p:txBody>
      </p:sp>
    </p:spTree>
    <p:extLst>
      <p:ext uri="{BB962C8B-B14F-4D97-AF65-F5344CB8AC3E}">
        <p14:creationId xmlns:p14="http://schemas.microsoft.com/office/powerpoint/2010/main" val="4121516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Aral Sea Map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85800" y="0"/>
            <a:ext cx="7772400" cy="3871913"/>
          </a:xfrm>
          <a:noFill/>
        </p:spPr>
      </p:pic>
      <p:pic>
        <p:nvPicPr>
          <p:cNvPr id="175107" name="Picture 4" descr="Aral Sea came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730625"/>
            <a:ext cx="62484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672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762000"/>
          </a:xfrm>
        </p:spPr>
        <p:txBody>
          <a:bodyPr/>
          <a:lstStyle/>
          <a:p>
            <a:pPr eaLnBrk="1" hangingPunct="1">
              <a:defRPr/>
            </a:pPr>
            <a:r>
              <a:rPr lang="en-US" sz="3600" b="1" smtClean="0">
                <a:solidFill>
                  <a:srgbClr val="800000"/>
                </a:solidFill>
                <a:effectLst>
                  <a:outerShdw blurRad="38100" dist="38100" dir="2700000" algn="tl">
                    <a:srgbClr val="C0C0C0"/>
                  </a:outerShdw>
                </a:effectLst>
              </a:rPr>
              <a:t>Focus on Water &amp; Politics in the Middle East</a:t>
            </a:r>
          </a:p>
        </p:txBody>
      </p:sp>
      <p:sp>
        <p:nvSpPr>
          <p:cNvPr id="176131" name="Rectangle 3"/>
          <p:cNvSpPr>
            <a:spLocks noGrp="1" noChangeArrowheads="1"/>
          </p:cNvSpPr>
          <p:nvPr>
            <p:ph type="body" sz="half" idx="1"/>
          </p:nvPr>
        </p:nvSpPr>
        <p:spPr>
          <a:xfrm>
            <a:off x="0" y="838200"/>
            <a:ext cx="4495800" cy="6019800"/>
          </a:xfrm>
        </p:spPr>
        <p:txBody>
          <a:bodyPr/>
          <a:lstStyle/>
          <a:p>
            <a:pPr eaLnBrk="1" hangingPunct="1">
              <a:lnSpc>
                <a:spcPct val="90000"/>
              </a:lnSpc>
            </a:pPr>
            <a:r>
              <a:rPr lang="en-US" sz="2800" smtClean="0"/>
              <a:t>Turkey’s dam building projects will impact Syria &amp; Iraq.</a:t>
            </a:r>
          </a:p>
          <a:p>
            <a:pPr eaLnBrk="1" hangingPunct="1">
              <a:lnSpc>
                <a:spcPct val="90000"/>
              </a:lnSpc>
            </a:pPr>
            <a:r>
              <a:rPr lang="en-US" sz="2800" smtClean="0"/>
              <a:t>Israel’s 6 million use 3X as much water as Jordan, West Bank Palestinians and Gaza with 7 million.</a:t>
            </a:r>
          </a:p>
          <a:p>
            <a:pPr eaLnBrk="1" hangingPunct="1">
              <a:lnSpc>
                <a:spcPct val="90000"/>
              </a:lnSpc>
            </a:pPr>
            <a:r>
              <a:rPr lang="en-US" sz="2800" smtClean="0"/>
              <a:t>Jordan River &amp; an aquifer under the West Bank are major water sources for Israel.</a:t>
            </a:r>
          </a:p>
          <a:p>
            <a:pPr eaLnBrk="1" hangingPunct="1">
              <a:lnSpc>
                <a:spcPct val="90000"/>
              </a:lnSpc>
            </a:pPr>
            <a:r>
              <a:rPr lang="en-US" sz="2800" smtClean="0"/>
              <a:t>Water is an important issue between Israel &amp; the Palestinians.</a:t>
            </a:r>
          </a:p>
        </p:txBody>
      </p:sp>
      <p:pic>
        <p:nvPicPr>
          <p:cNvPr id="176132" name="Picture 5" descr="Israel Pipel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863" y="990600"/>
            <a:ext cx="45291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465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sz="half" idx="1"/>
          </p:nvPr>
        </p:nvSpPr>
        <p:spPr>
          <a:xfrm>
            <a:off x="0" y="0"/>
            <a:ext cx="9144000" cy="2438400"/>
          </a:xfrm>
        </p:spPr>
        <p:txBody>
          <a:bodyPr/>
          <a:lstStyle/>
          <a:p>
            <a:pPr eaLnBrk="1" hangingPunct="1"/>
            <a:r>
              <a:rPr lang="en-US" sz="2800" smtClean="0"/>
              <a:t>North China Plain-one of the most densely populated regions of the world-65% of China’s agriculture and 24% of its water.  Only 278/661 major cities in China have sewage treatment plants-70% of the country’s rivers are polluted.</a:t>
            </a:r>
          </a:p>
        </p:txBody>
      </p:sp>
      <p:pic>
        <p:nvPicPr>
          <p:cNvPr id="177155" name="Picture 3" descr="Yellow 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47925"/>
            <a:ext cx="8001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385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3298" name="Object 2"/>
          <p:cNvGraphicFramePr>
            <a:graphicFrameLocks noGrp="1" noChangeAspect="1"/>
          </p:cNvGraphicFramePr>
          <p:nvPr>
            <p:ph sz="half" idx="2"/>
          </p:nvPr>
        </p:nvGraphicFramePr>
        <p:xfrm>
          <a:off x="4257675" y="0"/>
          <a:ext cx="4886325" cy="6858000"/>
        </p:xfrm>
        <a:graphic>
          <a:graphicData uri="http://schemas.openxmlformats.org/presentationml/2006/ole">
            <mc:AlternateContent xmlns:mc="http://schemas.openxmlformats.org/markup-compatibility/2006">
              <mc:Choice xmlns:v="urn:schemas-microsoft-com:vml" Requires="v">
                <p:oleObj spid="_x0000_s2054" name="Photo Editor Photo" r:id="rId4" imgW="10104762" imgH="14180952" progId="MSPhotoEd.3">
                  <p:embed/>
                </p:oleObj>
              </mc:Choice>
              <mc:Fallback>
                <p:oleObj name="Photo Editor Photo" r:id="rId4" imgW="10104762" imgH="1418095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0"/>
                        <a:ext cx="4886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3299" name="Rectangle 4"/>
          <p:cNvSpPr>
            <a:spLocks noGrp="1" noChangeArrowheads="1"/>
          </p:cNvSpPr>
          <p:nvPr>
            <p:ph type="body" sz="half" idx="1"/>
          </p:nvPr>
        </p:nvSpPr>
        <p:spPr>
          <a:xfrm>
            <a:off x="228600" y="762000"/>
            <a:ext cx="3657600" cy="5334000"/>
          </a:xfrm>
        </p:spPr>
        <p:txBody>
          <a:bodyPr>
            <a:normAutofit lnSpcReduction="10000"/>
          </a:bodyPr>
          <a:lstStyle/>
          <a:p>
            <a:pPr eaLnBrk="1" hangingPunct="1"/>
            <a:r>
              <a:rPr lang="en-US" smtClean="0"/>
              <a:t>Dharavi, a slum of Mumbai is the largest in the world.</a:t>
            </a:r>
          </a:p>
          <a:p>
            <a:pPr eaLnBrk="1" hangingPunct="1"/>
            <a:r>
              <a:rPr lang="en-US" smtClean="0"/>
              <a:t>Women wash clothes in a water way that is polluted by garbage and raw sewage on a daily basis</a:t>
            </a:r>
          </a:p>
        </p:txBody>
      </p:sp>
    </p:spTree>
    <p:extLst>
      <p:ext uri="{BB962C8B-B14F-4D97-AF65-F5344CB8AC3E}">
        <p14:creationId xmlns:p14="http://schemas.microsoft.com/office/powerpoint/2010/main" val="411174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685800" y="0"/>
            <a:ext cx="7772400" cy="990600"/>
          </a:xfrm>
        </p:spPr>
        <p:txBody>
          <a:bodyPr/>
          <a:lstStyle/>
          <a:p>
            <a:pPr eaLnBrk="1" hangingPunct="1"/>
            <a:r>
              <a:rPr lang="en-US" sz="3600" b="1" smtClean="0">
                <a:solidFill>
                  <a:srgbClr val="800000"/>
                </a:solidFill>
              </a:rPr>
              <a:t>Humans impact Environment by:</a:t>
            </a:r>
          </a:p>
        </p:txBody>
      </p:sp>
      <p:sp>
        <p:nvSpPr>
          <p:cNvPr id="184323" name="Rectangle 3"/>
          <p:cNvSpPr>
            <a:spLocks noGrp="1" noChangeArrowheads="1"/>
          </p:cNvSpPr>
          <p:nvPr>
            <p:ph type="body" idx="1"/>
          </p:nvPr>
        </p:nvSpPr>
        <p:spPr>
          <a:xfrm>
            <a:off x="457200" y="1143000"/>
            <a:ext cx="8458200" cy="4983163"/>
          </a:xfrm>
        </p:spPr>
        <p:txBody>
          <a:bodyPr/>
          <a:lstStyle/>
          <a:p>
            <a:pPr eaLnBrk="1" hangingPunct="1"/>
            <a:r>
              <a:rPr lang="en-US" b="1" smtClean="0"/>
              <a:t>The Land</a:t>
            </a:r>
          </a:p>
          <a:p>
            <a:pPr lvl="1" eaLnBrk="1" hangingPunct="1"/>
            <a:r>
              <a:rPr lang="en-US" smtClean="0"/>
              <a:t>Humans causing deforestation, soil erosion, and desertification.</a:t>
            </a:r>
          </a:p>
          <a:p>
            <a:pPr lvl="1" eaLnBrk="1" hangingPunct="1">
              <a:buFontTx/>
              <a:buNone/>
            </a:pPr>
            <a:r>
              <a:rPr lang="en-US" b="1" smtClean="0"/>
              <a:t>What are the impacts?</a:t>
            </a:r>
          </a:p>
          <a:p>
            <a:pPr lvl="1" eaLnBrk="1" hangingPunct="1"/>
            <a:r>
              <a:rPr lang="en-US" smtClean="0"/>
              <a:t>Deforestation: </a:t>
            </a:r>
            <a:r>
              <a:rPr lang="en-US" sz="2400" smtClean="0"/>
              <a:t>affect oxygen cycle</a:t>
            </a:r>
          </a:p>
          <a:p>
            <a:pPr lvl="1" eaLnBrk="1" hangingPunct="1"/>
            <a:r>
              <a:rPr lang="en-US" smtClean="0"/>
              <a:t>Soil Erosion: </a:t>
            </a:r>
            <a:r>
              <a:rPr lang="en-US" sz="2400" smtClean="0"/>
              <a:t>soil not having enough time to rebound</a:t>
            </a:r>
          </a:p>
          <a:p>
            <a:pPr lvl="1" eaLnBrk="1" hangingPunct="1"/>
            <a:r>
              <a:rPr lang="en-US" smtClean="0"/>
              <a:t>Waste Disposal: </a:t>
            </a:r>
            <a:r>
              <a:rPr lang="en-US" sz="2400" smtClean="0"/>
              <a:t>solid waste is filling landfills</a:t>
            </a:r>
          </a:p>
          <a:p>
            <a:pPr lvl="1" eaLnBrk="1" hangingPunct="1">
              <a:buFontTx/>
              <a:buNone/>
            </a:pPr>
            <a:r>
              <a:rPr lang="en-US" sz="2400" smtClean="0"/>
              <a:t>		and toxic and radioactive wastes are difficult to dispose 	of and keep confined. </a:t>
            </a:r>
          </a:p>
        </p:txBody>
      </p:sp>
    </p:spTree>
    <p:extLst>
      <p:ext uri="{BB962C8B-B14F-4D97-AF65-F5344CB8AC3E}">
        <p14:creationId xmlns:p14="http://schemas.microsoft.com/office/powerpoint/2010/main" val="223200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Desertification Thre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4"/>
          <p:cNvSpPr>
            <a:spLocks noGrp="1" noChangeArrowheads="1"/>
          </p:cNvSpPr>
          <p:nvPr>
            <p:ph type="body" idx="1"/>
          </p:nvPr>
        </p:nvSpPr>
        <p:spPr>
          <a:xfrm>
            <a:off x="0" y="3810000"/>
            <a:ext cx="9144000" cy="3048000"/>
          </a:xfrm>
        </p:spPr>
        <p:txBody>
          <a:bodyPr/>
          <a:lstStyle/>
          <a:p>
            <a:pPr eaLnBrk="1" hangingPunct="1">
              <a:lnSpc>
                <a:spcPct val="90000"/>
              </a:lnSpc>
            </a:pPr>
            <a:r>
              <a:rPr lang="en-US" sz="2800" b="1" smtClean="0"/>
              <a:t>Desertification</a:t>
            </a:r>
            <a:r>
              <a:rPr lang="en-US" sz="2800" smtClean="0"/>
              <a:t>-the world’s deserts are expanding, especially in populated areas.</a:t>
            </a:r>
          </a:p>
          <a:p>
            <a:pPr eaLnBrk="1" hangingPunct="1">
              <a:lnSpc>
                <a:spcPct val="90000"/>
              </a:lnSpc>
            </a:pPr>
            <a:r>
              <a:rPr lang="en-US" sz="2800" smtClean="0"/>
              <a:t>It is a natural, cyclical process, but one that is made worse by man’s overuse of the land-overgrazing and deforestation contribute.</a:t>
            </a:r>
          </a:p>
          <a:p>
            <a:pPr eaLnBrk="1" hangingPunct="1">
              <a:lnSpc>
                <a:spcPct val="90000"/>
              </a:lnSpc>
            </a:pPr>
            <a:r>
              <a:rPr lang="en-US" sz="2800" smtClean="0"/>
              <a:t>Africa is most at risk with the Sahel expanding in the 1970s causing problems of drought and famine</a:t>
            </a:r>
          </a:p>
        </p:txBody>
      </p:sp>
    </p:spTree>
    <p:extLst>
      <p:ext uri="{BB962C8B-B14F-4D97-AF65-F5344CB8AC3E}">
        <p14:creationId xmlns:p14="http://schemas.microsoft.com/office/powerpoint/2010/main" val="995325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Dust storm from Sahara envelops Canary 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8588" y="0"/>
            <a:ext cx="515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4"/>
          <p:cNvSpPr>
            <a:spLocks noGrp="1" noChangeArrowheads="1"/>
          </p:cNvSpPr>
          <p:nvPr>
            <p:ph type="body" sz="half" idx="1"/>
          </p:nvPr>
        </p:nvSpPr>
        <p:spPr>
          <a:xfrm>
            <a:off x="0" y="228600"/>
            <a:ext cx="3733800" cy="6400800"/>
          </a:xfrm>
        </p:spPr>
        <p:txBody>
          <a:bodyPr/>
          <a:lstStyle/>
          <a:p>
            <a:pPr eaLnBrk="1" hangingPunct="1">
              <a:lnSpc>
                <a:spcPct val="90000"/>
              </a:lnSpc>
            </a:pPr>
            <a:r>
              <a:rPr lang="en-US" sz="2800" smtClean="0"/>
              <a:t>Heavy winds blow sand and dust off the west coast of Africa’s Sahara desert.</a:t>
            </a:r>
          </a:p>
          <a:p>
            <a:pPr eaLnBrk="1" hangingPunct="1">
              <a:lnSpc>
                <a:spcPct val="90000"/>
              </a:lnSpc>
            </a:pPr>
            <a:r>
              <a:rPr lang="en-US" sz="2800" smtClean="0"/>
              <a:t>As the population of Africa increases, greater pressure on the land leads to more overgrazing and desertification.</a:t>
            </a:r>
          </a:p>
          <a:p>
            <a:pPr eaLnBrk="1" hangingPunct="1">
              <a:lnSpc>
                <a:spcPct val="90000"/>
              </a:lnSpc>
            </a:pPr>
            <a:r>
              <a:rPr lang="en-US" sz="2800" smtClean="0"/>
              <a:t>In the last 50 years world wide over 270,000 miles of farm &amp; grazing land has been lost</a:t>
            </a:r>
          </a:p>
        </p:txBody>
      </p:sp>
    </p:spTree>
    <p:extLst>
      <p:ext uri="{BB962C8B-B14F-4D97-AF65-F5344CB8AC3E}">
        <p14:creationId xmlns:p14="http://schemas.microsoft.com/office/powerpoint/2010/main" val="6153492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Mauritanian villagers stabilize sand du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
            <a:ext cx="82296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228600" y="5715000"/>
            <a:ext cx="8915400" cy="946150"/>
          </a:xfrm>
          <a:prstGeom prst="rect">
            <a:avLst/>
          </a:prstGeom>
          <a:noFill/>
          <a:ln w="9525">
            <a:noFill/>
            <a:miter lim="800000"/>
            <a:headEnd/>
            <a:tailEnd/>
          </a:ln>
          <a:effectLst/>
        </p:spPr>
        <p:txBody>
          <a:bodyPr>
            <a:spAutoFit/>
          </a:bodyPr>
          <a:lstStyle/>
          <a:p>
            <a:pPr algn="ctr">
              <a:defRPr/>
            </a:pPr>
            <a:r>
              <a:rPr lang="en-US" sz="2800" b="1">
                <a:solidFill>
                  <a:srgbClr val="800000"/>
                </a:solidFill>
                <a:effectLst>
                  <a:outerShdw blurRad="38100" dist="38100" dir="2700000" algn="tl">
                    <a:srgbClr val="C0C0C0"/>
                  </a:outerShdw>
                </a:effectLst>
              </a:rPr>
              <a:t>People of Mauritania try to stabilize a sand dune as it advance on their village.</a:t>
            </a:r>
          </a:p>
        </p:txBody>
      </p:sp>
    </p:spTree>
    <p:extLst>
      <p:ext uri="{BB962C8B-B14F-4D97-AF65-F5344CB8AC3E}">
        <p14:creationId xmlns:p14="http://schemas.microsoft.com/office/powerpoint/2010/main" val="2016365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Sahel-Ni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25" y="0"/>
            <a:ext cx="4333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1251" name="Object 3"/>
          <p:cNvGraphicFramePr>
            <a:graphicFrameLocks noChangeAspect="1"/>
          </p:cNvGraphicFramePr>
          <p:nvPr/>
        </p:nvGraphicFramePr>
        <p:xfrm>
          <a:off x="609600" y="0"/>
          <a:ext cx="3406775" cy="3759200"/>
        </p:xfrm>
        <a:graphic>
          <a:graphicData uri="http://schemas.openxmlformats.org/presentationml/2006/ole">
            <mc:AlternateContent xmlns:mc="http://schemas.openxmlformats.org/markup-compatibility/2006">
              <mc:Choice xmlns:v="urn:schemas-microsoft-com:vml" Requires="v">
                <p:oleObj spid="_x0000_s1034" name="Photo Editor Photo" r:id="rId5" imgW="9535856" imgH="10523810" progId="MSPhotoEd.3">
                  <p:embed/>
                </p:oleObj>
              </mc:Choice>
              <mc:Fallback>
                <p:oleObj name="Photo Editor Photo" r:id="rId5" imgW="9535856" imgH="10523810"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0"/>
                        <a:ext cx="3406775"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1252" name="Object 4"/>
          <p:cNvGraphicFramePr>
            <a:graphicFrameLocks noChangeAspect="1"/>
          </p:cNvGraphicFramePr>
          <p:nvPr/>
        </p:nvGraphicFramePr>
        <p:xfrm>
          <a:off x="0" y="3402013"/>
          <a:ext cx="4800600" cy="3455987"/>
        </p:xfrm>
        <a:graphic>
          <a:graphicData uri="http://schemas.openxmlformats.org/presentationml/2006/ole">
            <mc:AlternateContent xmlns:mc="http://schemas.openxmlformats.org/markup-compatibility/2006">
              <mc:Choice xmlns:v="urn:schemas-microsoft-com:vml" Requires="v">
                <p:oleObj spid="_x0000_s1035" name="Photo Editor Photo" r:id="rId7" imgW="15066667" imgH="10847619" progId="MSPhotoEd.3">
                  <p:embed/>
                </p:oleObj>
              </mc:Choice>
              <mc:Fallback>
                <p:oleObj name="Photo Editor Photo" r:id="rId7" imgW="15066667" imgH="10847619"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02013"/>
                        <a:ext cx="4800600"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26091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5715000" cy="685800"/>
          </a:xfrm>
        </p:spPr>
        <p:txBody>
          <a:bodyPr>
            <a:normAutofit fontScale="90000"/>
          </a:bodyPr>
          <a:lstStyle/>
          <a:p>
            <a:pPr eaLnBrk="1" hangingPunct="1">
              <a:defRPr/>
            </a:pPr>
            <a:r>
              <a:rPr lang="en-US" smtClean="0">
                <a:solidFill>
                  <a:srgbClr val="800000"/>
                </a:solidFill>
              </a:rPr>
              <a:t> </a:t>
            </a:r>
            <a:r>
              <a:rPr lang="en-US" sz="3600" b="1" smtClean="0">
                <a:solidFill>
                  <a:srgbClr val="800000"/>
                </a:solidFill>
                <a:effectLst>
                  <a:outerShdw blurRad="38100" dist="38100" dir="2700000" algn="tl">
                    <a:srgbClr val="C0C0C0"/>
                  </a:outerShdw>
                </a:effectLst>
              </a:rPr>
              <a:t>Patterns of Consumption</a:t>
            </a:r>
          </a:p>
        </p:txBody>
      </p:sp>
      <p:sp>
        <p:nvSpPr>
          <p:cNvPr id="212995" name="Rectangle 3"/>
          <p:cNvSpPr>
            <a:spLocks noGrp="1" noChangeArrowheads="1"/>
          </p:cNvSpPr>
          <p:nvPr>
            <p:ph type="body" sz="half" idx="1"/>
          </p:nvPr>
        </p:nvSpPr>
        <p:spPr>
          <a:xfrm>
            <a:off x="0" y="762000"/>
            <a:ext cx="4648200" cy="5867400"/>
          </a:xfrm>
        </p:spPr>
        <p:txBody>
          <a:bodyPr>
            <a:normAutofit lnSpcReduction="10000"/>
          </a:bodyPr>
          <a:lstStyle/>
          <a:p>
            <a:pPr eaLnBrk="1" hangingPunct="1"/>
            <a:r>
              <a:rPr lang="en-US" sz="2800" smtClean="0"/>
              <a:t>Periphery countries impact the immediate environment-deforestation, air pollution from wood fires, water and soil degradation</a:t>
            </a:r>
          </a:p>
          <a:p>
            <a:pPr eaLnBrk="1" hangingPunct="1"/>
            <a:r>
              <a:rPr lang="en-US" sz="2800" smtClean="0"/>
              <a:t>Core /affluent nations have a much wider &amp; greater impact and use resources at a greater rate per person.</a:t>
            </a:r>
          </a:p>
          <a:p>
            <a:pPr eaLnBrk="1" hangingPunct="1"/>
            <a:r>
              <a:rPr lang="en-US" sz="2800" smtClean="0"/>
              <a:t>For example the demand for beef in the U.S. causes clear cutting of trees in Latin America to raise cattle </a:t>
            </a:r>
          </a:p>
          <a:p>
            <a:pPr eaLnBrk="1" hangingPunct="1"/>
            <a:endParaRPr lang="en-US" sz="2800" smtClean="0"/>
          </a:p>
        </p:txBody>
      </p:sp>
      <p:pic>
        <p:nvPicPr>
          <p:cNvPr id="212996" name="Picture 4" descr="Beef cattle-Argentina-herefo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44196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5" descr="Kid &amp; Cheesebur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950" y="3505200"/>
            <a:ext cx="21780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153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Darfur refugees carrying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74676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3652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0"/>
            <a:ext cx="3429000" cy="685800"/>
          </a:xfrm>
        </p:spPr>
        <p:txBody>
          <a:bodyPr/>
          <a:lstStyle/>
          <a:p>
            <a:pPr eaLnBrk="1" hangingPunct="1">
              <a:defRPr/>
            </a:pPr>
            <a:r>
              <a:rPr lang="en-US" sz="3600" b="1" smtClean="0">
                <a:solidFill>
                  <a:srgbClr val="800000"/>
                </a:solidFill>
                <a:effectLst>
                  <a:outerShdw blurRad="38100" dist="38100" dir="2700000" algn="tl">
                    <a:srgbClr val="C0C0C0"/>
                  </a:outerShdw>
                </a:effectLst>
              </a:rPr>
              <a:t>Deforestation</a:t>
            </a:r>
          </a:p>
        </p:txBody>
      </p:sp>
      <p:sp>
        <p:nvSpPr>
          <p:cNvPr id="185347" name="Rectangle 3"/>
          <p:cNvSpPr>
            <a:spLocks noGrp="1" noChangeArrowheads="1"/>
          </p:cNvSpPr>
          <p:nvPr>
            <p:ph type="body" sz="half" idx="1"/>
          </p:nvPr>
        </p:nvSpPr>
        <p:spPr>
          <a:xfrm>
            <a:off x="0" y="685800"/>
            <a:ext cx="4648200" cy="6172200"/>
          </a:xfrm>
        </p:spPr>
        <p:txBody>
          <a:bodyPr/>
          <a:lstStyle/>
          <a:p>
            <a:pPr eaLnBrk="1" hangingPunct="1">
              <a:lnSpc>
                <a:spcPct val="90000"/>
              </a:lnSpc>
            </a:pPr>
            <a:r>
              <a:rPr lang="en-US" sz="2800" smtClean="0"/>
              <a:t>Clear cutting of trees has occurred in tropical Amazon, Eurasia &amp; North America.</a:t>
            </a:r>
          </a:p>
          <a:p>
            <a:pPr eaLnBrk="1" hangingPunct="1">
              <a:lnSpc>
                <a:spcPct val="90000"/>
              </a:lnSpc>
            </a:pPr>
            <a:r>
              <a:rPr lang="en-US" sz="2800" smtClean="0"/>
              <a:t>Forests are a key the oxygen cycle.</a:t>
            </a:r>
          </a:p>
          <a:p>
            <a:pPr eaLnBrk="1" hangingPunct="1">
              <a:lnSpc>
                <a:spcPct val="90000"/>
              </a:lnSpc>
            </a:pPr>
            <a:r>
              <a:rPr lang="en-US" sz="2800" smtClean="0"/>
              <a:t>At the current rate of cutting all tropical forests would be gone in 90 years-some estimate only 45 yrs.</a:t>
            </a:r>
          </a:p>
          <a:p>
            <a:pPr eaLnBrk="1" hangingPunct="1">
              <a:lnSpc>
                <a:spcPct val="90000"/>
              </a:lnSpc>
            </a:pPr>
            <a:r>
              <a:rPr lang="en-US" sz="2800" smtClean="0"/>
              <a:t>Most US forests are second growth-were logged once.</a:t>
            </a:r>
          </a:p>
          <a:p>
            <a:pPr eaLnBrk="1" hangingPunct="1">
              <a:lnSpc>
                <a:spcPct val="90000"/>
              </a:lnSpc>
            </a:pPr>
            <a:r>
              <a:rPr lang="en-US" sz="2800" smtClean="0"/>
              <a:t>Impact-adds to soil erosion-change in climate patterns</a:t>
            </a:r>
          </a:p>
        </p:txBody>
      </p:sp>
      <p:pic>
        <p:nvPicPr>
          <p:cNvPr id="185348" name="Picture 5" descr="Logs of teak near Mandalay, Myanm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58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6" descr="Lumber m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3048000"/>
            <a:ext cx="4489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0588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2971800" cy="838200"/>
          </a:xfrm>
        </p:spPr>
        <p:txBody>
          <a:bodyPr/>
          <a:lstStyle/>
          <a:p>
            <a:pPr eaLnBrk="1" hangingPunct="1">
              <a:defRPr/>
            </a:pPr>
            <a:r>
              <a:rPr lang="en-US" sz="3600" b="1" smtClean="0">
                <a:solidFill>
                  <a:srgbClr val="800000"/>
                </a:solidFill>
                <a:effectLst>
                  <a:outerShdw blurRad="38100" dist="38100" dir="2700000" algn="tl">
                    <a:srgbClr val="C0C0C0"/>
                  </a:outerShdw>
                </a:effectLst>
              </a:rPr>
              <a:t>Deforestation</a:t>
            </a:r>
          </a:p>
        </p:txBody>
      </p:sp>
      <p:sp>
        <p:nvSpPr>
          <p:cNvPr id="186371" name="Rectangle 3"/>
          <p:cNvSpPr>
            <a:spLocks noGrp="1" noChangeArrowheads="1"/>
          </p:cNvSpPr>
          <p:nvPr>
            <p:ph type="body" sz="half" idx="1"/>
          </p:nvPr>
        </p:nvSpPr>
        <p:spPr>
          <a:xfrm>
            <a:off x="0" y="914400"/>
            <a:ext cx="4648200" cy="5943600"/>
          </a:xfrm>
        </p:spPr>
        <p:txBody>
          <a:bodyPr/>
          <a:lstStyle/>
          <a:p>
            <a:pPr eaLnBrk="1" hangingPunct="1"/>
            <a:r>
              <a:rPr lang="en-US" smtClean="0"/>
              <a:t>Causes of deforestation;</a:t>
            </a:r>
          </a:p>
          <a:p>
            <a:pPr eaLnBrk="1" hangingPunct="1"/>
            <a:r>
              <a:rPr lang="en-US" smtClean="0"/>
              <a:t>Expansion of farmland as food demands grow</a:t>
            </a:r>
          </a:p>
          <a:p>
            <a:pPr eaLnBrk="1" hangingPunct="1"/>
            <a:r>
              <a:rPr lang="en-US" smtClean="0"/>
              <a:t>Logging &amp; timber industry</a:t>
            </a:r>
          </a:p>
          <a:p>
            <a:pPr eaLnBrk="1" hangingPunct="1"/>
            <a:r>
              <a:rPr lang="en-US" smtClean="0"/>
              <a:t>Road building</a:t>
            </a:r>
          </a:p>
          <a:p>
            <a:pPr eaLnBrk="1" hangingPunct="1"/>
            <a:r>
              <a:rPr lang="en-US" smtClean="0"/>
              <a:t>Mining operations</a:t>
            </a:r>
          </a:p>
          <a:p>
            <a:pPr eaLnBrk="1" hangingPunct="1"/>
            <a:r>
              <a:rPr lang="en-US" smtClean="0"/>
              <a:t>Human settlement &amp; expanding population.</a:t>
            </a:r>
          </a:p>
        </p:txBody>
      </p:sp>
      <p:pic>
        <p:nvPicPr>
          <p:cNvPr id="186372" name="Picture 7" descr="Rainforest logging road-Camer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57200"/>
            <a:ext cx="4521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9492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 Box 3"/>
          <p:cNvSpPr txBox="1">
            <a:spLocks noChangeArrowheads="1"/>
          </p:cNvSpPr>
          <p:nvPr/>
        </p:nvSpPr>
        <p:spPr bwMode="auto">
          <a:xfrm>
            <a:off x="0" y="6019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800"/>
              <a:t>Deforestation - Tropical Rainforest of Papua, New Guinea</a:t>
            </a:r>
          </a:p>
        </p:txBody>
      </p:sp>
    </p:spTree>
    <p:extLst>
      <p:ext uri="{BB962C8B-B14F-4D97-AF65-F5344CB8AC3E}">
        <p14:creationId xmlns:p14="http://schemas.microsoft.com/office/powerpoint/2010/main" val="658655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descr="Amazon Bas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4479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273050"/>
            <a:ext cx="8956675"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069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4" descr="Amazon bu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6413" y="0"/>
            <a:ext cx="4827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6"/>
          <p:cNvSpPr>
            <a:spLocks noGrp="1" noChangeArrowheads="1"/>
          </p:cNvSpPr>
          <p:nvPr>
            <p:ph type="body" sz="half" idx="1"/>
          </p:nvPr>
        </p:nvSpPr>
        <p:spPr>
          <a:xfrm>
            <a:off x="228600" y="609600"/>
            <a:ext cx="3962400" cy="5943600"/>
          </a:xfrm>
        </p:spPr>
        <p:txBody>
          <a:bodyPr/>
          <a:lstStyle/>
          <a:p>
            <a:pPr eaLnBrk="1" hangingPunct="1"/>
            <a:r>
              <a:rPr lang="en-US" sz="4000" b="1" smtClean="0">
                <a:solidFill>
                  <a:srgbClr val="800000"/>
                </a:solidFill>
              </a:rPr>
              <a:t>A Vicious</a:t>
            </a:r>
            <a:r>
              <a:rPr lang="en-US" sz="4000" smtClean="0">
                <a:solidFill>
                  <a:srgbClr val="800000"/>
                </a:solidFill>
              </a:rPr>
              <a:t> </a:t>
            </a:r>
            <a:r>
              <a:rPr lang="en-US" sz="4000" b="1" smtClean="0">
                <a:solidFill>
                  <a:srgbClr val="800000"/>
                </a:solidFill>
              </a:rPr>
              <a:t>Cycle</a:t>
            </a:r>
            <a:r>
              <a:rPr lang="en-US" sz="4000" smtClean="0">
                <a:solidFill>
                  <a:srgbClr val="800000"/>
                </a:solidFill>
              </a:rPr>
              <a:t>-</a:t>
            </a:r>
            <a:r>
              <a:rPr lang="en-US" sz="4000" smtClean="0"/>
              <a:t> Warming breeds drought, drought breeds fires, fires release carbon and carbon breeds warming.</a:t>
            </a:r>
          </a:p>
        </p:txBody>
      </p:sp>
    </p:spTree>
    <p:extLst>
      <p:ext uri="{BB962C8B-B14F-4D97-AF65-F5344CB8AC3E}">
        <p14:creationId xmlns:p14="http://schemas.microsoft.com/office/powerpoint/2010/main" val="39475122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0" y="6019800"/>
            <a:ext cx="9144000" cy="838200"/>
          </a:xfrm>
        </p:spPr>
        <p:txBody>
          <a:bodyPr/>
          <a:lstStyle/>
          <a:p>
            <a:pPr eaLnBrk="1" hangingPunct="1"/>
            <a:r>
              <a:rPr lang="en-US" sz="2800" b="1" smtClean="0">
                <a:solidFill>
                  <a:srgbClr val="800000"/>
                </a:solidFill>
              </a:rPr>
              <a:t>Amazon ranching=bigger profits, but smaller forests</a:t>
            </a:r>
          </a:p>
        </p:txBody>
      </p:sp>
      <p:pic>
        <p:nvPicPr>
          <p:cNvPr id="191491" name="Picture 4" descr="Amazon Cattle Ranc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079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228600" y="228600"/>
            <a:ext cx="81534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
              </a:spcBef>
            </a:pPr>
            <a:r>
              <a:rPr lang="en-US" sz="3200">
                <a:solidFill>
                  <a:schemeClr val="bg1"/>
                </a:solidFill>
                <a:latin typeface="Franklin Gothic Medium" pitchFamily="34" charset="0"/>
              </a:rPr>
              <a:t>Deforestation –</a:t>
            </a:r>
          </a:p>
          <a:p>
            <a:pPr eaLnBrk="1" hangingPunct="1">
              <a:spcBef>
                <a:spcPct val="5000"/>
              </a:spcBef>
            </a:pPr>
            <a:r>
              <a:rPr lang="en-US">
                <a:solidFill>
                  <a:schemeClr val="bg1"/>
                </a:solidFill>
                <a:latin typeface="Franklin Gothic Medium" pitchFamily="34" charset="0"/>
              </a:rPr>
              <a:t>In the rainforest of South America, new roads, such as this one in Para, Brazil, push deforestation farther into the forest. </a:t>
            </a:r>
          </a:p>
        </p:txBody>
      </p:sp>
      <p:pic>
        <p:nvPicPr>
          <p:cNvPr id="192515" name="Picture 3" descr="deblij_ch13_fig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80010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5"/>
          <p:cNvSpPr>
            <a:spLocks noGrp="1" noChangeArrowheads="1"/>
          </p:cNvSpPr>
          <p:nvPr>
            <p:ph type="body" idx="1"/>
          </p:nvPr>
        </p:nvSpPr>
        <p:spPr>
          <a:xfrm>
            <a:off x="228600" y="6096000"/>
            <a:ext cx="8915400" cy="533400"/>
          </a:xfrm>
        </p:spPr>
        <p:txBody>
          <a:bodyPr/>
          <a:lstStyle/>
          <a:p>
            <a:pPr algn="ctr" eaLnBrk="1" hangingPunct="1">
              <a:buFontTx/>
              <a:buNone/>
            </a:pPr>
            <a:r>
              <a:rPr lang="en-US" sz="2800" smtClean="0"/>
              <a:t>Para, Brazil-newly cleared road in the Amazon Rainforest</a:t>
            </a:r>
          </a:p>
        </p:txBody>
      </p:sp>
    </p:spTree>
    <p:extLst>
      <p:ext uri="{BB962C8B-B14F-4D97-AF65-F5344CB8AC3E}">
        <p14:creationId xmlns:p14="http://schemas.microsoft.com/office/powerpoint/2010/main" val="33719042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0"/>
            <a:ext cx="7848600" cy="6096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Soil Erosion</a:t>
            </a:r>
          </a:p>
        </p:txBody>
      </p:sp>
      <p:sp>
        <p:nvSpPr>
          <p:cNvPr id="193539" name="Rectangle 3"/>
          <p:cNvSpPr>
            <a:spLocks noGrp="1" noChangeArrowheads="1"/>
          </p:cNvSpPr>
          <p:nvPr>
            <p:ph type="body" sz="half" idx="1"/>
          </p:nvPr>
        </p:nvSpPr>
        <p:spPr>
          <a:xfrm>
            <a:off x="0" y="609600"/>
            <a:ext cx="9144000" cy="3505200"/>
          </a:xfrm>
        </p:spPr>
        <p:txBody>
          <a:bodyPr>
            <a:normAutofit lnSpcReduction="10000"/>
          </a:bodyPr>
          <a:lstStyle/>
          <a:p>
            <a:pPr eaLnBrk="1" hangingPunct="1">
              <a:lnSpc>
                <a:spcPct val="90000"/>
              </a:lnSpc>
            </a:pPr>
            <a:r>
              <a:rPr lang="en-US" sz="2800" smtClean="0"/>
              <a:t>Soil is a renewable resource, but it takes a great deal of time.  About 7% of the soil is lost each decade or about 25 billion tons a year.Why has soil erosion increased drastically? </a:t>
            </a:r>
          </a:p>
          <a:p>
            <a:pPr lvl="1" eaLnBrk="1" hangingPunct="1">
              <a:lnSpc>
                <a:spcPct val="90000"/>
              </a:lnSpc>
            </a:pPr>
            <a:r>
              <a:rPr lang="en-US" sz="2400" smtClean="0"/>
              <a:t>Population pressure</a:t>
            </a:r>
          </a:p>
          <a:p>
            <a:pPr lvl="1" eaLnBrk="1" hangingPunct="1">
              <a:lnSpc>
                <a:spcPct val="90000"/>
              </a:lnSpc>
            </a:pPr>
            <a:r>
              <a:rPr lang="en-US" sz="2400" smtClean="0"/>
              <a:t>Cultivation of steeper slopes with poor terraces</a:t>
            </a:r>
          </a:p>
          <a:p>
            <a:pPr lvl="1" eaLnBrk="1" hangingPunct="1">
              <a:lnSpc>
                <a:spcPct val="90000"/>
              </a:lnSpc>
            </a:pPr>
            <a:r>
              <a:rPr lang="en-US" sz="2400" smtClean="0"/>
              <a:t>Intensity of land use has increased-shorter rotation of shifting agriculture</a:t>
            </a:r>
          </a:p>
          <a:p>
            <a:pPr lvl="1" eaLnBrk="1" hangingPunct="1">
              <a:lnSpc>
                <a:spcPct val="90000"/>
              </a:lnSpc>
            </a:pPr>
            <a:r>
              <a:rPr lang="en-US" sz="2400" smtClean="0"/>
              <a:t>Overgrazing by larger herds of livestock</a:t>
            </a:r>
          </a:p>
        </p:txBody>
      </p:sp>
      <p:pic>
        <p:nvPicPr>
          <p:cNvPr id="193540" name="Picture 6" descr="Dust Bowl-Springfield, Colorado-19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287838"/>
            <a:ext cx="7510463"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673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0"/>
            <a:ext cx="8839200" cy="685800"/>
          </a:xfrm>
        </p:spPr>
        <p:txBody>
          <a:bodyPr>
            <a:normAutofit fontScale="90000"/>
          </a:bodyPr>
          <a:lstStyle/>
          <a:p>
            <a:pPr eaLnBrk="1" hangingPunct="1">
              <a:defRPr/>
            </a:pPr>
            <a:r>
              <a:rPr lang="en-US" smtClean="0"/>
              <a:t> </a:t>
            </a:r>
            <a:r>
              <a:rPr lang="en-US" sz="3600" b="1" smtClean="0">
                <a:solidFill>
                  <a:srgbClr val="800000"/>
                </a:solidFill>
                <a:effectLst>
                  <a:outerShdw blurRad="38100" dist="38100" dir="2700000" algn="tl">
                    <a:srgbClr val="C0C0C0"/>
                  </a:outerShdw>
                </a:effectLst>
              </a:rPr>
              <a:t>Technology &amp; Transportation</a:t>
            </a:r>
          </a:p>
        </p:txBody>
      </p:sp>
      <p:sp>
        <p:nvSpPr>
          <p:cNvPr id="214019" name="Rectangle 3"/>
          <p:cNvSpPr>
            <a:spLocks noGrp="1" noChangeArrowheads="1"/>
          </p:cNvSpPr>
          <p:nvPr>
            <p:ph type="body" sz="half" idx="1"/>
          </p:nvPr>
        </p:nvSpPr>
        <p:spPr>
          <a:xfrm>
            <a:off x="0" y="762000"/>
            <a:ext cx="4800600" cy="5867400"/>
          </a:xfrm>
        </p:spPr>
        <p:txBody>
          <a:bodyPr/>
          <a:lstStyle/>
          <a:p>
            <a:pPr eaLnBrk="1" hangingPunct="1">
              <a:lnSpc>
                <a:spcPct val="90000"/>
              </a:lnSpc>
            </a:pPr>
            <a:r>
              <a:rPr lang="en-US" sz="2800" smtClean="0"/>
              <a:t>Increased technology allows humans to alter the environment faster &amp; over greater areas-e.g. chainsaws, trucks &amp; even helicopters are used to log Pacific Northwest forests.</a:t>
            </a:r>
          </a:p>
          <a:p>
            <a:pPr eaLnBrk="1" hangingPunct="1">
              <a:lnSpc>
                <a:spcPct val="90000"/>
              </a:lnSpc>
            </a:pPr>
            <a:r>
              <a:rPr lang="en-US" sz="2800" smtClean="0"/>
              <a:t>Faster transport-steam locomotives, diesel, high speed electric, autos, aircraft</a:t>
            </a:r>
          </a:p>
          <a:p>
            <a:pPr eaLnBrk="1" hangingPunct="1">
              <a:lnSpc>
                <a:spcPct val="90000"/>
              </a:lnSpc>
            </a:pPr>
            <a:r>
              <a:rPr lang="en-US" sz="2800" smtClean="0"/>
              <a:t>Infrastructure-roads, rail lines, airports, parking lots &amp; so on take up a great deal of space. (O’Hare = 28 sq. miles</a:t>
            </a:r>
          </a:p>
          <a:p>
            <a:pPr eaLnBrk="1" hangingPunct="1">
              <a:lnSpc>
                <a:spcPct val="90000"/>
              </a:lnSpc>
            </a:pPr>
            <a:endParaRPr lang="en-US" sz="2800" smtClean="0"/>
          </a:p>
          <a:p>
            <a:pPr eaLnBrk="1" hangingPunct="1">
              <a:lnSpc>
                <a:spcPct val="90000"/>
              </a:lnSpc>
            </a:pPr>
            <a:endParaRPr lang="en-US" sz="2800" smtClean="0"/>
          </a:p>
        </p:txBody>
      </p:sp>
      <p:pic>
        <p:nvPicPr>
          <p:cNvPr id="214020" name="Picture 4" descr="freeway-Los Angeles-Interchange-Pasadena-Santa Mo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002088"/>
            <a:ext cx="44196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1" name="Picture 5" descr="Locomotive-Sans Pareil-a reproduction of a 1829  mach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39825"/>
            <a:ext cx="43434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32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228600" y="0"/>
            <a:ext cx="8915400" cy="1219200"/>
          </a:xfrm>
        </p:spPr>
        <p:txBody>
          <a:bodyPr>
            <a:normAutofit fontScale="90000"/>
          </a:bodyPr>
          <a:lstStyle/>
          <a:p>
            <a:pPr eaLnBrk="1" hangingPunct="1"/>
            <a:r>
              <a:rPr lang="en-US" sz="3200" b="1" smtClean="0">
                <a:solidFill>
                  <a:srgbClr val="800000"/>
                </a:solidFill>
              </a:rPr>
              <a:t>Soil Erosion -</a:t>
            </a:r>
            <a:r>
              <a:rPr lang="en-US" sz="2400" b="1" smtClean="0">
                <a:solidFill>
                  <a:srgbClr val="800000"/>
                </a:solidFill>
              </a:rPr>
              <a:t/>
            </a:r>
            <a:br>
              <a:rPr lang="en-US" sz="2400" b="1" smtClean="0">
                <a:solidFill>
                  <a:srgbClr val="800000"/>
                </a:solidFill>
              </a:rPr>
            </a:br>
            <a:r>
              <a:rPr lang="en-US" sz="2800" smtClean="0">
                <a:solidFill>
                  <a:schemeClr val="tx1"/>
                </a:solidFill>
              </a:rPr>
              <a:t>Overuse of land in Guangxi</a:t>
            </a:r>
            <a:r>
              <a:rPr lang="en-US" sz="2800" smtClean="0"/>
              <a:t>-Zhuang, China has led to the collapse of formerly-sound terracing systems.</a:t>
            </a:r>
          </a:p>
        </p:txBody>
      </p:sp>
      <p:pic>
        <p:nvPicPr>
          <p:cNvPr id="194563" name="Picture 3" descr="deblij_ch13_fig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0013"/>
            <a:ext cx="8610600"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961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5" descr="China Dust Storm 200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 y="150813"/>
            <a:ext cx="8001000" cy="6434137"/>
          </a:xfrm>
          <a:noFill/>
        </p:spPr>
      </p:pic>
    </p:spTree>
    <p:extLst>
      <p:ext uri="{BB962C8B-B14F-4D97-AF65-F5344CB8AC3E}">
        <p14:creationId xmlns:p14="http://schemas.microsoft.com/office/powerpoint/2010/main" val="32792368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0"/>
          <p:cNvSpPr>
            <a:spLocks noGrp="1" noChangeArrowheads="1"/>
          </p:cNvSpPr>
          <p:nvPr>
            <p:ph type="body" idx="1"/>
          </p:nvPr>
        </p:nvSpPr>
        <p:spPr>
          <a:xfrm>
            <a:off x="0" y="762000"/>
            <a:ext cx="9144000" cy="990600"/>
          </a:xfrm>
        </p:spPr>
        <p:txBody>
          <a:bodyPr/>
          <a:lstStyle/>
          <a:p>
            <a:pPr eaLnBrk="1" hangingPunct="1"/>
            <a:r>
              <a:rPr lang="en-US" sz="2800" smtClean="0"/>
              <a:t>Poor countries have open dumps with vermin, methane gas, fires, air pollution &amp; contamination of ground water.</a:t>
            </a:r>
          </a:p>
        </p:txBody>
      </p:sp>
      <p:pic>
        <p:nvPicPr>
          <p:cNvPr id="196611" name="Picture 12" descr="Dump in Ulaanbaatar, Mongo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73914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Rectangle 13"/>
          <p:cNvSpPr>
            <a:spLocks noChangeArrowheads="1"/>
          </p:cNvSpPr>
          <p:nvPr/>
        </p:nvSpPr>
        <p:spPr bwMode="auto">
          <a:xfrm>
            <a:off x="2895600" y="0"/>
            <a:ext cx="3260725" cy="641350"/>
          </a:xfrm>
          <a:prstGeom prst="rect">
            <a:avLst/>
          </a:prstGeom>
          <a:noFill/>
          <a:ln w="9525">
            <a:noFill/>
            <a:miter lim="800000"/>
            <a:headEnd/>
            <a:tailEnd/>
          </a:ln>
          <a:effectLst/>
        </p:spPr>
        <p:txBody>
          <a:bodyPr>
            <a:spAutoFit/>
          </a:bodyPr>
          <a:lstStyle/>
          <a:p>
            <a:pPr>
              <a:defRPr/>
            </a:pPr>
            <a:r>
              <a:rPr lang="en-US" sz="3600" b="1">
                <a:solidFill>
                  <a:srgbClr val="800000"/>
                </a:solidFill>
                <a:effectLst>
                  <a:outerShdw blurRad="38100" dist="38100" dir="2700000" algn="tl">
                    <a:srgbClr val="C0C0C0"/>
                  </a:outerShdw>
                </a:effectLst>
              </a:rPr>
              <a:t>Waste Disposal</a:t>
            </a:r>
          </a:p>
        </p:txBody>
      </p:sp>
    </p:spTree>
    <p:extLst>
      <p:ext uri="{BB962C8B-B14F-4D97-AF65-F5344CB8AC3E}">
        <p14:creationId xmlns:p14="http://schemas.microsoft.com/office/powerpoint/2010/main" val="35765208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0"/>
            <a:ext cx="7772400" cy="6096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Waste Disposal</a:t>
            </a:r>
          </a:p>
        </p:txBody>
      </p:sp>
      <p:sp>
        <p:nvSpPr>
          <p:cNvPr id="197635" name="Rectangle 3"/>
          <p:cNvSpPr>
            <a:spLocks noGrp="1" noChangeArrowheads="1"/>
          </p:cNvSpPr>
          <p:nvPr>
            <p:ph type="body" idx="1"/>
          </p:nvPr>
        </p:nvSpPr>
        <p:spPr>
          <a:xfrm>
            <a:off x="0" y="685800"/>
            <a:ext cx="9144000" cy="2133600"/>
          </a:xfrm>
        </p:spPr>
        <p:txBody>
          <a:bodyPr>
            <a:normAutofit fontScale="92500" lnSpcReduction="20000"/>
          </a:bodyPr>
          <a:lstStyle/>
          <a:p>
            <a:pPr eaLnBrk="1" hangingPunct="1">
              <a:lnSpc>
                <a:spcPct val="90000"/>
              </a:lnSpc>
            </a:pPr>
            <a:r>
              <a:rPr lang="en-US" sz="2800" smtClean="0"/>
              <a:t>US the largest consumer of resources &amp; the largest producer of solid waste. (3.7 lbs per person per day) </a:t>
            </a:r>
          </a:p>
          <a:p>
            <a:pPr eaLnBrk="1" hangingPunct="1">
              <a:lnSpc>
                <a:spcPct val="90000"/>
              </a:lnSpc>
            </a:pPr>
            <a:r>
              <a:rPr lang="en-US" sz="2800" smtClean="0"/>
              <a:t>Industrialized nations use sanitary landfills that are lined holes that have been compacted and capped.  </a:t>
            </a:r>
          </a:p>
          <a:p>
            <a:pPr eaLnBrk="1" hangingPunct="1">
              <a:lnSpc>
                <a:spcPct val="90000"/>
              </a:lnSpc>
            </a:pPr>
            <a:r>
              <a:rPr lang="en-US" sz="2800" smtClean="0"/>
              <a:t>US, EU &amp; Japan export solid waste (sometimes hazardous) to Africa, Middle East &amp; South America</a:t>
            </a:r>
          </a:p>
          <a:p>
            <a:pPr eaLnBrk="1" hangingPunct="1">
              <a:lnSpc>
                <a:spcPct val="90000"/>
              </a:lnSpc>
            </a:pPr>
            <a:endParaRPr lang="en-US" sz="2800" smtClean="0"/>
          </a:p>
        </p:txBody>
      </p:sp>
      <p:pic>
        <p:nvPicPr>
          <p:cNvPr id="197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2800"/>
            <a:ext cx="9525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8824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Dump-oil barrels Ala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33400"/>
            <a:ext cx="70104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ChangeArrowheads="1"/>
          </p:cNvSpPr>
          <p:nvPr/>
        </p:nvSpPr>
        <p:spPr bwMode="auto">
          <a:xfrm>
            <a:off x="457200" y="5715000"/>
            <a:ext cx="8077200" cy="519113"/>
          </a:xfrm>
          <a:prstGeom prst="rect">
            <a:avLst/>
          </a:prstGeom>
          <a:noFill/>
          <a:ln w="9525">
            <a:noFill/>
            <a:miter lim="800000"/>
            <a:headEnd/>
            <a:tailEnd/>
          </a:ln>
          <a:effectLst/>
        </p:spPr>
        <p:txBody>
          <a:bodyPr>
            <a:spAutoFit/>
          </a:bodyPr>
          <a:lstStyle/>
          <a:p>
            <a:pPr>
              <a:defRPr/>
            </a:pPr>
            <a:r>
              <a:rPr lang="en-US" sz="2800" b="1">
                <a:solidFill>
                  <a:srgbClr val="800000"/>
                </a:solidFill>
                <a:effectLst>
                  <a:outerShdw blurRad="38100" dist="38100" dir="2700000" algn="tl">
                    <a:srgbClr val="C0C0C0"/>
                  </a:outerShdw>
                </a:effectLst>
              </a:rPr>
              <a:t>Oil barrels rust in the rugged landscape of Alaska</a:t>
            </a:r>
          </a:p>
        </p:txBody>
      </p:sp>
    </p:spTree>
    <p:extLst>
      <p:ext uri="{BB962C8B-B14F-4D97-AF65-F5344CB8AC3E}">
        <p14:creationId xmlns:p14="http://schemas.microsoft.com/office/powerpoint/2010/main" val="23199887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Tires-240 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20000"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152400" y="5791200"/>
            <a:ext cx="8991600" cy="519113"/>
          </a:xfrm>
          <a:prstGeom prst="rect">
            <a:avLst/>
          </a:prstGeom>
          <a:noFill/>
          <a:ln w="9525">
            <a:noFill/>
            <a:miter lim="800000"/>
            <a:headEnd/>
            <a:tailEnd/>
          </a:ln>
          <a:effectLst/>
        </p:spPr>
        <p:txBody>
          <a:bodyPr>
            <a:spAutoFit/>
          </a:bodyPr>
          <a:lstStyle/>
          <a:p>
            <a:pPr>
              <a:defRPr/>
            </a:pPr>
            <a:r>
              <a:rPr lang="en-US" sz="2800" b="1">
                <a:solidFill>
                  <a:srgbClr val="800000"/>
                </a:solidFill>
                <a:effectLst>
                  <a:outerShdw blurRad="38100" dist="38100" dir="2700000" algn="tl">
                    <a:srgbClr val="C0C0C0"/>
                  </a:outerShdw>
                </a:effectLst>
              </a:rPr>
              <a:t>Some of the 240 million tires replaced each year in the US</a:t>
            </a:r>
          </a:p>
        </p:txBody>
      </p:sp>
    </p:spTree>
    <p:extLst>
      <p:ext uri="{BB962C8B-B14F-4D97-AF65-F5344CB8AC3E}">
        <p14:creationId xmlns:p14="http://schemas.microsoft.com/office/powerpoint/2010/main" val="30692730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0"/>
            <a:ext cx="9144000" cy="1371600"/>
          </a:xfrm>
        </p:spPr>
        <p:txBody>
          <a:bodyPr/>
          <a:lstStyle/>
          <a:p>
            <a:pPr eaLnBrk="1" hangingPunct="1"/>
            <a:r>
              <a:rPr lang="en-US" sz="3600" b="1" smtClean="0">
                <a:solidFill>
                  <a:srgbClr val="800000"/>
                </a:solidFill>
              </a:rPr>
              <a:t>Humans impact Environment by:</a:t>
            </a:r>
          </a:p>
        </p:txBody>
      </p:sp>
      <p:sp>
        <p:nvSpPr>
          <p:cNvPr id="169987" name="Rectangle 3"/>
          <p:cNvSpPr>
            <a:spLocks noGrp="1" noChangeArrowheads="1"/>
          </p:cNvSpPr>
          <p:nvPr>
            <p:ph type="body" idx="1"/>
          </p:nvPr>
        </p:nvSpPr>
        <p:spPr>
          <a:xfrm>
            <a:off x="457200" y="1447800"/>
            <a:ext cx="8458200" cy="4678363"/>
          </a:xfrm>
        </p:spPr>
        <p:txBody>
          <a:bodyPr/>
          <a:lstStyle/>
          <a:p>
            <a:pPr eaLnBrk="1" hangingPunct="1"/>
            <a:r>
              <a:rPr lang="en-US" b="1" smtClean="0"/>
              <a:t>Atmosphere</a:t>
            </a:r>
          </a:p>
          <a:p>
            <a:pPr lvl="1" eaLnBrk="1" hangingPunct="1"/>
            <a:r>
              <a:rPr lang="en-US" smtClean="0"/>
              <a:t>A thin layer of air lying directly above the lands and oceans. </a:t>
            </a:r>
          </a:p>
          <a:p>
            <a:pPr lvl="1" eaLnBrk="1" hangingPunct="1">
              <a:buFontTx/>
              <a:buNone/>
            </a:pPr>
            <a:r>
              <a:rPr lang="en-US" b="1" smtClean="0"/>
              <a:t>What is breaking down the atmosphere?</a:t>
            </a:r>
          </a:p>
          <a:p>
            <a:pPr lvl="1" eaLnBrk="1" hangingPunct="1"/>
            <a:r>
              <a:rPr lang="en-US" smtClean="0"/>
              <a:t>Human pollution</a:t>
            </a:r>
          </a:p>
          <a:p>
            <a:pPr lvl="1" eaLnBrk="1" hangingPunct="1"/>
            <a:r>
              <a:rPr lang="en-US" smtClean="0"/>
              <a:t>Volcanic action (dust into atmosphere)</a:t>
            </a:r>
          </a:p>
          <a:p>
            <a:pPr lvl="1" eaLnBrk="1" hangingPunct="1">
              <a:buFontTx/>
              <a:buNone/>
            </a:pPr>
            <a:r>
              <a:rPr lang="en-US" b="1" smtClean="0"/>
              <a:t>Impacts</a:t>
            </a:r>
          </a:p>
          <a:p>
            <a:pPr lvl="1" eaLnBrk="1" hangingPunct="1"/>
            <a:r>
              <a:rPr lang="en-US" smtClean="0"/>
              <a:t>Global Warming </a:t>
            </a:r>
          </a:p>
          <a:p>
            <a:pPr lvl="1" eaLnBrk="1" hangingPunct="1"/>
            <a:r>
              <a:rPr lang="en-US" smtClean="0"/>
              <a:t>Acid Rain</a:t>
            </a:r>
          </a:p>
          <a:p>
            <a:pPr lvl="1" eaLnBrk="1" hangingPunct="1">
              <a:buFontTx/>
              <a:buNone/>
            </a:pPr>
            <a:endParaRPr lang="en-US" smtClean="0"/>
          </a:p>
        </p:txBody>
      </p:sp>
    </p:spTree>
    <p:extLst>
      <p:ext uri="{BB962C8B-B14F-4D97-AF65-F5344CB8AC3E}">
        <p14:creationId xmlns:p14="http://schemas.microsoft.com/office/powerpoint/2010/main" val="2991748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457200" y="0"/>
            <a:ext cx="3505200" cy="6096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Acid Rain</a:t>
            </a:r>
          </a:p>
        </p:txBody>
      </p:sp>
      <p:sp>
        <p:nvSpPr>
          <p:cNvPr id="200707" name="Rectangle 5"/>
          <p:cNvSpPr>
            <a:spLocks noGrp="1" noChangeArrowheads="1"/>
          </p:cNvSpPr>
          <p:nvPr>
            <p:ph type="body" sz="half" idx="1"/>
          </p:nvPr>
        </p:nvSpPr>
        <p:spPr>
          <a:xfrm>
            <a:off x="228600" y="838200"/>
            <a:ext cx="4267200" cy="5867400"/>
          </a:xfrm>
        </p:spPr>
        <p:txBody>
          <a:bodyPr/>
          <a:lstStyle/>
          <a:p>
            <a:pPr eaLnBrk="1" hangingPunct="1">
              <a:lnSpc>
                <a:spcPct val="90000"/>
              </a:lnSpc>
            </a:pPr>
            <a:r>
              <a:rPr lang="en-US" sz="2800" smtClean="0"/>
              <a:t>Sulfur dioxide &amp; nitrogen oxide are produced by the burning of fossil fuels.</a:t>
            </a:r>
          </a:p>
          <a:p>
            <a:pPr eaLnBrk="1" hangingPunct="1">
              <a:lnSpc>
                <a:spcPct val="90000"/>
              </a:lnSpc>
            </a:pPr>
            <a:r>
              <a:rPr lang="en-US" sz="2800" smtClean="0"/>
              <a:t>When these react with water vapor a weak sulfuric or nitric acid is formed</a:t>
            </a:r>
          </a:p>
          <a:p>
            <a:pPr eaLnBrk="1" hangingPunct="1">
              <a:lnSpc>
                <a:spcPct val="90000"/>
              </a:lnSpc>
            </a:pPr>
            <a:r>
              <a:rPr lang="en-US" sz="2800" smtClean="0"/>
              <a:t>The acid rain fall kills wildlife, plants and eat away at stone structures.</a:t>
            </a:r>
          </a:p>
          <a:p>
            <a:pPr eaLnBrk="1" hangingPunct="1">
              <a:lnSpc>
                <a:spcPct val="90000"/>
              </a:lnSpc>
            </a:pPr>
            <a:r>
              <a:rPr lang="en-US" sz="2800" smtClean="0"/>
              <a:t>It can impact food supplies &amp; water supplies many miles from the source</a:t>
            </a:r>
          </a:p>
        </p:txBody>
      </p:sp>
      <p:pic>
        <p:nvPicPr>
          <p:cNvPr id="200708" name="Picture 8" descr="Acid Rain-power 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238" y="2743200"/>
            <a:ext cx="35607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9" name="Picture 9" descr="Acid Rain impact Reims Fr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4613" y="0"/>
            <a:ext cx="2719387"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2545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Acid Rain sou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1981200" y="5410200"/>
            <a:ext cx="6096000" cy="641350"/>
          </a:xfrm>
          <a:prstGeom prst="rect">
            <a:avLst/>
          </a:prstGeom>
          <a:noFill/>
          <a:ln w="9525">
            <a:noFill/>
            <a:miter lim="800000"/>
            <a:headEnd/>
            <a:tailEnd/>
          </a:ln>
          <a:effectLst/>
        </p:spPr>
        <p:txBody>
          <a:bodyPr>
            <a:spAutoFit/>
          </a:bodyPr>
          <a:lstStyle/>
          <a:p>
            <a:pPr>
              <a:defRPr/>
            </a:pPr>
            <a:r>
              <a:rPr lang="en-US" sz="3600" b="1">
                <a:solidFill>
                  <a:srgbClr val="800000"/>
                </a:solidFill>
                <a:effectLst>
                  <a:outerShdw blurRad="38100" dist="38100" dir="2700000" algn="tl">
                    <a:srgbClr val="C0C0C0"/>
                  </a:outerShdw>
                </a:effectLst>
              </a:rPr>
              <a:t>The Sources of Acid Rain</a:t>
            </a:r>
          </a:p>
        </p:txBody>
      </p:sp>
    </p:spTree>
    <p:extLst>
      <p:ext uri="{BB962C8B-B14F-4D97-AF65-F5344CB8AC3E}">
        <p14:creationId xmlns:p14="http://schemas.microsoft.com/office/powerpoint/2010/main" val="7420632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152400"/>
            <a:ext cx="8382000" cy="2286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Acid Deposition</a:t>
            </a:r>
          </a:p>
        </p:txBody>
      </p:sp>
      <p:pic>
        <p:nvPicPr>
          <p:cNvPr id="20275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533400"/>
            <a:ext cx="7599363" cy="5354638"/>
          </a:xfrm>
        </p:spPr>
      </p:pic>
      <p:sp>
        <p:nvSpPr>
          <p:cNvPr id="202756" name="Text Box 4"/>
          <p:cNvSpPr txBox="1">
            <a:spLocks noChangeArrowheads="1"/>
          </p:cNvSpPr>
          <p:nvPr/>
        </p:nvSpPr>
        <p:spPr bwMode="auto">
          <a:xfrm>
            <a:off x="304800" y="5867400"/>
            <a:ext cx="8331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11430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chemeClr val="bg1"/>
                </a:solidFill>
                <a:latin typeface="Arial" charset="0"/>
              </a:rPr>
              <a:t>Fig. 14-13: </a:t>
            </a:r>
            <a:r>
              <a:rPr lang="en-US" sz="1800" b="1">
                <a:latin typeface="Arial" charset="0"/>
              </a:rPr>
              <a:t>Due to prevailing winds, the highest sulfate deposit levels in North America lie east of the emission sources. Deposit levels in Germany are higher than in the U.S. </a:t>
            </a:r>
          </a:p>
        </p:txBody>
      </p:sp>
    </p:spTree>
    <p:extLst>
      <p:ext uri="{BB962C8B-B14F-4D97-AF65-F5344CB8AC3E}">
        <p14:creationId xmlns:p14="http://schemas.microsoft.com/office/powerpoint/2010/main" val="3012475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8839200" cy="685800"/>
          </a:xfrm>
        </p:spPr>
        <p:txBody>
          <a:bodyPr>
            <a:normAutofit fontScale="90000"/>
          </a:bodyPr>
          <a:lstStyle/>
          <a:p>
            <a:pPr eaLnBrk="1" hangingPunct="1">
              <a:defRPr/>
            </a:pPr>
            <a:r>
              <a:rPr lang="en-US" smtClean="0"/>
              <a:t> </a:t>
            </a:r>
            <a:r>
              <a:rPr lang="en-US" sz="3600" b="1" smtClean="0">
                <a:solidFill>
                  <a:srgbClr val="800000"/>
                </a:solidFill>
                <a:effectLst>
                  <a:outerShdw blurRad="38100" dist="38100" dir="2700000" algn="tl">
                    <a:srgbClr val="C0C0C0"/>
                  </a:outerShdw>
                </a:effectLst>
              </a:rPr>
              <a:t>Technology &amp; Transportation</a:t>
            </a:r>
          </a:p>
        </p:txBody>
      </p:sp>
      <p:sp>
        <p:nvSpPr>
          <p:cNvPr id="215043" name="Rectangle 3"/>
          <p:cNvSpPr>
            <a:spLocks noGrp="1" noChangeArrowheads="1"/>
          </p:cNvSpPr>
          <p:nvPr>
            <p:ph type="body" sz="half" idx="1"/>
          </p:nvPr>
        </p:nvSpPr>
        <p:spPr>
          <a:xfrm>
            <a:off x="0" y="762000"/>
            <a:ext cx="5029200" cy="5867400"/>
          </a:xfrm>
        </p:spPr>
        <p:txBody>
          <a:bodyPr/>
          <a:lstStyle/>
          <a:p>
            <a:pPr eaLnBrk="1" hangingPunct="1">
              <a:lnSpc>
                <a:spcPct val="90000"/>
              </a:lnSpc>
            </a:pPr>
            <a:r>
              <a:rPr lang="en-US" sz="2800" smtClean="0"/>
              <a:t>Faster transportation is responsible for making global environmental changes-mosquitoes transported in tires, Asian Long Horn Beetle in wood crates from China. </a:t>
            </a:r>
          </a:p>
          <a:p>
            <a:pPr eaLnBrk="1" hangingPunct="1">
              <a:lnSpc>
                <a:spcPct val="90000"/>
              </a:lnSpc>
            </a:pPr>
            <a:r>
              <a:rPr lang="en-US" sz="2800" smtClean="0"/>
              <a:t>Oil spills in shipping lanes</a:t>
            </a:r>
          </a:p>
          <a:p>
            <a:pPr eaLnBrk="1" hangingPunct="1">
              <a:lnSpc>
                <a:spcPct val="90000"/>
              </a:lnSpc>
            </a:pPr>
            <a:r>
              <a:rPr lang="en-US" sz="2800" smtClean="0"/>
              <a:t>Pelagic (open ocean) marine species are transported to the other side of the globe by ship ballast.</a:t>
            </a:r>
          </a:p>
          <a:p>
            <a:pPr eaLnBrk="1" hangingPunct="1">
              <a:lnSpc>
                <a:spcPct val="90000"/>
              </a:lnSpc>
            </a:pPr>
            <a:r>
              <a:rPr lang="en-US" sz="2800" smtClean="0"/>
              <a:t>Diseases are spread faster by aircraft-AIDS, SARS, Avian flu, etc. </a:t>
            </a:r>
          </a:p>
          <a:p>
            <a:pPr eaLnBrk="1" hangingPunct="1">
              <a:lnSpc>
                <a:spcPct val="90000"/>
              </a:lnSpc>
            </a:pPr>
            <a:endParaRPr lang="en-US" sz="2800" smtClean="0"/>
          </a:p>
          <a:p>
            <a:pPr eaLnBrk="1" hangingPunct="1">
              <a:lnSpc>
                <a:spcPct val="90000"/>
              </a:lnSpc>
            </a:pPr>
            <a:endParaRPr lang="en-US" sz="2800" smtClean="0"/>
          </a:p>
        </p:txBody>
      </p:sp>
      <p:pic>
        <p:nvPicPr>
          <p:cNvPr id="215044" name="Picture 4" descr="oil tan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90600"/>
            <a:ext cx="36576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5" descr="prestige Spain n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76650"/>
            <a:ext cx="4343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7622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152400" y="0"/>
            <a:ext cx="899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a:solidFill>
                  <a:srgbClr val="800000"/>
                </a:solidFill>
              </a:rPr>
              <a:t>World Distribution of Fossil Fuels </a:t>
            </a:r>
            <a:br>
              <a:rPr lang="en-US" sz="2800" b="1">
                <a:solidFill>
                  <a:srgbClr val="800000"/>
                </a:solidFill>
              </a:rPr>
            </a:br>
            <a:r>
              <a:rPr lang="en-US" sz="2800" b="1">
                <a:solidFill>
                  <a:srgbClr val="800000"/>
                </a:solidFill>
              </a:rPr>
              <a:t>Sources of Carbon Dioxide </a:t>
            </a:r>
            <a:br>
              <a:rPr lang="en-US" sz="2800" b="1">
                <a:solidFill>
                  <a:srgbClr val="800000"/>
                </a:solidFill>
              </a:rPr>
            </a:br>
            <a:r>
              <a:rPr lang="en-US">
                <a:solidFill>
                  <a:schemeClr val="tx2"/>
                </a:solidFill>
              </a:rPr>
              <a:t>Places where most carbon dioxide is emitted on earth.</a:t>
            </a:r>
          </a:p>
        </p:txBody>
      </p:sp>
      <p:pic>
        <p:nvPicPr>
          <p:cNvPr id="203779" name="Picture 3" descr="deblij_ch13_fig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9914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0"/>
            <a:ext cx="7772400" cy="6096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Global Warming</a:t>
            </a:r>
          </a:p>
        </p:txBody>
      </p:sp>
      <p:sp>
        <p:nvSpPr>
          <p:cNvPr id="204803" name="Rectangle 3"/>
          <p:cNvSpPr>
            <a:spLocks noGrp="1" noChangeArrowheads="1"/>
          </p:cNvSpPr>
          <p:nvPr>
            <p:ph type="body" sz="half" idx="1"/>
          </p:nvPr>
        </p:nvSpPr>
        <p:spPr>
          <a:xfrm>
            <a:off x="152400" y="609600"/>
            <a:ext cx="4191000" cy="6096000"/>
          </a:xfrm>
        </p:spPr>
        <p:txBody>
          <a:bodyPr/>
          <a:lstStyle/>
          <a:p>
            <a:pPr eaLnBrk="1" hangingPunct="1">
              <a:lnSpc>
                <a:spcPct val="90000"/>
              </a:lnSpc>
            </a:pPr>
            <a:r>
              <a:rPr lang="en-US" sz="2800" smtClean="0"/>
              <a:t>Amounts of CO</a:t>
            </a:r>
            <a:r>
              <a:rPr lang="en-US" sz="1000" smtClean="0"/>
              <a:t>2</a:t>
            </a:r>
            <a:r>
              <a:rPr lang="en-US" sz="2800" smtClean="0"/>
              <a:t>, methane, and nitrous oxide are increasing 2% per decade mainly from steel mills, refineries, chemical plants and power plants.</a:t>
            </a:r>
          </a:p>
          <a:p>
            <a:pPr eaLnBrk="1" hangingPunct="1">
              <a:lnSpc>
                <a:spcPct val="90000"/>
              </a:lnSpc>
            </a:pPr>
            <a:r>
              <a:rPr lang="en-US" sz="2800" smtClean="0"/>
              <a:t>It is expected that the temp. will rise by 3.5 to 5.5 degrees F over the next 50 years.</a:t>
            </a:r>
          </a:p>
          <a:p>
            <a:pPr eaLnBrk="1" hangingPunct="1">
              <a:lnSpc>
                <a:spcPct val="90000"/>
              </a:lnSpc>
            </a:pPr>
            <a:r>
              <a:rPr lang="en-US" sz="2800" smtClean="0"/>
              <a:t>Sea levels will rise &amp; the hydrologic cycle and precipitation patterns will change. </a:t>
            </a:r>
          </a:p>
          <a:p>
            <a:pPr eaLnBrk="1" hangingPunct="1">
              <a:lnSpc>
                <a:spcPct val="90000"/>
              </a:lnSpc>
            </a:pPr>
            <a:endParaRPr lang="en-US" sz="2800" smtClean="0"/>
          </a:p>
        </p:txBody>
      </p:sp>
      <p:pic>
        <p:nvPicPr>
          <p:cNvPr id="204804" name="Picture 8" descr="Zuider Zee-satellite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Text Box 9"/>
          <p:cNvSpPr txBox="1">
            <a:spLocks noChangeArrowheads="1"/>
          </p:cNvSpPr>
          <p:nvPr/>
        </p:nvSpPr>
        <p:spPr bwMode="auto">
          <a:xfrm>
            <a:off x="4343400" y="4714875"/>
            <a:ext cx="4800600" cy="1373188"/>
          </a:xfrm>
          <a:prstGeom prst="rect">
            <a:avLst/>
          </a:prstGeom>
          <a:noFill/>
          <a:ln w="9525">
            <a:noFill/>
            <a:miter lim="800000"/>
            <a:headEnd/>
            <a:tailEnd/>
          </a:ln>
          <a:effectLst/>
        </p:spPr>
        <p:txBody>
          <a:bodyPr>
            <a:spAutoFit/>
          </a:bodyPr>
          <a:lstStyle/>
          <a:p>
            <a:pPr algn="ctr">
              <a:defRPr/>
            </a:pPr>
            <a:r>
              <a:rPr lang="en-US" sz="2800" b="1">
                <a:solidFill>
                  <a:srgbClr val="800000"/>
                </a:solidFill>
                <a:effectLst>
                  <a:outerShdw blurRad="38100" dist="38100" dir="2700000" algn="tl">
                    <a:srgbClr val="C0C0C0"/>
                  </a:outerShdw>
                </a:effectLst>
              </a:rPr>
              <a:t>The coast of the Netherlands</a:t>
            </a:r>
          </a:p>
          <a:p>
            <a:pPr algn="ctr">
              <a:defRPr/>
            </a:pPr>
            <a:r>
              <a:rPr lang="en-US" sz="2800" b="1">
                <a:solidFill>
                  <a:srgbClr val="800000"/>
                </a:solidFill>
                <a:effectLst>
                  <a:outerShdw blurRad="38100" dist="38100" dir="2700000" algn="tl">
                    <a:srgbClr val="C0C0C0"/>
                  </a:outerShdw>
                </a:effectLst>
              </a:rPr>
              <a:t>is threatened by the predicted</a:t>
            </a:r>
          </a:p>
          <a:p>
            <a:pPr algn="ctr">
              <a:defRPr/>
            </a:pPr>
            <a:r>
              <a:rPr lang="en-US" sz="2800" b="1">
                <a:solidFill>
                  <a:srgbClr val="800000"/>
                </a:solidFill>
                <a:effectLst>
                  <a:outerShdw blurRad="38100" dist="38100" dir="2700000" algn="tl">
                    <a:srgbClr val="C0C0C0"/>
                  </a:outerShdw>
                </a:effectLst>
              </a:rPr>
              <a:t>rise of the sea level</a:t>
            </a:r>
          </a:p>
        </p:txBody>
      </p:sp>
    </p:spTree>
    <p:extLst>
      <p:ext uri="{BB962C8B-B14F-4D97-AF65-F5344CB8AC3E}">
        <p14:creationId xmlns:p14="http://schemas.microsoft.com/office/powerpoint/2010/main" val="36762011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Bolivia Glacier 2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184525"/>
            <a:ext cx="5257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3" descr="Bolivia Glacier 19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548640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Rectangle 4"/>
          <p:cNvSpPr>
            <a:spLocks noGrp="1" noChangeArrowheads="1"/>
          </p:cNvSpPr>
          <p:nvPr>
            <p:ph type="body" idx="1"/>
          </p:nvPr>
        </p:nvSpPr>
        <p:spPr>
          <a:xfrm>
            <a:off x="5638800" y="152400"/>
            <a:ext cx="3276600" cy="2743200"/>
          </a:xfrm>
        </p:spPr>
        <p:txBody>
          <a:bodyPr/>
          <a:lstStyle/>
          <a:p>
            <a:pPr eaLnBrk="1" hangingPunct="1">
              <a:lnSpc>
                <a:spcPct val="90000"/>
              </a:lnSpc>
            </a:pPr>
            <a:r>
              <a:rPr lang="en-US" smtClean="0"/>
              <a:t>Once the world’s highest ski area at 17,250 feet-now the glacier is almost gone</a:t>
            </a:r>
          </a:p>
        </p:txBody>
      </p:sp>
    </p:spTree>
    <p:extLst>
      <p:ext uri="{BB962C8B-B14F-4D97-AF65-F5344CB8AC3E}">
        <p14:creationId xmlns:p14="http://schemas.microsoft.com/office/powerpoint/2010/main" val="2676452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Grinnell Glac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0"/>
            <a:ext cx="447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3"/>
          <p:cNvSpPr>
            <a:spLocks noGrp="1" noChangeArrowheads="1"/>
          </p:cNvSpPr>
          <p:nvPr>
            <p:ph type="body" sz="half" idx="1"/>
          </p:nvPr>
        </p:nvSpPr>
        <p:spPr>
          <a:xfrm>
            <a:off x="0" y="228600"/>
            <a:ext cx="4495800" cy="6477000"/>
          </a:xfrm>
        </p:spPr>
        <p:txBody>
          <a:bodyPr/>
          <a:lstStyle/>
          <a:p>
            <a:pPr eaLnBrk="1" hangingPunct="1"/>
            <a:r>
              <a:rPr lang="en-US" sz="2800" smtClean="0"/>
              <a:t>100 years ago Glacier National Park in Montana contained 150 glaciers.</a:t>
            </a:r>
          </a:p>
          <a:p>
            <a:pPr eaLnBrk="1" hangingPunct="1"/>
            <a:r>
              <a:rPr lang="en-US" sz="2800" smtClean="0"/>
              <a:t>Today only 27 are left and 90% of the ice volume is gone.</a:t>
            </a:r>
          </a:p>
          <a:p>
            <a:pPr eaLnBrk="1" hangingPunct="1"/>
            <a:r>
              <a:rPr lang="en-US" sz="2800" smtClean="0"/>
              <a:t>In another 25 years these 7,000 year old glaciers will be completely gone.</a:t>
            </a:r>
          </a:p>
          <a:p>
            <a:pPr eaLnBrk="1" hangingPunct="1"/>
            <a:r>
              <a:rPr lang="en-US" sz="2800" smtClean="0"/>
              <a:t>World wide-mountain glaciers play a major role in the supply of fresh water from yearly melt water.</a:t>
            </a:r>
          </a:p>
        </p:txBody>
      </p:sp>
    </p:spTree>
    <p:extLst>
      <p:ext uri="{BB962C8B-B14F-4D97-AF65-F5344CB8AC3E}">
        <p14:creationId xmlns:p14="http://schemas.microsoft.com/office/powerpoint/2010/main" val="14390813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685800" y="0"/>
            <a:ext cx="7772400" cy="609600"/>
          </a:xfrm>
        </p:spPr>
        <p:txBody>
          <a:bodyPr>
            <a:normAutofit fontScale="90000"/>
          </a:bodyPr>
          <a:lstStyle/>
          <a:p>
            <a:pPr eaLnBrk="1" hangingPunct="1"/>
            <a:r>
              <a:rPr lang="en-US" sz="3600" b="1" smtClean="0">
                <a:solidFill>
                  <a:srgbClr val="800000"/>
                </a:solidFill>
              </a:rPr>
              <a:t>Glacier National Park, Montana</a:t>
            </a:r>
          </a:p>
        </p:txBody>
      </p:sp>
      <p:pic>
        <p:nvPicPr>
          <p:cNvPr id="207875" name="Picture 3" descr="Grinnellquad_frMtGould1938_2006_highRe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47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685800" y="0"/>
            <a:ext cx="7772400" cy="609600"/>
          </a:xfrm>
        </p:spPr>
        <p:txBody>
          <a:bodyPr>
            <a:normAutofit fontScale="90000"/>
          </a:bodyPr>
          <a:lstStyle/>
          <a:p>
            <a:pPr eaLnBrk="1" hangingPunct="1"/>
            <a:r>
              <a:rPr lang="en-US" sz="3600" b="1" smtClean="0">
                <a:solidFill>
                  <a:srgbClr val="800000"/>
                </a:solidFill>
              </a:rPr>
              <a:t>Glacier National Park, Montana</a:t>
            </a:r>
          </a:p>
        </p:txBody>
      </p:sp>
      <p:pic>
        <p:nvPicPr>
          <p:cNvPr id="208899" name="Picture 3" descr="Grn938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9600"/>
            <a:ext cx="38877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4" descr="Grn981a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09600"/>
            <a:ext cx="40068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Text Box 5"/>
          <p:cNvSpPr txBox="1">
            <a:spLocks noChangeArrowheads="1"/>
          </p:cNvSpPr>
          <p:nvPr/>
        </p:nvSpPr>
        <p:spPr bwMode="auto">
          <a:xfrm>
            <a:off x="1752600" y="6400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1938</a:t>
            </a:r>
          </a:p>
        </p:txBody>
      </p:sp>
      <p:sp>
        <p:nvSpPr>
          <p:cNvPr id="208902" name="Text Box 6"/>
          <p:cNvSpPr txBox="1">
            <a:spLocks noChangeArrowheads="1"/>
          </p:cNvSpPr>
          <p:nvPr/>
        </p:nvSpPr>
        <p:spPr bwMode="auto">
          <a:xfrm>
            <a:off x="6308725" y="6324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1981</a:t>
            </a:r>
          </a:p>
        </p:txBody>
      </p:sp>
    </p:spTree>
    <p:extLst>
      <p:ext uri="{BB962C8B-B14F-4D97-AF65-F5344CB8AC3E}">
        <p14:creationId xmlns:p14="http://schemas.microsoft.com/office/powerpoint/2010/main" val="35164927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685800" y="0"/>
            <a:ext cx="7772400" cy="762000"/>
          </a:xfrm>
        </p:spPr>
        <p:txBody>
          <a:bodyPr/>
          <a:lstStyle/>
          <a:p>
            <a:pPr eaLnBrk="1" hangingPunct="1"/>
            <a:r>
              <a:rPr lang="en-US" sz="4000" b="1" smtClean="0">
                <a:solidFill>
                  <a:srgbClr val="800000"/>
                </a:solidFill>
              </a:rPr>
              <a:t>Glacier National Park, Montana</a:t>
            </a:r>
          </a:p>
        </p:txBody>
      </p:sp>
      <p:pic>
        <p:nvPicPr>
          <p:cNvPr id="209923" name="Picture 3" descr="Grn998m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35972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4" name="Picture 4" descr="Grn006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62000"/>
            <a:ext cx="40227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Text Box 5"/>
          <p:cNvSpPr txBox="1">
            <a:spLocks noChangeArrowheads="1"/>
          </p:cNvSpPr>
          <p:nvPr/>
        </p:nvSpPr>
        <p:spPr bwMode="auto">
          <a:xfrm>
            <a:off x="1812925" y="62896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1998</a:t>
            </a:r>
          </a:p>
        </p:txBody>
      </p:sp>
      <p:sp>
        <p:nvSpPr>
          <p:cNvPr id="209926" name="Text Box 6"/>
          <p:cNvSpPr txBox="1">
            <a:spLocks noChangeArrowheads="1"/>
          </p:cNvSpPr>
          <p:nvPr/>
        </p:nvSpPr>
        <p:spPr bwMode="auto">
          <a:xfrm>
            <a:off x="6232525" y="6248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2006</a:t>
            </a:r>
          </a:p>
        </p:txBody>
      </p:sp>
    </p:spTree>
    <p:extLst>
      <p:ext uri="{BB962C8B-B14F-4D97-AF65-F5344CB8AC3E}">
        <p14:creationId xmlns:p14="http://schemas.microsoft.com/office/powerpoint/2010/main" val="4250748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685800" y="0"/>
            <a:ext cx="7772400" cy="914400"/>
          </a:xfrm>
        </p:spPr>
        <p:txBody>
          <a:bodyPr/>
          <a:lstStyle/>
          <a:p>
            <a:pPr eaLnBrk="1" hangingPunct="1">
              <a:defRPr/>
            </a:pPr>
            <a:r>
              <a:rPr lang="en-US" sz="3600" b="1" smtClean="0">
                <a:solidFill>
                  <a:srgbClr val="800000"/>
                </a:solidFill>
                <a:effectLst>
                  <a:outerShdw blurRad="38100" dist="38100" dir="2700000" algn="tl">
                    <a:srgbClr val="C0C0C0"/>
                  </a:outerShdw>
                </a:effectLst>
              </a:rPr>
              <a:t>Humans impact Environment by:</a:t>
            </a:r>
          </a:p>
        </p:txBody>
      </p:sp>
      <p:sp>
        <p:nvSpPr>
          <p:cNvPr id="232451" name="Rectangle 3"/>
          <p:cNvSpPr>
            <a:spLocks noGrp="1" noChangeArrowheads="1"/>
          </p:cNvSpPr>
          <p:nvPr>
            <p:ph type="body" idx="1"/>
          </p:nvPr>
        </p:nvSpPr>
        <p:spPr>
          <a:xfrm>
            <a:off x="228600" y="1143000"/>
            <a:ext cx="8686800" cy="4983163"/>
          </a:xfrm>
        </p:spPr>
        <p:txBody>
          <a:bodyPr/>
          <a:lstStyle/>
          <a:p>
            <a:pPr eaLnBrk="1" hangingPunct="1"/>
            <a:r>
              <a:rPr lang="en-US" b="1" smtClean="0"/>
              <a:t>Biodiversity</a:t>
            </a:r>
          </a:p>
          <a:p>
            <a:pPr lvl="1" eaLnBrk="1" hangingPunct="1"/>
            <a:r>
              <a:rPr lang="en-US" smtClean="0"/>
              <a:t>Loss of biodiversity because species are threatened or quite concentrated. </a:t>
            </a:r>
          </a:p>
          <a:p>
            <a:pPr lvl="1" eaLnBrk="1" hangingPunct="1">
              <a:buFontTx/>
              <a:buNone/>
            </a:pPr>
            <a:r>
              <a:rPr lang="en-US" b="1" smtClean="0"/>
              <a:t>What species are most affected?</a:t>
            </a:r>
          </a:p>
          <a:p>
            <a:pPr lvl="1" eaLnBrk="1" hangingPunct="1"/>
            <a:r>
              <a:rPr lang="en-US" smtClean="0"/>
              <a:t>The species with a small range </a:t>
            </a:r>
          </a:p>
          <a:p>
            <a:pPr lvl="1" eaLnBrk="1" hangingPunct="1">
              <a:buFontTx/>
              <a:buNone/>
            </a:pPr>
            <a:r>
              <a:rPr lang="en-US" b="1" smtClean="0"/>
              <a:t>Why?</a:t>
            </a:r>
          </a:p>
          <a:p>
            <a:pPr lvl="1" eaLnBrk="1" hangingPunct="1"/>
            <a:r>
              <a:rPr lang="en-US" smtClean="0"/>
              <a:t>Destruction of a relatively small habitat area can cause extinction of a species with a small range.</a:t>
            </a:r>
          </a:p>
        </p:txBody>
      </p:sp>
    </p:spTree>
    <p:extLst>
      <p:ext uri="{BB962C8B-B14F-4D97-AF65-F5344CB8AC3E}">
        <p14:creationId xmlns:p14="http://schemas.microsoft.com/office/powerpoint/2010/main" val="13052404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228600" y="228600"/>
            <a:ext cx="4648200" cy="457200"/>
          </a:xfrm>
        </p:spPr>
        <p:txBody>
          <a:bodyPr>
            <a:normAutofit fontScale="90000"/>
          </a:bodyPr>
          <a:lstStyle/>
          <a:p>
            <a:pPr eaLnBrk="1" hangingPunct="1">
              <a:defRPr/>
            </a:pPr>
            <a:r>
              <a:rPr lang="en-US" sz="4000" b="1" smtClean="0">
                <a:solidFill>
                  <a:srgbClr val="800000"/>
                </a:solidFill>
                <a:effectLst>
                  <a:outerShdw blurRad="38100" dist="38100" dir="2700000" algn="tl">
                    <a:srgbClr val="C0C0C0"/>
                  </a:outerShdw>
                </a:effectLst>
              </a:rPr>
              <a:t>Biodiversity</a:t>
            </a:r>
          </a:p>
        </p:txBody>
      </p:sp>
      <p:sp>
        <p:nvSpPr>
          <p:cNvPr id="233475" name="Rectangle 3"/>
          <p:cNvSpPr>
            <a:spLocks noGrp="1" noChangeArrowheads="1"/>
          </p:cNvSpPr>
          <p:nvPr>
            <p:ph type="body" sz="half" idx="1"/>
          </p:nvPr>
        </p:nvSpPr>
        <p:spPr>
          <a:xfrm>
            <a:off x="0" y="990600"/>
            <a:ext cx="4114800" cy="5638800"/>
          </a:xfrm>
        </p:spPr>
        <p:txBody>
          <a:bodyPr/>
          <a:lstStyle/>
          <a:p>
            <a:pPr eaLnBrk="1" hangingPunct="1">
              <a:lnSpc>
                <a:spcPct val="90000"/>
              </a:lnSpc>
            </a:pPr>
            <a:r>
              <a:rPr lang="en-US" sz="2800" smtClean="0"/>
              <a:t>There is a great diversity of life on earth-1.7 m. identified species.</a:t>
            </a:r>
          </a:p>
          <a:p>
            <a:pPr eaLnBrk="1" hangingPunct="1">
              <a:lnSpc>
                <a:spcPct val="90000"/>
              </a:lnSpc>
            </a:pPr>
            <a:r>
              <a:rPr lang="en-US" sz="2800" smtClean="0"/>
              <a:t>Yet rapid extinction of many species may take place in the near future-some is natural, but we have accelerated the rate of extinction.</a:t>
            </a:r>
          </a:p>
          <a:p>
            <a:pPr eaLnBrk="1" hangingPunct="1">
              <a:lnSpc>
                <a:spcPct val="90000"/>
              </a:lnSpc>
            </a:pPr>
            <a:r>
              <a:rPr lang="en-US" sz="2800" smtClean="0"/>
              <a:t>In last 400 years 650 species of plants &amp; 480 species of animals became extinct.</a:t>
            </a:r>
          </a:p>
        </p:txBody>
      </p:sp>
      <p:pic>
        <p:nvPicPr>
          <p:cNvPr id="233476" name="Picture 4" descr="elephants-Ken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450" y="0"/>
            <a:ext cx="35115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7" name="Picture 5" descr="elephants-Serengeti-Tanza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708400"/>
            <a:ext cx="49530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5917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fish k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0" y="0"/>
            <a:ext cx="414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title"/>
          </p:nvPr>
        </p:nvSpPr>
        <p:spPr>
          <a:xfrm>
            <a:off x="0" y="0"/>
            <a:ext cx="4724400" cy="685800"/>
          </a:xfrm>
        </p:spPr>
        <p:txBody>
          <a:bodyPr/>
          <a:lstStyle/>
          <a:p>
            <a:pPr eaLnBrk="1" hangingPunct="1">
              <a:defRPr/>
            </a:pPr>
            <a:r>
              <a:rPr lang="en-US" sz="3600" b="1" smtClean="0">
                <a:solidFill>
                  <a:srgbClr val="800000"/>
                </a:solidFill>
                <a:effectLst>
                  <a:outerShdw blurRad="38100" dist="38100" dir="2700000" algn="tl">
                    <a:srgbClr val="C0C0C0"/>
                  </a:outerShdw>
                </a:effectLst>
              </a:rPr>
              <a:t>Biological Diversity</a:t>
            </a:r>
          </a:p>
        </p:txBody>
      </p:sp>
      <p:sp>
        <p:nvSpPr>
          <p:cNvPr id="234500" name="Rectangle 4"/>
          <p:cNvSpPr>
            <a:spLocks noGrp="1" noChangeArrowheads="1"/>
          </p:cNvSpPr>
          <p:nvPr>
            <p:ph type="body" sz="half" idx="1"/>
          </p:nvPr>
        </p:nvSpPr>
        <p:spPr>
          <a:xfrm>
            <a:off x="228600" y="685800"/>
            <a:ext cx="4495800" cy="6172200"/>
          </a:xfrm>
        </p:spPr>
        <p:txBody>
          <a:bodyPr/>
          <a:lstStyle/>
          <a:p>
            <a:pPr eaLnBrk="1" hangingPunct="1">
              <a:lnSpc>
                <a:spcPct val="90000"/>
              </a:lnSpc>
            </a:pPr>
            <a:r>
              <a:rPr lang="en-US" sz="2800" smtClean="0"/>
              <a:t>In 1995 about 118 nations of the UN called for the establishment of protected areas.</a:t>
            </a:r>
          </a:p>
          <a:p>
            <a:pPr eaLnBrk="1" hangingPunct="1">
              <a:lnSpc>
                <a:spcPct val="90000"/>
              </a:lnSpc>
            </a:pPr>
            <a:r>
              <a:rPr lang="en-US" sz="2800" smtClean="0"/>
              <a:t>UN provides funding to developing nations to preserve plant &amp; animal species.</a:t>
            </a:r>
          </a:p>
          <a:p>
            <a:pPr eaLnBrk="1" hangingPunct="1">
              <a:lnSpc>
                <a:spcPct val="90000"/>
              </a:lnSpc>
            </a:pPr>
            <a:r>
              <a:rPr lang="en-US" sz="2800" smtClean="0"/>
              <a:t>The problems-how to balance economic development &amp; preservation of the environment &amp; who pays for the conservation projects?</a:t>
            </a:r>
          </a:p>
        </p:txBody>
      </p:sp>
    </p:spTree>
    <p:extLst>
      <p:ext uri="{BB962C8B-B14F-4D97-AF65-F5344CB8AC3E}">
        <p14:creationId xmlns:p14="http://schemas.microsoft.com/office/powerpoint/2010/main" val="2273566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body" sz="half" idx="1"/>
          </p:nvPr>
        </p:nvSpPr>
        <p:spPr>
          <a:xfrm>
            <a:off x="0" y="762000"/>
            <a:ext cx="4495800" cy="5867400"/>
          </a:xfrm>
        </p:spPr>
        <p:txBody>
          <a:bodyPr/>
          <a:lstStyle/>
          <a:p>
            <a:pPr eaLnBrk="1" hangingPunct="1"/>
            <a:r>
              <a:rPr lang="en-US" sz="2800" smtClean="0"/>
              <a:t>Historically-biomass was the most important fuel-wood, plant material or animal waste.</a:t>
            </a:r>
          </a:p>
          <a:p>
            <a:pPr eaLnBrk="1" hangingPunct="1"/>
            <a:r>
              <a:rPr lang="en-US" sz="2800" smtClean="0"/>
              <a:t>With Industrial Revolution-the burning of fossil fuels-coal &amp; later oil &amp; natural gas became common.</a:t>
            </a:r>
          </a:p>
          <a:p>
            <a:pPr eaLnBrk="1" hangingPunct="1"/>
            <a:r>
              <a:rPr lang="en-US" sz="2800" smtClean="0"/>
              <a:t>As population rises &amp; periphery nations improve the demand for fossil fuels will increase</a:t>
            </a:r>
          </a:p>
          <a:p>
            <a:pPr eaLnBrk="1" hangingPunct="1"/>
            <a:endParaRPr lang="en-US" sz="2800" smtClean="0"/>
          </a:p>
        </p:txBody>
      </p:sp>
      <p:sp>
        <p:nvSpPr>
          <p:cNvPr id="86019" name="Rectangle 3"/>
          <p:cNvSpPr>
            <a:spLocks noGrp="1" noChangeArrowheads="1"/>
          </p:cNvSpPr>
          <p:nvPr>
            <p:ph type="title"/>
          </p:nvPr>
        </p:nvSpPr>
        <p:spPr>
          <a:xfrm>
            <a:off x="0" y="0"/>
            <a:ext cx="3810000" cy="685800"/>
          </a:xfrm>
        </p:spPr>
        <p:txBody>
          <a:bodyPr>
            <a:normAutofit fontScale="90000"/>
          </a:bodyPr>
          <a:lstStyle/>
          <a:p>
            <a:pPr eaLnBrk="1" hangingPunct="1">
              <a:defRPr/>
            </a:pPr>
            <a:r>
              <a:rPr lang="en-US" sz="4000" b="1" smtClean="0">
                <a:solidFill>
                  <a:srgbClr val="800000"/>
                </a:solidFill>
                <a:effectLst>
                  <a:outerShdw blurRad="38100" dist="38100" dir="2700000" algn="tl">
                    <a:srgbClr val="C0C0C0"/>
                  </a:outerShdw>
                </a:effectLst>
              </a:rPr>
              <a:t>Energy</a:t>
            </a:r>
          </a:p>
        </p:txBody>
      </p:sp>
      <p:pic>
        <p:nvPicPr>
          <p:cNvPr id="216068" name="Picture 4" descr="Oil Field at Sun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8600"/>
            <a:ext cx="39195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9" name="Picture 5" descr="Open-pit coal mine, Illino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95600"/>
            <a:ext cx="41338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2949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Environmental issues-cyanide sp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963" y="0"/>
            <a:ext cx="5507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3" name="Picture 3" descr="Forest fires PIke National Forest, Color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750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6587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Water Pol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3556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Picture 3" descr="Polar Bears-Mother &amp; Cub Hudson 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0"/>
            <a:ext cx="40608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8" name="Picture 4" descr="Polar Bear-On Thin 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663" y="3463925"/>
            <a:ext cx="574833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698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0" y="4343400"/>
            <a:ext cx="7772400" cy="1362075"/>
          </a:xfrm>
        </p:spPr>
        <p:txBody>
          <a:bodyPr/>
          <a:lstStyle/>
          <a:p>
            <a:r>
              <a:rPr lang="en-US" dirty="0" smtClean="0"/>
              <a:t>Renewing Resources</a:t>
            </a:r>
            <a:endParaRPr lang="en-US" dirty="0"/>
          </a:p>
        </p:txBody>
      </p:sp>
      <p:sp>
        <p:nvSpPr>
          <p:cNvPr id="7" name="Text Placeholder 6"/>
          <p:cNvSpPr>
            <a:spLocks noGrp="1"/>
          </p:cNvSpPr>
          <p:nvPr>
            <p:ph type="body" idx="1"/>
          </p:nvPr>
        </p:nvSpPr>
        <p:spPr/>
        <p:txBody>
          <a:bodyPr/>
          <a:lstStyle/>
          <a:p>
            <a:r>
              <a:rPr lang="en-US" dirty="0" smtClean="0"/>
              <a:t>Leading Renewable Energy Sources</a:t>
            </a:r>
            <a:endParaRPr lang="en-US" dirty="0"/>
          </a:p>
        </p:txBody>
      </p:sp>
    </p:spTree>
    <p:extLst>
      <p:ext uri="{BB962C8B-B14F-4D97-AF65-F5344CB8AC3E}">
        <p14:creationId xmlns:p14="http://schemas.microsoft.com/office/powerpoint/2010/main" val="4126769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21771"/>
            <a:ext cx="7772400" cy="1143000"/>
          </a:xfrm>
        </p:spPr>
        <p:txBody>
          <a:bodyPr/>
          <a:lstStyle/>
          <a:p>
            <a:r>
              <a:rPr lang="en-US" dirty="0" smtClean="0"/>
              <a:t>Biomass energy</a:t>
            </a:r>
            <a:endParaRPr lang="en-US" dirty="0"/>
          </a:p>
        </p:txBody>
      </p:sp>
      <p:sp>
        <p:nvSpPr>
          <p:cNvPr id="10" name="Text Placeholder 9"/>
          <p:cNvSpPr>
            <a:spLocks noGrp="1"/>
          </p:cNvSpPr>
          <p:nvPr>
            <p:ph type="body" sz="half" idx="1"/>
          </p:nvPr>
        </p:nvSpPr>
        <p:spPr>
          <a:xfrm>
            <a:off x="152400" y="1676400"/>
            <a:ext cx="4648200" cy="4876800"/>
          </a:xfrm>
        </p:spPr>
        <p:txBody>
          <a:bodyPr>
            <a:normAutofit fontScale="85000" lnSpcReduction="20000"/>
          </a:bodyPr>
          <a:lstStyle/>
          <a:p>
            <a:r>
              <a:rPr lang="en-US" dirty="0" smtClean="0"/>
              <a:t>Wood can be used to generate electricity and heat.</a:t>
            </a:r>
          </a:p>
          <a:p>
            <a:r>
              <a:rPr lang="en-US" dirty="0" smtClean="0"/>
              <a:t>Crops such as sugarcane, corn, and soybeans can be processed into motor-vehicle fuels.</a:t>
            </a:r>
          </a:p>
          <a:p>
            <a:r>
              <a:rPr lang="en-US" dirty="0" smtClean="0"/>
              <a:t>Limits</a:t>
            </a:r>
          </a:p>
          <a:p>
            <a:pPr lvl="1"/>
            <a:r>
              <a:rPr lang="en-US" dirty="0" smtClean="0"/>
              <a:t>The energy to produce the crops may be as much as the energy supplied by the crops</a:t>
            </a:r>
          </a:p>
          <a:p>
            <a:pPr lvl="1"/>
            <a:r>
              <a:rPr lang="en-US" dirty="0" smtClean="0"/>
              <a:t>Fertility of the forest is depleted</a:t>
            </a:r>
          </a:p>
          <a:p>
            <a:pPr lvl="1"/>
            <a:r>
              <a:rPr lang="en-US" dirty="0" smtClean="0"/>
              <a:t>serves other purposes: food, clothing, and shelter</a:t>
            </a:r>
            <a:endParaRPr lang="en-US" dirty="0"/>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86400" y="4238897"/>
            <a:ext cx="3657600" cy="2612572"/>
          </a:xfr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219200"/>
            <a:ext cx="3048000" cy="3048000"/>
          </a:xfrm>
          <a:prstGeom prst="rect">
            <a:avLst/>
          </a:prstGeom>
        </p:spPr>
      </p:pic>
    </p:spTree>
    <p:extLst>
      <p:ext uri="{BB962C8B-B14F-4D97-AF65-F5344CB8AC3E}">
        <p14:creationId xmlns:p14="http://schemas.microsoft.com/office/powerpoint/2010/main" val="3753769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47015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sz="half" idx="1"/>
          </p:nvPr>
        </p:nvSpPr>
        <p:spPr>
          <a:xfrm>
            <a:off x="0" y="5638800"/>
            <a:ext cx="9144000" cy="1219200"/>
          </a:xfrm>
        </p:spPr>
        <p:txBody>
          <a:bodyPr/>
          <a:lstStyle/>
          <a:p>
            <a:pPr algn="ctr" eaLnBrk="1" hangingPunct="1">
              <a:buFontTx/>
              <a:buNone/>
            </a:pPr>
            <a:r>
              <a:rPr lang="en-US" sz="2000" smtClean="0"/>
              <a:t>Yunnan, China-Blooming rapeseed plants weave around the hills near Luoping.  China grows more of the crop-some 14 million tons in 2006-than any other country, officials hope a biodiesel boom will increase the demand. </a:t>
            </a:r>
            <a:r>
              <a:rPr lang="en-US" sz="1600" b="1" smtClean="0"/>
              <a:t>Nat. Geographic May 2008 </a:t>
            </a:r>
          </a:p>
        </p:txBody>
      </p:sp>
      <p:pic>
        <p:nvPicPr>
          <p:cNvPr id="231427" name="Picture 3"/>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l="8348" t="16667" r="24870" b="22223"/>
          <a:stretch>
            <a:fillRect/>
          </a:stretch>
        </p:blipFill>
        <p:spPr>
          <a:xfrm>
            <a:off x="762000" y="0"/>
            <a:ext cx="7620000" cy="5715000"/>
          </a:xfrm>
          <a:noFill/>
        </p:spPr>
      </p:pic>
    </p:spTree>
    <p:extLst>
      <p:ext uri="{BB962C8B-B14F-4D97-AF65-F5344CB8AC3E}">
        <p14:creationId xmlns:p14="http://schemas.microsoft.com/office/powerpoint/2010/main" val="1899942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Hydroelectric power</a:t>
            </a:r>
            <a:endParaRPr lang="en-US" dirty="0"/>
          </a:p>
        </p:txBody>
      </p:sp>
      <p:sp>
        <p:nvSpPr>
          <p:cNvPr id="4" name="Content Placeholder 3"/>
          <p:cNvSpPr>
            <a:spLocks noGrp="1"/>
          </p:cNvSpPr>
          <p:nvPr>
            <p:ph sz="half" idx="1"/>
          </p:nvPr>
        </p:nvSpPr>
        <p:spPr/>
        <p:txBody>
          <a:bodyPr/>
          <a:lstStyle/>
          <a:p>
            <a:r>
              <a:rPr lang="en-US" dirty="0" smtClean="0"/>
              <a:t>World’s 2</a:t>
            </a:r>
            <a:r>
              <a:rPr lang="en-US" baseline="30000" dirty="0" smtClean="0"/>
              <a:t>nd</a:t>
            </a:r>
            <a:r>
              <a:rPr lang="en-US" dirty="0" smtClean="0"/>
              <a:t>  most popular source of electricity, after coal.</a:t>
            </a:r>
          </a:p>
          <a:p>
            <a:r>
              <a:rPr lang="en-US" dirty="0" smtClean="0"/>
              <a:t>Many LDCs depend on, Brazil being the most populous country.</a:t>
            </a:r>
          </a:p>
          <a:p>
            <a:r>
              <a:rPr lang="en-US" dirty="0" smtClean="0"/>
              <a:t>Limits</a:t>
            </a:r>
          </a:p>
          <a:p>
            <a:pPr lvl="1"/>
            <a:r>
              <a:rPr lang="en-US" dirty="0" smtClean="0"/>
              <a:t>Dams may flood usable land, cause erosion, and upset ecosystems.</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43400" y="2133600"/>
            <a:ext cx="4679489" cy="3428999"/>
          </a:xfrm>
        </p:spPr>
      </p:pic>
    </p:spTree>
    <p:extLst>
      <p:ext uri="{BB962C8B-B14F-4D97-AF65-F5344CB8AC3E}">
        <p14:creationId xmlns:p14="http://schemas.microsoft.com/office/powerpoint/2010/main" val="559143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203" y="381000"/>
            <a:ext cx="9036797" cy="6096000"/>
          </a:xfrm>
        </p:spPr>
      </p:pic>
    </p:spTree>
    <p:extLst>
      <p:ext uri="{BB962C8B-B14F-4D97-AF65-F5344CB8AC3E}">
        <p14:creationId xmlns:p14="http://schemas.microsoft.com/office/powerpoint/2010/main" val="3477014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0"/>
            <a:ext cx="7772400" cy="9144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Sense of Scale: Wind Energy Parks in European Union</a:t>
            </a:r>
          </a:p>
        </p:txBody>
      </p:sp>
      <p:sp>
        <p:nvSpPr>
          <p:cNvPr id="228355" name="Rectangle 3"/>
          <p:cNvSpPr>
            <a:spLocks noGrp="1" noChangeArrowheads="1"/>
          </p:cNvSpPr>
          <p:nvPr>
            <p:ph type="body" sz="half" idx="1"/>
          </p:nvPr>
        </p:nvSpPr>
        <p:spPr>
          <a:xfrm>
            <a:off x="0" y="1143000"/>
            <a:ext cx="4495800" cy="5715000"/>
          </a:xfrm>
        </p:spPr>
        <p:txBody>
          <a:bodyPr/>
          <a:lstStyle/>
          <a:p>
            <a:pPr eaLnBrk="1" hangingPunct="1">
              <a:lnSpc>
                <a:spcPct val="90000"/>
              </a:lnSpc>
            </a:pPr>
            <a:r>
              <a:rPr lang="en-US" sz="2800" smtClean="0"/>
              <a:t>UN Framework Convention on Climate Change in 1992-154 nations met to discuss lowering CO</a:t>
            </a:r>
            <a:r>
              <a:rPr lang="en-US" sz="1200" smtClean="0"/>
              <a:t>2</a:t>
            </a:r>
            <a:r>
              <a:rPr lang="en-US" sz="2800" smtClean="0"/>
              <a:t> emissions,</a:t>
            </a:r>
          </a:p>
          <a:p>
            <a:pPr eaLnBrk="1" hangingPunct="1">
              <a:lnSpc>
                <a:spcPct val="90000"/>
              </a:lnSpc>
            </a:pPr>
            <a:r>
              <a:rPr lang="en-US" sz="2800" smtClean="0"/>
              <a:t>European Union demanded that a % of development funds go to renewable energy projects</a:t>
            </a:r>
          </a:p>
          <a:p>
            <a:pPr eaLnBrk="1" hangingPunct="1">
              <a:lnSpc>
                <a:spcPct val="90000"/>
              </a:lnSpc>
            </a:pPr>
            <a:r>
              <a:rPr lang="en-US" sz="2800" smtClean="0"/>
              <a:t>EU provided 43 m. euros for 3 wind parks in Spain-will provide 50% of Navarra’s energy needs.</a:t>
            </a:r>
          </a:p>
        </p:txBody>
      </p:sp>
      <p:pic>
        <p:nvPicPr>
          <p:cNvPr id="228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4572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480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228600" y="381000"/>
            <a:ext cx="4267200" cy="5410200"/>
          </a:xfrm>
        </p:spPr>
        <p:txBody>
          <a:bodyPr/>
          <a:lstStyle/>
          <a:p>
            <a:pPr algn="l" eaLnBrk="1" hangingPunct="1">
              <a:defRPr/>
            </a:pPr>
            <a:r>
              <a:rPr lang="en-US" sz="3600" b="1" smtClean="0">
                <a:solidFill>
                  <a:srgbClr val="800000"/>
                </a:solidFill>
                <a:effectLst>
                  <a:outerShdw blurRad="38100" dist="38100" dir="2700000" algn="tl">
                    <a:srgbClr val="C0C0C0"/>
                  </a:outerShdw>
                </a:effectLst>
              </a:rPr>
              <a:t>Alternative </a:t>
            </a:r>
            <a:br>
              <a:rPr lang="en-US" sz="3600" b="1" smtClean="0">
                <a:solidFill>
                  <a:srgbClr val="800000"/>
                </a:solidFill>
                <a:effectLst>
                  <a:outerShdw blurRad="38100" dist="38100" dir="2700000" algn="tl">
                    <a:srgbClr val="C0C0C0"/>
                  </a:outerShdw>
                </a:effectLst>
              </a:rPr>
            </a:br>
            <a:r>
              <a:rPr lang="en-US" sz="3600" b="1" smtClean="0">
                <a:solidFill>
                  <a:srgbClr val="800000"/>
                </a:solidFill>
                <a:effectLst>
                  <a:outerShdw blurRad="38100" dist="38100" dir="2700000" algn="tl">
                    <a:srgbClr val="C0C0C0"/>
                  </a:outerShdw>
                </a:effectLst>
              </a:rPr>
              <a:t>Energy Sources</a:t>
            </a:r>
            <a:r>
              <a:rPr lang="en-US" sz="3600" smtClean="0"/>
              <a:t/>
            </a:r>
            <a:br>
              <a:rPr lang="en-US" sz="3600" smtClean="0"/>
            </a:br>
            <a:r>
              <a:rPr lang="en-US" smtClean="0"/>
              <a:t/>
            </a:r>
            <a:br>
              <a:rPr lang="en-US" smtClean="0"/>
            </a:br>
            <a:r>
              <a:rPr lang="en-US" sz="2800" smtClean="0"/>
              <a:t>Wind energy parks, such as this one in Lake Benton, Minnesota, are filled with hundreds of enormous turbines to generate energy.</a:t>
            </a:r>
            <a:br>
              <a:rPr lang="en-US" sz="2800" smtClean="0"/>
            </a:br>
            <a:r>
              <a:rPr lang="en-US" sz="2800" smtClean="0"/>
              <a:t/>
            </a:r>
            <a:br>
              <a:rPr lang="en-US" sz="2800" smtClean="0"/>
            </a:br>
            <a:r>
              <a:rPr lang="en-US" sz="2800" smtClean="0"/>
              <a:t>Wind is a clean, renewable energy.</a:t>
            </a:r>
          </a:p>
        </p:txBody>
      </p:sp>
      <p:pic>
        <p:nvPicPr>
          <p:cNvPr id="229379" name="Picture 3" descr="deblij_ch13_fig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239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idx="4294967295"/>
          </p:nvPr>
        </p:nvSpPr>
        <p:spPr/>
        <p:txBody>
          <a:bodyPr/>
          <a:lstStyle/>
          <a:p>
            <a:pPr eaLnBrk="1" hangingPunct="1"/>
            <a:r>
              <a:rPr lang="en-US" smtClean="0"/>
              <a:t>                                   </a:t>
            </a:r>
          </a:p>
        </p:txBody>
      </p:sp>
      <p:pic>
        <p:nvPicPr>
          <p:cNvPr id="217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273050"/>
            <a:ext cx="8956675"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231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Wind Power-Palm Spr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669213"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3089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Geothermal Energy</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Energy from heated water or steam under the ground</a:t>
            </a:r>
          </a:p>
          <a:p>
            <a:r>
              <a:rPr lang="en-US" dirty="0" smtClean="0"/>
              <a:t>Only accessible at rifts along Earth’s surface where crustal plates meet.</a:t>
            </a:r>
          </a:p>
          <a:p>
            <a:r>
              <a:rPr lang="en-US" dirty="0" smtClean="0"/>
              <a:t>California, Italy, New Zealand, Japan, Iceland, and Indonesia use it</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24400" y="4334677"/>
            <a:ext cx="3416576" cy="22860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3609975" cy="2703997"/>
          </a:xfrm>
          <a:prstGeom prst="rect">
            <a:avLst/>
          </a:prstGeom>
        </p:spPr>
      </p:pic>
    </p:spTree>
    <p:extLst>
      <p:ext uri="{BB962C8B-B14F-4D97-AF65-F5344CB8AC3E}">
        <p14:creationId xmlns:p14="http://schemas.microsoft.com/office/powerpoint/2010/main" val="1731267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527" y="1447800"/>
            <a:ext cx="8925473" cy="4952006"/>
          </a:xfrm>
        </p:spPr>
      </p:pic>
    </p:spTree>
    <p:extLst>
      <p:ext uri="{BB962C8B-B14F-4D97-AF65-F5344CB8AC3E}">
        <p14:creationId xmlns:p14="http://schemas.microsoft.com/office/powerpoint/2010/main" val="915285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Nuclear Fusion</a:t>
            </a:r>
            <a:endParaRPr lang="en-US" dirty="0"/>
          </a:p>
        </p:txBody>
      </p:sp>
      <p:sp>
        <p:nvSpPr>
          <p:cNvPr id="3" name="Content Placeholder 2"/>
          <p:cNvSpPr>
            <a:spLocks noGrp="1"/>
          </p:cNvSpPr>
          <p:nvPr>
            <p:ph idx="1"/>
          </p:nvPr>
        </p:nvSpPr>
        <p:spPr>
          <a:xfrm>
            <a:off x="457200" y="1066800"/>
            <a:ext cx="4648200" cy="5486400"/>
          </a:xfrm>
        </p:spPr>
        <p:txBody>
          <a:bodyPr>
            <a:normAutofit/>
          </a:bodyPr>
          <a:lstStyle/>
          <a:p>
            <a:r>
              <a:rPr lang="en-US" dirty="0" smtClean="0"/>
              <a:t>Result of the fusing of hydrogen atoms to form helium</a:t>
            </a:r>
          </a:p>
          <a:p>
            <a:r>
              <a:rPr lang="en-US" dirty="0" smtClean="0"/>
              <a:t>Releases a large amount of energy, equivalent to a ton of coal</a:t>
            </a:r>
          </a:p>
          <a:p>
            <a:r>
              <a:rPr lang="en-US" dirty="0" smtClean="0"/>
              <a:t>Limit: only occurs at high temperatures and has only been achieved during bomb tests</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429000"/>
            <a:ext cx="3883791" cy="3294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297" y="1084554"/>
            <a:ext cx="3311995" cy="2344446"/>
          </a:xfrm>
          <a:prstGeom prst="rect">
            <a:avLst/>
          </a:prstGeom>
        </p:spPr>
      </p:pic>
    </p:spTree>
    <p:extLst>
      <p:ext uri="{BB962C8B-B14F-4D97-AF65-F5344CB8AC3E}">
        <p14:creationId xmlns:p14="http://schemas.microsoft.com/office/powerpoint/2010/main" val="3674372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Energy</a:t>
            </a:r>
            <a:endParaRPr lang="en-US" dirty="0"/>
          </a:p>
        </p:txBody>
      </p:sp>
      <p:sp>
        <p:nvSpPr>
          <p:cNvPr id="8" name="Content Placeholder 7"/>
          <p:cNvSpPr>
            <a:spLocks noGrp="1"/>
          </p:cNvSpPr>
          <p:nvPr>
            <p:ph sz="half" idx="1"/>
          </p:nvPr>
        </p:nvSpPr>
        <p:spPr/>
        <p:txBody>
          <a:bodyPr/>
          <a:lstStyle/>
          <a:p>
            <a:r>
              <a:rPr lang="en-US" dirty="0" smtClean="0"/>
              <a:t>Two ways to harness the energy</a:t>
            </a:r>
          </a:p>
          <a:p>
            <a:pPr lvl="1"/>
            <a:r>
              <a:rPr lang="en-US" dirty="0" smtClean="0"/>
              <a:t>Passive: use south-facing windows and dark surfaces</a:t>
            </a:r>
          </a:p>
          <a:p>
            <a:pPr lvl="1"/>
            <a:r>
              <a:rPr lang="en-US" dirty="0" smtClean="0"/>
              <a:t>Active: collect and convert to heat or electricity</a:t>
            </a:r>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0" y="1905000"/>
            <a:ext cx="4272699" cy="3200400"/>
          </a:xfrm>
        </p:spPr>
      </p:pic>
    </p:spTree>
    <p:extLst>
      <p:ext uri="{BB962C8B-B14F-4D97-AF65-F5344CB8AC3E}">
        <p14:creationId xmlns:p14="http://schemas.microsoft.com/office/powerpoint/2010/main" val="35869801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8952"/>
            <a:ext cx="9144000" cy="5340096"/>
          </a:xfrm>
          <a:prstGeom prst="rect">
            <a:avLst/>
          </a:prstGeom>
        </p:spPr>
      </p:pic>
    </p:spTree>
    <p:extLst>
      <p:ext uri="{BB962C8B-B14F-4D97-AF65-F5344CB8AC3E}">
        <p14:creationId xmlns:p14="http://schemas.microsoft.com/office/powerpoint/2010/main" val="2371453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1"/>
            <a:ext cx="7408716" cy="5752650"/>
          </a:xfrm>
          <a:prstGeom prst="rect">
            <a:avLst/>
          </a:prstGeom>
        </p:spPr>
      </p:pic>
    </p:spTree>
    <p:extLst>
      <p:ext uri="{BB962C8B-B14F-4D97-AF65-F5344CB8AC3E}">
        <p14:creationId xmlns:p14="http://schemas.microsoft.com/office/powerpoint/2010/main" val="1313062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2133600"/>
            <a:ext cx="7772400" cy="2362200"/>
          </a:xfrm>
        </p:spPr>
        <p:txBody>
          <a:bodyPr/>
          <a:lstStyle/>
          <a:p>
            <a:pPr eaLnBrk="1" hangingPunct="1"/>
            <a:r>
              <a:rPr lang="en-US" sz="9600" b="1" smtClean="0">
                <a:solidFill>
                  <a:srgbClr val="660033"/>
                </a:solidFill>
              </a:rPr>
              <a:t>THE END</a:t>
            </a:r>
          </a:p>
        </p:txBody>
      </p:sp>
    </p:spTree>
    <p:extLst>
      <p:ext uri="{BB962C8B-B14F-4D97-AF65-F5344CB8AC3E}">
        <p14:creationId xmlns:p14="http://schemas.microsoft.com/office/powerpoint/2010/main" val="31854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228600"/>
            <a:ext cx="7772400" cy="3048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Coal Production</a:t>
            </a:r>
          </a:p>
        </p:txBody>
      </p:sp>
      <p:pic>
        <p:nvPicPr>
          <p:cNvPr id="2181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66800"/>
            <a:ext cx="9144000" cy="5195888"/>
          </a:xfrm>
        </p:spPr>
      </p:pic>
      <p:sp>
        <p:nvSpPr>
          <p:cNvPr id="218116" name="Text Box 4"/>
          <p:cNvSpPr txBox="1">
            <a:spLocks noChangeArrowheads="1"/>
          </p:cNvSpPr>
          <p:nvPr/>
        </p:nvSpPr>
        <p:spPr bwMode="auto">
          <a:xfrm>
            <a:off x="517525" y="5927725"/>
            <a:ext cx="7651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85850" indent="-10858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a:solidFill>
                  <a:schemeClr val="bg1"/>
                </a:solidFill>
                <a:latin typeface="Arial" charset="0"/>
              </a:rPr>
              <a:t>Fig. 14-2a: China and the U.S. are the world’s largest coal producers. Little coal is produced in most of Africa and some of Latin America. </a:t>
            </a:r>
          </a:p>
        </p:txBody>
      </p:sp>
    </p:spTree>
    <p:extLst>
      <p:ext uri="{BB962C8B-B14F-4D97-AF65-F5344CB8AC3E}">
        <p14:creationId xmlns:p14="http://schemas.microsoft.com/office/powerpoint/2010/main" val="3841442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304800" y="228600"/>
            <a:ext cx="8610600" cy="381000"/>
          </a:xfrm>
        </p:spPr>
        <p:txBody>
          <a:bodyPr>
            <a:normAutofit fontScale="90000"/>
          </a:bodyPr>
          <a:lstStyle/>
          <a:p>
            <a:pPr eaLnBrk="1" hangingPunct="1">
              <a:defRPr/>
            </a:pPr>
            <a:r>
              <a:rPr lang="en-US" sz="3600" b="1" smtClean="0">
                <a:solidFill>
                  <a:srgbClr val="800000"/>
                </a:solidFill>
                <a:effectLst>
                  <a:outerShdw blurRad="38100" dist="38100" dir="2700000" algn="tl">
                    <a:srgbClr val="C0C0C0"/>
                  </a:outerShdw>
                </a:effectLst>
              </a:rPr>
              <a:t>World Energy Consumption</a:t>
            </a:r>
          </a:p>
        </p:txBody>
      </p:sp>
      <p:pic>
        <p:nvPicPr>
          <p:cNvPr id="2191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852488"/>
            <a:ext cx="8382000" cy="5881687"/>
          </a:xfrm>
        </p:spPr>
      </p:pic>
      <p:sp>
        <p:nvSpPr>
          <p:cNvPr id="219140" name="Text Box 4"/>
          <p:cNvSpPr txBox="1">
            <a:spLocks noChangeArrowheads="1"/>
          </p:cNvSpPr>
          <p:nvPr/>
        </p:nvSpPr>
        <p:spPr bwMode="auto">
          <a:xfrm>
            <a:off x="762000" y="6096000"/>
            <a:ext cx="77501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0" indent="-11430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600">
                <a:solidFill>
                  <a:schemeClr val="bg1"/>
                </a:solidFill>
                <a:latin typeface="Arial" charset="0"/>
              </a:rPr>
              <a:t>Fig. 14-5b: The U.S., with about 5% of world population, consumes about 25% of world energy.</a:t>
            </a:r>
          </a:p>
        </p:txBody>
      </p:sp>
    </p:spTree>
    <p:extLst>
      <p:ext uri="{BB962C8B-B14F-4D97-AF65-F5344CB8AC3E}">
        <p14:creationId xmlns:p14="http://schemas.microsoft.com/office/powerpoint/2010/main" val="19605304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3902</Words>
  <Application>Microsoft Office PowerPoint</Application>
  <PresentationFormat>On-screen Show (4:3)</PresentationFormat>
  <Paragraphs>371</Paragraphs>
  <Slides>77</Slides>
  <Notes>51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79" baseType="lpstr">
      <vt:lpstr>Office Theme</vt:lpstr>
      <vt:lpstr>Photo Editor Photo</vt:lpstr>
      <vt:lpstr> Understanding Environmental Change</vt:lpstr>
      <vt:lpstr> Population</vt:lpstr>
      <vt:lpstr> Patterns of Consumption</vt:lpstr>
      <vt:lpstr> Technology &amp; Transportation</vt:lpstr>
      <vt:lpstr> Technology &amp; Transportation</vt:lpstr>
      <vt:lpstr>Energy</vt:lpstr>
      <vt:lpstr>                                   </vt:lpstr>
      <vt:lpstr>Coal Production</vt:lpstr>
      <vt:lpstr>World Energy Consumption</vt:lpstr>
      <vt:lpstr>Petroleum Production</vt:lpstr>
      <vt:lpstr>Petroleum Reserves</vt:lpstr>
      <vt:lpstr>PowerPoint Presentation</vt:lpstr>
      <vt:lpstr>PowerPoint Presentation</vt:lpstr>
      <vt:lpstr>Locations of Visible Oil Slicks Oil dependency and transportation creates more opportunities for oil slicks.</vt:lpstr>
      <vt:lpstr>U.S. Energy Consumption 1850–2000</vt:lpstr>
      <vt:lpstr>The Human Impact</vt:lpstr>
      <vt:lpstr>Humans impact Environment by:</vt:lpstr>
      <vt:lpstr>In arid landscapes, such as the American Southwest,  dams and narrow ribbons of water bring water to the people.</vt:lpstr>
      <vt:lpstr>Water</vt:lpstr>
      <vt:lpstr>Aral Sea, 1975 and 1996</vt:lpstr>
      <vt:lpstr>PowerPoint Presentation</vt:lpstr>
      <vt:lpstr>Focus on Water &amp; Politics in the Middle East</vt:lpstr>
      <vt:lpstr>PowerPoint Presentation</vt:lpstr>
      <vt:lpstr>PowerPoint Presentation</vt:lpstr>
      <vt:lpstr>Humans impact Environment by:</vt:lpstr>
      <vt:lpstr>PowerPoint Presentation</vt:lpstr>
      <vt:lpstr>PowerPoint Presentation</vt:lpstr>
      <vt:lpstr>PowerPoint Presentation</vt:lpstr>
      <vt:lpstr>PowerPoint Presentation</vt:lpstr>
      <vt:lpstr>PowerPoint Presentation</vt:lpstr>
      <vt:lpstr>Deforestation</vt:lpstr>
      <vt:lpstr>Deforestation</vt:lpstr>
      <vt:lpstr>PowerPoint Presentation</vt:lpstr>
      <vt:lpstr>PowerPoint Presentation</vt:lpstr>
      <vt:lpstr>PowerPoint Presentation</vt:lpstr>
      <vt:lpstr>PowerPoint Presentation</vt:lpstr>
      <vt:lpstr>Amazon ranching=bigger profits, but smaller forests</vt:lpstr>
      <vt:lpstr>PowerPoint Presentation</vt:lpstr>
      <vt:lpstr>Soil Erosion</vt:lpstr>
      <vt:lpstr>Soil Erosion - Overuse of land in Guangxi-Zhuang, China has led to the collapse of formerly-sound terracing systems.</vt:lpstr>
      <vt:lpstr>PowerPoint Presentation</vt:lpstr>
      <vt:lpstr>PowerPoint Presentation</vt:lpstr>
      <vt:lpstr>Waste Disposal</vt:lpstr>
      <vt:lpstr>PowerPoint Presentation</vt:lpstr>
      <vt:lpstr>PowerPoint Presentation</vt:lpstr>
      <vt:lpstr>Humans impact Environment by:</vt:lpstr>
      <vt:lpstr>Acid Rain</vt:lpstr>
      <vt:lpstr>PowerPoint Presentation</vt:lpstr>
      <vt:lpstr>Acid Deposition</vt:lpstr>
      <vt:lpstr>PowerPoint Presentation</vt:lpstr>
      <vt:lpstr>Global Warming</vt:lpstr>
      <vt:lpstr>PowerPoint Presentation</vt:lpstr>
      <vt:lpstr>PowerPoint Presentation</vt:lpstr>
      <vt:lpstr>Glacier National Park, Montana</vt:lpstr>
      <vt:lpstr>Glacier National Park, Montana</vt:lpstr>
      <vt:lpstr>Glacier National Park, Montana</vt:lpstr>
      <vt:lpstr>Humans impact Environment by:</vt:lpstr>
      <vt:lpstr>Biodiversity</vt:lpstr>
      <vt:lpstr>Biological Diversity</vt:lpstr>
      <vt:lpstr>PowerPoint Presentation</vt:lpstr>
      <vt:lpstr>PowerPoint Presentation</vt:lpstr>
      <vt:lpstr>Renewing Resources</vt:lpstr>
      <vt:lpstr>Biomass energy</vt:lpstr>
      <vt:lpstr>PowerPoint Presentation</vt:lpstr>
      <vt:lpstr>PowerPoint Presentation</vt:lpstr>
      <vt:lpstr>Hydroelectric power</vt:lpstr>
      <vt:lpstr>PowerPoint Presentation</vt:lpstr>
      <vt:lpstr>Sense of Scale: Wind Energy Parks in European Union</vt:lpstr>
      <vt:lpstr>Alternative  Energy Sources  Wind energy parks, such as this one in Lake Benton, Minnesota, are filled with hundreds of enormous turbines to generate energy.  Wind is a clean, renewable energy.</vt:lpstr>
      <vt:lpstr>PowerPoint Presentation</vt:lpstr>
      <vt:lpstr>Geothermal Energy</vt:lpstr>
      <vt:lpstr>PowerPoint Presentation</vt:lpstr>
      <vt:lpstr>Nuclear Fusion</vt:lpstr>
      <vt:lpstr>Solar Energy</vt:lpstr>
      <vt:lpstr>PowerPoint Presentation</vt:lpstr>
      <vt:lpstr>PowerPoint Presentation</vt:lpstr>
      <vt:lpstr>THE END</vt:lpstr>
    </vt:vector>
  </TitlesOfParts>
  <Company>PCSB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Martinez, Jane A.</dc:creator>
  <cp:lastModifiedBy>Martinez, Jane A.</cp:lastModifiedBy>
  <cp:revision>11</cp:revision>
  <dcterms:created xsi:type="dcterms:W3CDTF">2013-03-16T20:49:07Z</dcterms:created>
  <dcterms:modified xsi:type="dcterms:W3CDTF">2013-03-17T01:32:26Z</dcterms:modified>
</cp:coreProperties>
</file>