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336" r:id="rId4"/>
    <p:sldId id="293" r:id="rId5"/>
    <p:sldId id="341" r:id="rId6"/>
    <p:sldId id="342" r:id="rId7"/>
    <p:sldId id="353" r:id="rId8"/>
    <p:sldId id="343" r:id="rId9"/>
    <p:sldId id="344" r:id="rId10"/>
    <p:sldId id="354" r:id="rId11"/>
    <p:sldId id="355" r:id="rId12"/>
    <p:sldId id="356" r:id="rId13"/>
    <p:sldId id="357" r:id="rId14"/>
    <p:sldId id="358" r:id="rId15"/>
    <p:sldId id="338" r:id="rId16"/>
    <p:sldId id="345" r:id="rId17"/>
    <p:sldId id="346" r:id="rId18"/>
    <p:sldId id="347" r:id="rId19"/>
    <p:sldId id="348" r:id="rId20"/>
    <p:sldId id="349" r:id="rId21"/>
    <p:sldId id="350" r:id="rId22"/>
    <p:sldId id="351" r:id="rId23"/>
    <p:sldId id="35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859" autoAdjust="0"/>
  </p:normalViewPr>
  <p:slideViewPr>
    <p:cSldViewPr>
      <p:cViewPr varScale="1">
        <p:scale>
          <a:sx n="73" d="100"/>
          <a:sy n="73" d="100"/>
        </p:scale>
        <p:origin x="-128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9F8150-3000-438C-ACFC-85E72ECE1855}" type="datetimeFigureOut">
              <a:rPr lang="en-US"/>
              <a:pPr>
                <a:defRPr/>
              </a:pPr>
              <a:t>7/31/2017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3AA7EA-D255-4AC3-AC98-CAF6F67E468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7A99D4-56E8-45DA-A636-3BF9E4196ECB}" type="slidenum">
              <a:rPr lang="en-US"/>
              <a:pPr fontAlgn="base">
                <a:spcBef>
                  <a:spcPct val="0"/>
                </a:spcBef>
                <a:spcAft>
                  <a:spcPct val="0"/>
                </a:spcAft>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5" name="Slide Number Placeholder 5"/>
          <p:cNvSpPr>
            <a:spLocks noGrp="1"/>
          </p:cNvSpPr>
          <p:nvPr>
            <p:ph type="sldNum" sz="quarter" idx="11"/>
          </p:nvPr>
        </p:nvSpPr>
        <p:spPr/>
        <p:txBody>
          <a:bodyPr/>
          <a:lstStyle>
            <a:lvl1pPr>
              <a:defRPr/>
            </a:lvl1pPr>
          </a:lstStyle>
          <a:p>
            <a:pPr>
              <a:defRPr/>
            </a:pPr>
            <a:r>
              <a:rPr lang="en-US"/>
              <a:t>2-</a:t>
            </a:r>
            <a:fld id="{BF4AC80C-E724-48DF-AF38-15E70CB2B1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5" name="Slide Number Placeholder 5"/>
          <p:cNvSpPr>
            <a:spLocks noGrp="1"/>
          </p:cNvSpPr>
          <p:nvPr>
            <p:ph type="sldNum" sz="quarter" idx="11"/>
          </p:nvPr>
        </p:nvSpPr>
        <p:spPr/>
        <p:txBody>
          <a:bodyPr/>
          <a:lstStyle>
            <a:lvl1pPr>
              <a:defRPr/>
            </a:lvl1pPr>
          </a:lstStyle>
          <a:p>
            <a:pPr>
              <a:defRPr/>
            </a:pPr>
            <a:r>
              <a:rPr lang="en-US"/>
              <a:t>2-</a:t>
            </a:r>
            <a:fld id="{F710BC53-51C2-4E6D-B0AF-871CC15AF1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5" name="Slide Number Placeholder 5"/>
          <p:cNvSpPr>
            <a:spLocks noGrp="1"/>
          </p:cNvSpPr>
          <p:nvPr>
            <p:ph type="sldNum" sz="quarter" idx="11"/>
          </p:nvPr>
        </p:nvSpPr>
        <p:spPr/>
        <p:txBody>
          <a:bodyPr/>
          <a:lstStyle>
            <a:lvl1pPr>
              <a:defRPr/>
            </a:lvl1pPr>
          </a:lstStyle>
          <a:p>
            <a:pPr>
              <a:defRPr/>
            </a:pPr>
            <a:r>
              <a:rPr lang="en-US"/>
              <a:t>2-</a:t>
            </a:r>
            <a:fld id="{1D41C59D-3088-4245-BC35-AC05B5A4E3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5" name="Slide Number Placeholder 5"/>
          <p:cNvSpPr>
            <a:spLocks noGrp="1"/>
          </p:cNvSpPr>
          <p:nvPr>
            <p:ph type="sldNum" sz="quarter" idx="11"/>
          </p:nvPr>
        </p:nvSpPr>
        <p:spPr/>
        <p:txBody>
          <a:bodyPr/>
          <a:lstStyle>
            <a:lvl1pPr>
              <a:defRPr/>
            </a:lvl1pPr>
          </a:lstStyle>
          <a:p>
            <a:pPr>
              <a:defRPr/>
            </a:pPr>
            <a:r>
              <a:rPr lang="en-US"/>
              <a:t>2-</a:t>
            </a:r>
            <a:fld id="{9A2EF1B2-D615-452F-9BBB-2ADC5C7F27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r>
              <a:rPr lang="en-US"/>
              <a:t>2-</a:t>
            </a:r>
            <a:fld id="{96F95527-C9AD-417B-B5C4-E5F24CD69880}" type="slidenum">
              <a:rPr lang="en-US"/>
              <a:pPr>
                <a:defRPr/>
              </a:pPr>
              <a:t>‹#›</a:t>
            </a:fld>
            <a:endParaRPr lang="en-US"/>
          </a:p>
        </p:txBody>
      </p:sp>
      <p:sp>
        <p:nvSpPr>
          <p:cNvPr id="5" name="Footer Placeholder 4"/>
          <p:cNvSpPr>
            <a:spLocks noGrp="1"/>
          </p:cNvSpPr>
          <p:nvPr>
            <p:ph type="ftr" sz="quarter" idx="11"/>
          </p:nvPr>
        </p:nvSpPr>
        <p:spPr>
          <a:xfrm>
            <a:off x="685800" y="6356350"/>
            <a:ext cx="5791200" cy="365125"/>
          </a:xfrm>
        </p:spPr>
        <p:txBody>
          <a:bodyPr/>
          <a:lstStyle>
            <a:lvl1pPr>
              <a:defRPr/>
            </a:lvl1pPr>
          </a:lstStyle>
          <a:p>
            <a:pPr>
              <a:defRPr/>
            </a:pPr>
            <a:r>
              <a:rPr lang="en-US"/>
              <a:t>Copyright © The McGraw-Hill Companies, Inc. Permission required for reproduction or display.</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6" name="Slide Number Placeholder 5"/>
          <p:cNvSpPr>
            <a:spLocks noGrp="1"/>
          </p:cNvSpPr>
          <p:nvPr>
            <p:ph type="sldNum" sz="quarter" idx="11"/>
          </p:nvPr>
        </p:nvSpPr>
        <p:spPr/>
        <p:txBody>
          <a:bodyPr/>
          <a:lstStyle>
            <a:lvl1pPr>
              <a:defRPr/>
            </a:lvl1pPr>
          </a:lstStyle>
          <a:p>
            <a:pPr>
              <a:defRPr/>
            </a:pPr>
            <a:r>
              <a:rPr lang="en-US"/>
              <a:t>2-</a:t>
            </a:r>
            <a:fld id="{6AE761AE-B230-40F2-A834-3D9106B25B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8" name="Slide Number Placeholder 5"/>
          <p:cNvSpPr>
            <a:spLocks noGrp="1"/>
          </p:cNvSpPr>
          <p:nvPr>
            <p:ph type="sldNum" sz="quarter" idx="11"/>
          </p:nvPr>
        </p:nvSpPr>
        <p:spPr/>
        <p:txBody>
          <a:bodyPr/>
          <a:lstStyle>
            <a:lvl1pPr>
              <a:defRPr/>
            </a:lvl1pPr>
          </a:lstStyle>
          <a:p>
            <a:pPr>
              <a:defRPr/>
            </a:pPr>
            <a:r>
              <a:rPr lang="en-US"/>
              <a:t>2-</a:t>
            </a:r>
            <a:fld id="{2C907348-0CDE-40AC-9AB3-28746BDD13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4" name="Slide Number Placeholder 5"/>
          <p:cNvSpPr>
            <a:spLocks noGrp="1"/>
          </p:cNvSpPr>
          <p:nvPr>
            <p:ph type="sldNum" sz="quarter" idx="11"/>
          </p:nvPr>
        </p:nvSpPr>
        <p:spPr/>
        <p:txBody>
          <a:bodyPr/>
          <a:lstStyle>
            <a:lvl1pPr>
              <a:defRPr/>
            </a:lvl1pPr>
          </a:lstStyle>
          <a:p>
            <a:pPr>
              <a:defRPr/>
            </a:pPr>
            <a:r>
              <a:rPr lang="en-US"/>
              <a:t>2-</a:t>
            </a:r>
            <a:fld id="{C702CA4D-A372-46F8-929B-4A1D395C7D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3" name="Slide Number Placeholder 5"/>
          <p:cNvSpPr>
            <a:spLocks noGrp="1"/>
          </p:cNvSpPr>
          <p:nvPr>
            <p:ph type="sldNum" sz="quarter" idx="11"/>
          </p:nvPr>
        </p:nvSpPr>
        <p:spPr/>
        <p:txBody>
          <a:bodyPr/>
          <a:lstStyle>
            <a:lvl1pPr>
              <a:defRPr/>
            </a:lvl1pPr>
          </a:lstStyle>
          <a:p>
            <a:pPr>
              <a:defRPr/>
            </a:pPr>
            <a:r>
              <a:rPr lang="en-US"/>
              <a:t>2-</a:t>
            </a:r>
            <a:fld id="{D6AAEAD3-A2DE-4322-82AB-37CE53631D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6" name="Slide Number Placeholder 5"/>
          <p:cNvSpPr>
            <a:spLocks noGrp="1"/>
          </p:cNvSpPr>
          <p:nvPr>
            <p:ph type="sldNum" sz="quarter" idx="11"/>
          </p:nvPr>
        </p:nvSpPr>
        <p:spPr/>
        <p:txBody>
          <a:bodyPr/>
          <a:lstStyle>
            <a:lvl1pPr>
              <a:defRPr/>
            </a:lvl1pPr>
          </a:lstStyle>
          <a:p>
            <a:pPr>
              <a:defRPr/>
            </a:pPr>
            <a:r>
              <a:rPr lang="en-US"/>
              <a:t>2-</a:t>
            </a:r>
            <a:fld id="{E899D299-AEE9-4C29-9677-B69EFC6E6D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Copyright © The McGraw-Hill Companies, Inc. Permission required for reproduction or display.</a:t>
            </a:r>
          </a:p>
        </p:txBody>
      </p:sp>
      <p:sp>
        <p:nvSpPr>
          <p:cNvPr id="6" name="Slide Number Placeholder 5"/>
          <p:cNvSpPr>
            <a:spLocks noGrp="1"/>
          </p:cNvSpPr>
          <p:nvPr>
            <p:ph type="sldNum" sz="quarter" idx="11"/>
          </p:nvPr>
        </p:nvSpPr>
        <p:spPr/>
        <p:txBody>
          <a:bodyPr/>
          <a:lstStyle>
            <a:lvl1pPr>
              <a:defRPr/>
            </a:lvl1pPr>
          </a:lstStyle>
          <a:p>
            <a:pPr>
              <a:defRPr/>
            </a:pPr>
            <a:r>
              <a:rPr lang="en-US"/>
              <a:t>2-</a:t>
            </a:r>
            <a:fld id="{405980CA-D1E5-4E4F-8609-EFED649B03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4000"/>
              </a:schemeClr>
            </a:gs>
            <a:gs pos="78000">
              <a:schemeClr val="tx2">
                <a:lumMod val="50000"/>
              </a:schemeClr>
            </a:gs>
            <a:gs pos="100000">
              <a:schemeClr val="tx2">
                <a:lumMod val="75000"/>
              </a:schemeClr>
            </a:gs>
          </a:gsLst>
          <a:lin ang="3600000" scaled="0"/>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57200" y="6356350"/>
            <a:ext cx="6019800" cy="365125"/>
          </a:xfrm>
          <a:prstGeom prst="rect">
            <a:avLst/>
          </a:prstGeom>
        </p:spPr>
        <p:txBody>
          <a:bodyPr vert="horz" lIns="91440" tIns="45720" rIns="91440" bIns="45720" rtlCol="0" anchor="ctr"/>
          <a:lstStyle>
            <a:lvl1pPr algn="l" fontAlgn="auto">
              <a:spcBef>
                <a:spcPts val="0"/>
              </a:spcBef>
              <a:spcAft>
                <a:spcPts val="0"/>
              </a:spcAft>
              <a:defRPr sz="1050">
                <a:solidFill>
                  <a:schemeClr val="accent1">
                    <a:lumMod val="50000"/>
                  </a:schemeClr>
                </a:solidFill>
                <a:latin typeface="+mj-lt"/>
                <a:cs typeface="Arial" pitchFamily="34" charset="0"/>
              </a:defRPr>
            </a:lvl1pPr>
          </a:lstStyle>
          <a:p>
            <a:pPr>
              <a:defRPr/>
            </a:pPr>
            <a:r>
              <a:rPr lang="en-US"/>
              <a:t>Copyright © The McGraw-Hill Companies, Inc. Permission required for reproduction or display.</a:t>
            </a:r>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329363" y="6356350"/>
            <a:ext cx="2581275"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j-lt"/>
                <a:cs typeface="Arial" pitchFamily="34" charset="0"/>
              </a:defRPr>
            </a:lvl1pPr>
          </a:lstStyle>
          <a:p>
            <a:pPr>
              <a:defRPr/>
            </a:pPr>
            <a:r>
              <a:rPr lang="en-US"/>
              <a:t>2-</a:t>
            </a:r>
            <a:fld id="{142E31DB-3068-4C01-A9CD-2FC05B1329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60"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hdr="0" dt="0"/>
  <p:txStyles>
    <p:titleStyle>
      <a:lvl1pPr algn="l" rtl="0" eaLnBrk="0" fontAlgn="base" hangingPunct="0">
        <a:spcBef>
          <a:spcPct val="0"/>
        </a:spcBef>
        <a:spcAft>
          <a:spcPct val="0"/>
        </a:spcAft>
        <a:defRPr sz="4400" b="1" kern="1200">
          <a:solidFill>
            <a:schemeClr val="bg1"/>
          </a:solidFill>
          <a:latin typeface="+mj-lt"/>
          <a:ea typeface="+mj-ea"/>
          <a:cs typeface="Arial" pitchFamily="34" charset="0"/>
        </a:defRPr>
      </a:lvl1pPr>
      <a:lvl2pPr algn="l" rtl="0" eaLnBrk="0" fontAlgn="base" hangingPunct="0">
        <a:spcBef>
          <a:spcPct val="0"/>
        </a:spcBef>
        <a:spcAft>
          <a:spcPct val="0"/>
        </a:spcAft>
        <a:defRPr sz="4400" b="1">
          <a:solidFill>
            <a:schemeClr val="bg1"/>
          </a:solidFill>
          <a:latin typeface="Calibri" pitchFamily="34" charset="0"/>
          <a:cs typeface="Arial" charset="0"/>
        </a:defRPr>
      </a:lvl2pPr>
      <a:lvl3pPr algn="l" rtl="0" eaLnBrk="0" fontAlgn="base" hangingPunct="0">
        <a:spcBef>
          <a:spcPct val="0"/>
        </a:spcBef>
        <a:spcAft>
          <a:spcPct val="0"/>
        </a:spcAft>
        <a:defRPr sz="4400" b="1">
          <a:solidFill>
            <a:schemeClr val="bg1"/>
          </a:solidFill>
          <a:latin typeface="Calibri" pitchFamily="34" charset="0"/>
          <a:cs typeface="Arial" charset="0"/>
        </a:defRPr>
      </a:lvl3pPr>
      <a:lvl4pPr algn="l" rtl="0" eaLnBrk="0" fontAlgn="base" hangingPunct="0">
        <a:spcBef>
          <a:spcPct val="0"/>
        </a:spcBef>
        <a:spcAft>
          <a:spcPct val="0"/>
        </a:spcAft>
        <a:defRPr sz="4400" b="1">
          <a:solidFill>
            <a:schemeClr val="bg1"/>
          </a:solidFill>
          <a:latin typeface="Calibri" pitchFamily="34" charset="0"/>
          <a:cs typeface="Arial" charset="0"/>
        </a:defRPr>
      </a:lvl4pPr>
      <a:lvl5pPr algn="l" rtl="0" eaLnBrk="0" fontAlgn="base" hangingPunct="0">
        <a:spcBef>
          <a:spcPct val="0"/>
        </a:spcBef>
        <a:spcAft>
          <a:spcPct val="0"/>
        </a:spcAft>
        <a:defRPr sz="4400" b="1">
          <a:solidFill>
            <a:schemeClr val="bg1"/>
          </a:solidFill>
          <a:latin typeface="Calibri" pitchFamily="34" charset="0"/>
          <a:cs typeface="Arial" charset="0"/>
        </a:defRPr>
      </a:lvl5pPr>
      <a:lvl6pPr marL="457200" algn="l" rtl="0" fontAlgn="base">
        <a:spcBef>
          <a:spcPct val="0"/>
        </a:spcBef>
        <a:spcAft>
          <a:spcPct val="0"/>
        </a:spcAft>
        <a:defRPr sz="4400" b="1">
          <a:solidFill>
            <a:schemeClr val="bg1"/>
          </a:solidFill>
          <a:latin typeface="Calibri" pitchFamily="34" charset="0"/>
          <a:cs typeface="Arial" charset="0"/>
        </a:defRPr>
      </a:lvl6pPr>
      <a:lvl7pPr marL="914400" algn="l" rtl="0" fontAlgn="base">
        <a:spcBef>
          <a:spcPct val="0"/>
        </a:spcBef>
        <a:spcAft>
          <a:spcPct val="0"/>
        </a:spcAft>
        <a:defRPr sz="4400" b="1">
          <a:solidFill>
            <a:schemeClr val="bg1"/>
          </a:solidFill>
          <a:latin typeface="Calibri" pitchFamily="34" charset="0"/>
          <a:cs typeface="Arial" charset="0"/>
        </a:defRPr>
      </a:lvl7pPr>
      <a:lvl8pPr marL="1371600" algn="l" rtl="0" fontAlgn="base">
        <a:spcBef>
          <a:spcPct val="0"/>
        </a:spcBef>
        <a:spcAft>
          <a:spcPct val="0"/>
        </a:spcAft>
        <a:defRPr sz="4400" b="1">
          <a:solidFill>
            <a:schemeClr val="bg1"/>
          </a:solidFill>
          <a:latin typeface="Calibri" pitchFamily="34" charset="0"/>
          <a:cs typeface="Arial" charset="0"/>
        </a:defRPr>
      </a:lvl8pPr>
      <a:lvl9pPr marL="1828800" algn="l" rtl="0" fontAlgn="base">
        <a:spcBef>
          <a:spcPct val="0"/>
        </a:spcBef>
        <a:spcAft>
          <a:spcPct val="0"/>
        </a:spcAft>
        <a:defRPr sz="4400" b="1">
          <a:solidFill>
            <a:schemeClr val="bg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bg1"/>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800" b="1" kern="1200">
          <a:solidFill>
            <a:schemeClr val="bg1"/>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b="1" kern="1200">
          <a:solidFill>
            <a:schemeClr val="bg1"/>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b="1" kern="1200">
          <a:solidFill>
            <a:schemeClr val="bg1"/>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b="1" kern="1200">
          <a:solidFill>
            <a:schemeClr val="bg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1" descr="maL22947_07_CO"/>
          <p:cNvPicPr>
            <a:picLocks noChangeAspect="1" noChangeArrowheads="1"/>
          </p:cNvPicPr>
          <p:nvPr/>
        </p:nvPicPr>
        <p:blipFill>
          <a:blip r:embed="rId3"/>
          <a:srcRect/>
          <a:stretch>
            <a:fillRect/>
          </a:stretch>
        </p:blipFill>
        <p:spPr bwMode="auto">
          <a:xfrm>
            <a:off x="1797050" y="0"/>
            <a:ext cx="6461125" cy="6858000"/>
          </a:xfrm>
          <a:prstGeom prst="rect">
            <a:avLst/>
          </a:prstGeom>
          <a:noFill/>
          <a:ln w="9525">
            <a:noFill/>
            <a:miter lim="800000"/>
            <a:headEnd/>
            <a:tailEnd/>
          </a:ln>
        </p:spPr>
      </p:pic>
      <p:sp>
        <p:nvSpPr>
          <p:cNvPr id="9" name="Text Placeholder 5"/>
          <p:cNvSpPr txBox="1">
            <a:spLocks/>
          </p:cNvSpPr>
          <p:nvPr/>
        </p:nvSpPr>
        <p:spPr>
          <a:xfrm>
            <a:off x="1371600" y="4267200"/>
            <a:ext cx="7772400" cy="457200"/>
          </a:xfrm>
          <a:prstGeom prst="rect">
            <a:avLst/>
          </a:prstGeom>
          <a:solidFill>
            <a:schemeClr val="tx1">
              <a:lumMod val="85000"/>
              <a:lumOff val="15000"/>
              <a:alpha val="67000"/>
            </a:schemeClr>
          </a:solidFill>
        </p:spPr>
        <p:txBody>
          <a:bodyPr anchor="b">
            <a:normAutofit/>
          </a:bodyPr>
          <a:lstStyle>
            <a:lvl1pPr marL="0" indent="0" algn="l" defTabSz="914400" rtl="0" eaLnBrk="1" latinLnBrk="0" hangingPunct="1">
              <a:spcBef>
                <a:spcPct val="20000"/>
              </a:spcBef>
              <a:buFont typeface="Arial" pitchFamily="34" charset="0"/>
              <a:buNone/>
              <a:defRPr sz="2000" b="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b="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b="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b="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b="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r" fontAlgn="auto">
              <a:spcAft>
                <a:spcPts val="0"/>
              </a:spcAft>
              <a:defRPr/>
            </a:pPr>
            <a:endParaRPr lang="en-US" dirty="0"/>
          </a:p>
        </p:txBody>
      </p:sp>
      <p:sp>
        <p:nvSpPr>
          <p:cNvPr id="3" name="Rectangle 2"/>
          <p:cNvSpPr/>
          <p:nvPr/>
        </p:nvSpPr>
        <p:spPr>
          <a:xfrm>
            <a:off x="1371600" y="4724400"/>
            <a:ext cx="7772400" cy="16002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 Same Side Corner Rectangle 6"/>
          <p:cNvSpPr/>
          <p:nvPr/>
        </p:nvSpPr>
        <p:spPr>
          <a:xfrm rot="5400000">
            <a:off x="457200" y="-152400"/>
            <a:ext cx="1142999" cy="2057400"/>
          </a:xfrm>
          <a:prstGeom prst="round2SameRect">
            <a:avLst/>
          </a:prstGeom>
          <a:solidFill>
            <a:schemeClr val="bg1"/>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4" descr="MHHE-logo-mark-72dpi-100sca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extLst>
          </a:blip>
          <a:srcRect/>
          <a:stretch>
            <a:fillRect/>
          </a:stretch>
        </p:blipFill>
        <p:spPr bwMode="auto">
          <a:xfrm>
            <a:off x="228600" y="474661"/>
            <a:ext cx="1616075" cy="803275"/>
          </a:xfrm>
          <a:prstGeom prst="round2SameRect">
            <a:avLst/>
          </a:prstGeom>
          <a:noFill/>
          <a:ln>
            <a:noFill/>
          </a:ln>
          <a:extLst>
            <a:ext uri="{909E8E84-426E-40DD-AFC4-6F175D3DCCD1}"/>
            <a:ext uri="{91240B29-F687-4F45-9708-019B960494DF}"/>
          </a:extLst>
        </p:spPr>
      </p:pic>
      <p:sp>
        <p:nvSpPr>
          <p:cNvPr id="5" name="Title 4"/>
          <p:cNvSpPr>
            <a:spLocks noGrp="1"/>
          </p:cNvSpPr>
          <p:nvPr>
            <p:ph type="title"/>
          </p:nvPr>
        </p:nvSpPr>
        <p:spPr>
          <a:xfrm>
            <a:off x="1447800" y="4711700"/>
            <a:ext cx="7391400" cy="1612900"/>
          </a:xfrm>
        </p:spPr>
        <p:txBody>
          <a:bodyPr rtlCol="0">
            <a:normAutofit/>
          </a:bodyPr>
          <a:lstStyle/>
          <a:p>
            <a:pPr algn="r" eaLnBrk="1" fontAlgn="auto" hangingPunct="1">
              <a:spcAft>
                <a:spcPts val="0"/>
              </a:spcAft>
              <a:defRPr/>
            </a:pPr>
            <a:r>
              <a:rPr lang="en-US" sz="2700" dirty="0" smtClean="0"/>
              <a:t>Chapter 7 LECTURE OUTLINE</a:t>
            </a:r>
            <a:r>
              <a:rPr lang="en-US" dirty="0" smtClean="0"/>
              <a:t/>
            </a:r>
            <a:br>
              <a:rPr lang="en-US" dirty="0" smtClean="0"/>
            </a:br>
            <a:r>
              <a:rPr lang="en-US" dirty="0" smtClean="0"/>
              <a:t>The Geography of language</a:t>
            </a:r>
            <a:endParaRPr lang="en-US" dirty="0"/>
          </a:p>
        </p:txBody>
      </p:sp>
      <p:sp>
        <p:nvSpPr>
          <p:cNvPr id="6" name="Text Placeholder 5"/>
          <p:cNvSpPr>
            <a:spLocks noGrp="1"/>
          </p:cNvSpPr>
          <p:nvPr>
            <p:ph type="body" idx="1"/>
          </p:nvPr>
        </p:nvSpPr>
        <p:spPr>
          <a:xfrm>
            <a:off x="1371600" y="4267200"/>
            <a:ext cx="7467600" cy="457200"/>
          </a:xfrm>
        </p:spPr>
        <p:txBody>
          <a:bodyPr rtlCol="0">
            <a:normAutofit/>
          </a:bodyPr>
          <a:lstStyle/>
          <a:p>
            <a:pPr algn="r" eaLnBrk="1" fontAlgn="auto" hangingPunct="1">
              <a:spcAft>
                <a:spcPts val="0"/>
              </a:spcAft>
              <a:buFont typeface="Arial" pitchFamily="34" charset="0"/>
              <a:buNone/>
              <a:defRPr/>
            </a:pPr>
            <a:r>
              <a:rPr lang="en-US" i="1" dirty="0" smtClean="0">
                <a:solidFill>
                  <a:schemeClr val="bg1">
                    <a:lumMod val="75000"/>
                  </a:schemeClr>
                </a:solidFill>
              </a:rPr>
              <a:t>Human Geography </a:t>
            </a:r>
            <a:r>
              <a:rPr lang="en-US" dirty="0" smtClean="0">
                <a:solidFill>
                  <a:schemeClr val="bg1">
                    <a:lumMod val="75000"/>
                  </a:schemeClr>
                </a:solidFill>
              </a:rPr>
              <a:t>by Malinowski &amp; Kaplan</a:t>
            </a:r>
            <a:endParaRPr lang="en-US" dirty="0">
              <a:solidFill>
                <a:schemeClr val="bg1">
                  <a:lumMod val="75000"/>
                </a:schemeClr>
              </a:solidFill>
            </a:endParaRPr>
          </a:p>
        </p:txBody>
      </p:sp>
      <p:sp>
        <p:nvSpPr>
          <p:cNvPr id="13" name="Footer Placeholder 12"/>
          <p:cNvSpPr>
            <a:spLocks noGrp="1"/>
          </p:cNvSpPr>
          <p:nvPr>
            <p:ph type="ftr" sz="quarter" idx="11"/>
          </p:nvPr>
        </p:nvSpPr>
        <p:spPr>
          <a:xfrm>
            <a:off x="76200" y="6456363"/>
            <a:ext cx="5791200" cy="365125"/>
          </a:xfrm>
          <a:solidFill>
            <a:srgbClr val="000000">
              <a:alpha val="38824"/>
            </a:srgbClr>
          </a:solidFill>
          <a:ln>
            <a:noFill/>
          </a:ln>
        </p:spPr>
        <p:style>
          <a:lnRef idx="1">
            <a:schemeClr val="dk1"/>
          </a:lnRef>
          <a:fillRef idx="3">
            <a:schemeClr val="dk1"/>
          </a:fillRef>
          <a:effectRef idx="2">
            <a:schemeClr val="dk1"/>
          </a:effectRef>
          <a:fontRef idx="minor">
            <a:schemeClr val="lt1"/>
          </a:fontRef>
        </p:style>
        <p:txBody>
          <a:bodyPr/>
          <a:lstStyle/>
          <a:p>
            <a:pPr>
              <a:defRPr/>
            </a:pPr>
            <a:r>
              <a:rPr lang="en-US">
                <a:solidFill>
                  <a:schemeClr val="bg1"/>
                </a:solidFill>
              </a:rPr>
              <a:t>Copyright © The McGraw-Hill Companies, Inc. Permission required for reproduction or display.</a:t>
            </a:r>
          </a:p>
        </p:txBody>
      </p:sp>
      <p:sp>
        <p:nvSpPr>
          <p:cNvPr id="14" name="Slide Number Placeholder 13"/>
          <p:cNvSpPr>
            <a:spLocks noGrp="1"/>
          </p:cNvSpPr>
          <p:nvPr>
            <p:ph type="sldNum" sz="quarter" idx="10"/>
          </p:nvPr>
        </p:nvSpPr>
        <p:spPr/>
        <p:txBody>
          <a:bodyPr/>
          <a:lstStyle/>
          <a:p>
            <a:pPr>
              <a:defRPr/>
            </a:pPr>
            <a:r>
              <a:rPr lang="en-US"/>
              <a:t>7-</a:t>
            </a:r>
            <a:fld id="{B79066F3-F896-4A46-A98B-DA43BF228EEC}" type="slidenum">
              <a:rPr lang="en-US"/>
              <a:pPr>
                <a:defRPr/>
              </a:pPr>
              <a:t>1</a:t>
            </a:fld>
            <a:endParaRPr lang="en-US"/>
          </a:p>
        </p:txBody>
      </p:sp>
      <p:sp>
        <p:nvSpPr>
          <p:cNvPr id="14346" name="Text Box 12"/>
          <p:cNvSpPr txBox="1">
            <a:spLocks noChangeArrowheads="1"/>
          </p:cNvSpPr>
          <p:nvPr/>
        </p:nvSpPr>
        <p:spPr bwMode="auto">
          <a:xfrm>
            <a:off x="0" y="1752600"/>
            <a:ext cx="2057400" cy="914400"/>
          </a:xfrm>
          <a:prstGeom prst="rect">
            <a:avLst/>
          </a:prstGeom>
          <a:noFill/>
          <a:ln w="9525">
            <a:noFill/>
            <a:miter lim="800000"/>
            <a:headEnd/>
            <a:tailEnd/>
          </a:ln>
        </p:spPr>
        <p:txBody>
          <a:bodyPr>
            <a:spAutoFit/>
          </a:bodyPr>
          <a:lstStyle/>
          <a:p>
            <a:r>
              <a:rPr lang="en-US" sz="1200">
                <a:solidFill>
                  <a:schemeClr val="bg1"/>
                </a:solidFill>
                <a:latin typeface="Arial" charset="0"/>
              </a:rPr>
              <a:t>Photo © Jon Malinowski. </a:t>
            </a:r>
          </a:p>
          <a:p>
            <a:r>
              <a:rPr lang="en-US" sz="1200">
                <a:solidFill>
                  <a:schemeClr val="bg1"/>
                </a:solidFill>
                <a:latin typeface="Arial" charset="0"/>
              </a:rPr>
              <a:t>All rights reserved. Used with permission.</a:t>
            </a:r>
          </a:p>
          <a:p>
            <a:pPr>
              <a:spcBef>
                <a:spcPct val="50000"/>
              </a:spcBef>
            </a:pPr>
            <a:endParaRPr lang="en-US" sz="120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7C: Language Families</a:t>
            </a:r>
            <a:endParaRPr lang="en-US" dirty="0"/>
          </a:p>
        </p:txBody>
      </p:sp>
      <p:sp>
        <p:nvSpPr>
          <p:cNvPr id="3" name="Content Placeholder 2"/>
          <p:cNvSpPr>
            <a:spLocks noGrp="1"/>
          </p:cNvSpPr>
          <p:nvPr>
            <p:ph idx="1"/>
          </p:nvPr>
        </p:nvSpPr>
        <p:spPr/>
        <p:txBody>
          <a:bodyPr/>
          <a:lstStyle/>
          <a:p>
            <a:pPr>
              <a:buNone/>
            </a:pPr>
            <a:r>
              <a:rPr lang="en-US" dirty="0" smtClean="0"/>
              <a:t>Afro-Asiatic</a:t>
            </a:r>
          </a:p>
          <a:p>
            <a:r>
              <a:rPr lang="en-US" dirty="0" smtClean="0"/>
              <a:t>370 language primarily spoken in North Africa and Southwest Asia</a:t>
            </a:r>
          </a:p>
          <a:p>
            <a:r>
              <a:rPr lang="en-US" dirty="0" smtClean="0"/>
              <a:t>Largest branch, Semitic, includes over 70 languages which includes Arabic</a:t>
            </a:r>
          </a:p>
          <a:p>
            <a:r>
              <a:rPr lang="en-US" dirty="0" smtClean="0"/>
              <a:t>Arabic includes 35 major dialects. Major Arabic dialect groups can be found in North Africa, Egypt, the Arabian Peninsula, Syria, and Iraq</a:t>
            </a:r>
            <a:endParaRPr lang="en-US" dirty="0"/>
          </a:p>
        </p:txBody>
      </p:sp>
      <p:sp>
        <p:nvSpPr>
          <p:cNvPr id="4" name="Footer Placeholder 3"/>
          <p:cNvSpPr>
            <a:spLocks noGrp="1"/>
          </p:cNvSpPr>
          <p:nvPr>
            <p:ph type="ftr" sz="quarter" idx="10"/>
          </p:nvPr>
        </p:nvSpPr>
        <p:spPr/>
        <p:txBody>
          <a:bodyPr/>
          <a:lstStyle/>
          <a:p>
            <a:pPr>
              <a:defRPr/>
            </a:pPr>
            <a:r>
              <a:rPr lang="en-US" smtClean="0"/>
              <a:t>Copyright © The McGraw-Hill Companies, Inc. Permission required for reproduction or display.</a:t>
            </a:r>
            <a:endParaRPr lang="en-US"/>
          </a:p>
        </p:txBody>
      </p:sp>
      <p:sp>
        <p:nvSpPr>
          <p:cNvPr id="5" name="Slide Number Placeholder 4"/>
          <p:cNvSpPr>
            <a:spLocks noGrp="1"/>
          </p:cNvSpPr>
          <p:nvPr>
            <p:ph type="sldNum" sz="quarter" idx="11"/>
          </p:nvPr>
        </p:nvSpPr>
        <p:spPr/>
        <p:txBody>
          <a:bodyPr/>
          <a:lstStyle/>
          <a:p>
            <a:pPr>
              <a:defRPr/>
            </a:pPr>
            <a:r>
              <a:rPr lang="en-US" smtClean="0"/>
              <a:t>2-</a:t>
            </a:r>
            <a:fld id="{9A2EF1B2-D615-452F-9BBB-2ADC5C7F2762}"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7C: Language Families</a:t>
            </a:r>
            <a:endParaRPr lang="en-US" dirty="0"/>
          </a:p>
        </p:txBody>
      </p:sp>
      <p:sp>
        <p:nvSpPr>
          <p:cNvPr id="3" name="Content Placeholder 2"/>
          <p:cNvSpPr>
            <a:spLocks noGrp="1"/>
          </p:cNvSpPr>
          <p:nvPr>
            <p:ph idx="1"/>
          </p:nvPr>
        </p:nvSpPr>
        <p:spPr/>
        <p:txBody>
          <a:bodyPr/>
          <a:lstStyle/>
          <a:p>
            <a:pPr>
              <a:buNone/>
            </a:pPr>
            <a:r>
              <a:rPr lang="en-US" dirty="0" smtClean="0"/>
              <a:t>Indo-European</a:t>
            </a:r>
          </a:p>
          <a:p>
            <a:r>
              <a:rPr lang="en-US" dirty="0" smtClean="0"/>
              <a:t>Includes  over 440 languages</a:t>
            </a:r>
          </a:p>
          <a:p>
            <a:r>
              <a:rPr lang="en-US" dirty="0" smtClean="0"/>
              <a:t>Oldest living sub-group is the Indo-Iranian spoken in modern-day India and Iran </a:t>
            </a:r>
          </a:p>
          <a:p>
            <a:r>
              <a:rPr lang="en-US" dirty="0" smtClean="0"/>
              <a:t>English is part of the Germanic branch</a:t>
            </a:r>
            <a:endParaRPr lang="en-US" dirty="0"/>
          </a:p>
        </p:txBody>
      </p:sp>
      <p:sp>
        <p:nvSpPr>
          <p:cNvPr id="4" name="Footer Placeholder 3"/>
          <p:cNvSpPr>
            <a:spLocks noGrp="1"/>
          </p:cNvSpPr>
          <p:nvPr>
            <p:ph type="ftr" sz="quarter" idx="10"/>
          </p:nvPr>
        </p:nvSpPr>
        <p:spPr/>
        <p:txBody>
          <a:bodyPr/>
          <a:lstStyle/>
          <a:p>
            <a:pPr>
              <a:defRPr/>
            </a:pPr>
            <a:r>
              <a:rPr lang="en-US" smtClean="0"/>
              <a:t>Copyright © The McGraw-Hill Companies, Inc. Permission required for reproduction or display.</a:t>
            </a:r>
            <a:endParaRPr lang="en-US"/>
          </a:p>
        </p:txBody>
      </p:sp>
      <p:sp>
        <p:nvSpPr>
          <p:cNvPr id="5" name="Slide Number Placeholder 4"/>
          <p:cNvSpPr>
            <a:spLocks noGrp="1"/>
          </p:cNvSpPr>
          <p:nvPr>
            <p:ph type="sldNum" sz="quarter" idx="11"/>
          </p:nvPr>
        </p:nvSpPr>
        <p:spPr/>
        <p:txBody>
          <a:bodyPr/>
          <a:lstStyle/>
          <a:p>
            <a:pPr>
              <a:defRPr/>
            </a:pPr>
            <a:r>
              <a:rPr lang="en-US" smtClean="0"/>
              <a:t>2-</a:t>
            </a:r>
            <a:fld id="{9A2EF1B2-D615-452F-9BBB-2ADC5C7F2762}"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7C: Language Families</a:t>
            </a:r>
            <a:endParaRPr lang="en-US" dirty="0"/>
          </a:p>
        </p:txBody>
      </p:sp>
      <p:sp>
        <p:nvSpPr>
          <p:cNvPr id="3" name="Content Placeholder 2"/>
          <p:cNvSpPr>
            <a:spLocks noGrp="1"/>
          </p:cNvSpPr>
          <p:nvPr>
            <p:ph idx="1"/>
          </p:nvPr>
        </p:nvSpPr>
        <p:spPr/>
        <p:txBody>
          <a:bodyPr/>
          <a:lstStyle/>
          <a:p>
            <a:pPr>
              <a:buNone/>
            </a:pPr>
            <a:r>
              <a:rPr lang="en-US" dirty="0" smtClean="0"/>
              <a:t>Niger-Congo</a:t>
            </a:r>
          </a:p>
          <a:p>
            <a:r>
              <a:rPr lang="en-US" dirty="0" smtClean="0"/>
              <a:t>1,400 languages spoken</a:t>
            </a:r>
          </a:p>
          <a:p>
            <a:r>
              <a:rPr lang="en-US" dirty="0" smtClean="0"/>
              <a:t>9 major branches, including the important Bantu languages</a:t>
            </a:r>
            <a:endParaRPr lang="en-US" dirty="0"/>
          </a:p>
        </p:txBody>
      </p:sp>
      <p:sp>
        <p:nvSpPr>
          <p:cNvPr id="4" name="Footer Placeholder 3"/>
          <p:cNvSpPr>
            <a:spLocks noGrp="1"/>
          </p:cNvSpPr>
          <p:nvPr>
            <p:ph type="ftr" sz="quarter" idx="10"/>
          </p:nvPr>
        </p:nvSpPr>
        <p:spPr/>
        <p:txBody>
          <a:bodyPr/>
          <a:lstStyle/>
          <a:p>
            <a:pPr>
              <a:defRPr/>
            </a:pPr>
            <a:r>
              <a:rPr lang="en-US" smtClean="0"/>
              <a:t>Copyright © The McGraw-Hill Companies, Inc. Permission required for reproduction or display.</a:t>
            </a:r>
            <a:endParaRPr lang="en-US"/>
          </a:p>
        </p:txBody>
      </p:sp>
      <p:sp>
        <p:nvSpPr>
          <p:cNvPr id="5" name="Slide Number Placeholder 4"/>
          <p:cNvSpPr>
            <a:spLocks noGrp="1"/>
          </p:cNvSpPr>
          <p:nvPr>
            <p:ph type="sldNum" sz="quarter" idx="11"/>
          </p:nvPr>
        </p:nvSpPr>
        <p:spPr/>
        <p:txBody>
          <a:bodyPr/>
          <a:lstStyle/>
          <a:p>
            <a:pPr>
              <a:defRPr/>
            </a:pPr>
            <a:r>
              <a:rPr lang="en-US" smtClean="0"/>
              <a:t>2-</a:t>
            </a:r>
            <a:fld id="{9A2EF1B2-D615-452F-9BBB-2ADC5C7F276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7C: Language Families</a:t>
            </a:r>
            <a:endParaRPr lang="en-US" dirty="0"/>
          </a:p>
        </p:txBody>
      </p:sp>
      <p:sp>
        <p:nvSpPr>
          <p:cNvPr id="3" name="Content Placeholder 2"/>
          <p:cNvSpPr>
            <a:spLocks noGrp="1"/>
          </p:cNvSpPr>
          <p:nvPr>
            <p:ph idx="1"/>
          </p:nvPr>
        </p:nvSpPr>
        <p:spPr/>
        <p:txBody>
          <a:bodyPr/>
          <a:lstStyle/>
          <a:p>
            <a:pPr>
              <a:buNone/>
            </a:pPr>
            <a:r>
              <a:rPr lang="en-US" dirty="0" smtClean="0"/>
              <a:t>Malayo-Polynesian</a:t>
            </a:r>
          </a:p>
          <a:p>
            <a:r>
              <a:rPr lang="en-US" dirty="0" smtClean="0"/>
              <a:t>1,200 languages spoken across Southeast Asia and the South Pacific</a:t>
            </a:r>
          </a:p>
          <a:p>
            <a:r>
              <a:rPr lang="en-US" dirty="0" smtClean="0"/>
              <a:t>Malagasy, most unusual member of the </a:t>
            </a:r>
            <a:r>
              <a:rPr lang="en-US" dirty="0" err="1" smtClean="0"/>
              <a:t>Melayo</a:t>
            </a:r>
            <a:r>
              <a:rPr lang="en-US" dirty="0" smtClean="0"/>
              <a:t>-Polynesian, spoken  in Madagascar which is thousands of miles from its cousins</a:t>
            </a:r>
            <a:endParaRPr lang="en-US" dirty="0"/>
          </a:p>
        </p:txBody>
      </p:sp>
      <p:sp>
        <p:nvSpPr>
          <p:cNvPr id="4" name="Footer Placeholder 3"/>
          <p:cNvSpPr>
            <a:spLocks noGrp="1"/>
          </p:cNvSpPr>
          <p:nvPr>
            <p:ph type="ftr" sz="quarter" idx="10"/>
          </p:nvPr>
        </p:nvSpPr>
        <p:spPr/>
        <p:txBody>
          <a:bodyPr/>
          <a:lstStyle/>
          <a:p>
            <a:pPr>
              <a:defRPr/>
            </a:pPr>
            <a:r>
              <a:rPr lang="en-US" smtClean="0"/>
              <a:t>Copyright © The McGraw-Hill Companies, Inc. Permission required for reproduction or display.</a:t>
            </a:r>
            <a:endParaRPr lang="en-US"/>
          </a:p>
        </p:txBody>
      </p:sp>
      <p:sp>
        <p:nvSpPr>
          <p:cNvPr id="5" name="Slide Number Placeholder 4"/>
          <p:cNvSpPr>
            <a:spLocks noGrp="1"/>
          </p:cNvSpPr>
          <p:nvPr>
            <p:ph type="sldNum" sz="quarter" idx="11"/>
          </p:nvPr>
        </p:nvSpPr>
        <p:spPr/>
        <p:txBody>
          <a:bodyPr/>
          <a:lstStyle/>
          <a:p>
            <a:pPr>
              <a:defRPr/>
            </a:pPr>
            <a:r>
              <a:rPr lang="en-US" smtClean="0"/>
              <a:t>2-</a:t>
            </a:r>
            <a:fld id="{9A2EF1B2-D615-452F-9BBB-2ADC5C7F2762}"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7C: Language Families</a:t>
            </a:r>
            <a:endParaRPr lang="en-US" dirty="0"/>
          </a:p>
        </p:txBody>
      </p:sp>
      <p:sp>
        <p:nvSpPr>
          <p:cNvPr id="3" name="Content Placeholder 2"/>
          <p:cNvSpPr>
            <a:spLocks noGrp="1"/>
          </p:cNvSpPr>
          <p:nvPr>
            <p:ph idx="1"/>
          </p:nvPr>
        </p:nvSpPr>
        <p:spPr/>
        <p:txBody>
          <a:bodyPr/>
          <a:lstStyle/>
          <a:p>
            <a:pPr>
              <a:buNone/>
            </a:pPr>
            <a:r>
              <a:rPr lang="en-US" dirty="0" smtClean="0"/>
              <a:t>Sino-Tibetan</a:t>
            </a:r>
          </a:p>
          <a:p>
            <a:r>
              <a:rPr lang="en-US" dirty="0" smtClean="0"/>
              <a:t>250 or more languages</a:t>
            </a:r>
          </a:p>
          <a:p>
            <a:r>
              <a:rPr lang="en-US" dirty="0" smtClean="0"/>
              <a:t>The most widely spoken language is Mandarin. </a:t>
            </a:r>
            <a:endParaRPr lang="en-US" dirty="0"/>
          </a:p>
        </p:txBody>
      </p:sp>
      <p:sp>
        <p:nvSpPr>
          <p:cNvPr id="4" name="Footer Placeholder 3"/>
          <p:cNvSpPr>
            <a:spLocks noGrp="1"/>
          </p:cNvSpPr>
          <p:nvPr>
            <p:ph type="ftr" sz="quarter" idx="10"/>
          </p:nvPr>
        </p:nvSpPr>
        <p:spPr/>
        <p:txBody>
          <a:bodyPr/>
          <a:lstStyle/>
          <a:p>
            <a:pPr>
              <a:defRPr/>
            </a:pPr>
            <a:r>
              <a:rPr lang="en-US" smtClean="0"/>
              <a:t>Copyright © The McGraw-Hill Companies, Inc. Permission required for reproduction or display.</a:t>
            </a:r>
            <a:endParaRPr lang="en-US"/>
          </a:p>
        </p:txBody>
      </p:sp>
      <p:sp>
        <p:nvSpPr>
          <p:cNvPr id="5" name="Slide Number Placeholder 4"/>
          <p:cNvSpPr>
            <a:spLocks noGrp="1"/>
          </p:cNvSpPr>
          <p:nvPr>
            <p:ph type="sldNum" sz="quarter" idx="11"/>
          </p:nvPr>
        </p:nvSpPr>
        <p:spPr/>
        <p:txBody>
          <a:bodyPr/>
          <a:lstStyle/>
          <a:p>
            <a:pPr>
              <a:defRPr/>
            </a:pPr>
            <a:r>
              <a:rPr lang="en-US" smtClean="0"/>
              <a:t>2-</a:t>
            </a:r>
            <a:fld id="{9A2EF1B2-D615-452F-9BBB-2ADC5C7F2762}"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cs typeface="Arial" charset="0"/>
              </a:rPr>
              <a:t>7D: Geography of English</a:t>
            </a:r>
          </a:p>
        </p:txBody>
      </p:sp>
      <p:sp>
        <p:nvSpPr>
          <p:cNvPr id="23554" name="Content Placeholder 2"/>
          <p:cNvSpPr>
            <a:spLocks noGrp="1"/>
          </p:cNvSpPr>
          <p:nvPr>
            <p:ph idx="1"/>
          </p:nvPr>
        </p:nvSpPr>
        <p:spPr>
          <a:xfrm>
            <a:off x="457200" y="1371600"/>
            <a:ext cx="8077200" cy="4754563"/>
          </a:xfrm>
        </p:spPr>
        <p:txBody>
          <a:bodyPr/>
          <a:lstStyle/>
          <a:p>
            <a:pPr eaLnBrk="1" hangingPunct="1"/>
            <a:r>
              <a:rPr lang="en-US" smtClean="0">
                <a:cs typeface="Arial" charset="0"/>
              </a:rPr>
              <a:t>“Standard” English is known as Received Pronunciation (RP)</a:t>
            </a:r>
          </a:p>
          <a:p>
            <a:pPr lvl="1" eaLnBrk="1" hangingPunct="1">
              <a:buFont typeface="Arial" charset="0"/>
              <a:buChar char="•"/>
            </a:pPr>
            <a:r>
              <a:rPr lang="en-US" smtClean="0">
                <a:cs typeface="Arial" charset="0"/>
              </a:rPr>
              <a:t>The English of educated British speakers in London</a:t>
            </a:r>
          </a:p>
          <a:p>
            <a:pPr eaLnBrk="1" hangingPunct="1"/>
            <a:r>
              <a:rPr lang="en-US" smtClean="0">
                <a:cs typeface="Arial" charset="0"/>
              </a:rPr>
              <a:t>American English starts splitting 500 years ago</a:t>
            </a:r>
          </a:p>
          <a:p>
            <a:pPr lvl="1" eaLnBrk="1" hangingPunct="1">
              <a:buFont typeface="Arial" charset="0"/>
              <a:buChar char="•"/>
            </a:pPr>
            <a:r>
              <a:rPr lang="en-US" smtClean="0">
                <a:cs typeface="Arial" charset="0"/>
              </a:rPr>
              <a:t>Regional dialects and pidgins such as Gullah</a:t>
            </a:r>
          </a:p>
          <a:p>
            <a:pPr eaLnBrk="1" hangingPunct="1"/>
            <a:r>
              <a:rPr lang="en-US" smtClean="0">
                <a:cs typeface="Arial" charset="0"/>
              </a:rPr>
              <a:t>Distinct varieties in Australia, New Zealand, South Africa, India, etc.</a:t>
            </a:r>
          </a:p>
        </p:txBody>
      </p:sp>
      <p:sp>
        <p:nvSpPr>
          <p:cNvPr id="4" name="Slide Number Placeholder 3"/>
          <p:cNvSpPr>
            <a:spLocks noGrp="1"/>
          </p:cNvSpPr>
          <p:nvPr>
            <p:ph type="sldNum" sz="quarter" idx="11"/>
          </p:nvPr>
        </p:nvSpPr>
        <p:spPr/>
        <p:txBody>
          <a:bodyPr/>
          <a:lstStyle/>
          <a:p>
            <a:pPr>
              <a:defRPr/>
            </a:pPr>
            <a:r>
              <a:rPr lang="en-US"/>
              <a:t>7-</a:t>
            </a:r>
            <a:fld id="{5C192C84-4D36-4DBB-9BBD-659D65C8765F}" type="slidenum">
              <a:rPr lang="en-US"/>
              <a:pPr>
                <a:defRPr/>
              </a:pPr>
              <a:t>15</a:t>
            </a:fld>
            <a:endParaRPr lang="en-US"/>
          </a:p>
        </p:txBody>
      </p:sp>
      <p:sp>
        <p:nvSpPr>
          <p:cNvPr id="5" name="Footer Placeholder 4"/>
          <p:cNvSpPr>
            <a:spLocks noGrp="1"/>
          </p:cNvSpPr>
          <p:nvPr>
            <p:ph type="ftr" sz="quarter" idx="10"/>
          </p:nvPr>
        </p:nvSpPr>
        <p:spPr/>
        <p:txBody>
          <a:bodyPr/>
          <a:lstStyle/>
          <a:p>
            <a:pPr>
              <a:defRPr/>
            </a:pPr>
            <a:r>
              <a:rPr lang="en-US"/>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The McGraw-Hill Companies, Inc. Permission required for reproduction or display.</a:t>
            </a:r>
          </a:p>
        </p:txBody>
      </p:sp>
      <p:sp>
        <p:nvSpPr>
          <p:cNvPr id="5" name="Slide Number Placeholder 4"/>
          <p:cNvSpPr>
            <a:spLocks noGrp="1"/>
          </p:cNvSpPr>
          <p:nvPr>
            <p:ph type="sldNum" sz="quarter" idx="11"/>
          </p:nvPr>
        </p:nvSpPr>
        <p:spPr/>
        <p:txBody>
          <a:bodyPr/>
          <a:lstStyle/>
          <a:p>
            <a:pPr>
              <a:defRPr/>
            </a:pPr>
            <a:r>
              <a:rPr lang="en-US">
                <a:solidFill>
                  <a:schemeClr val="tx1"/>
                </a:solidFill>
              </a:rPr>
              <a:t>7-</a:t>
            </a:r>
            <a:fld id="{91CAF54C-CDD3-4B0A-9280-303EC8F26D00}" type="slidenum">
              <a:rPr lang="en-US">
                <a:solidFill>
                  <a:schemeClr val="tx1"/>
                </a:solidFill>
              </a:rPr>
              <a:pPr>
                <a:defRPr/>
              </a:pPr>
              <a:t>16</a:t>
            </a:fld>
            <a:endParaRPr lang="en-US">
              <a:solidFill>
                <a:schemeClr val="tx1"/>
              </a:solidFill>
            </a:endParaRPr>
          </a:p>
        </p:txBody>
      </p:sp>
      <p:sp>
        <p:nvSpPr>
          <p:cNvPr id="24580" name="TextBox 7"/>
          <p:cNvSpPr txBox="1">
            <a:spLocks noChangeArrowheads="1"/>
          </p:cNvSpPr>
          <p:nvPr/>
        </p:nvSpPr>
        <p:spPr bwMode="auto">
          <a:xfrm>
            <a:off x="6705600" y="304800"/>
            <a:ext cx="1301750" cy="338138"/>
          </a:xfrm>
          <a:prstGeom prst="rect">
            <a:avLst/>
          </a:prstGeom>
          <a:noFill/>
          <a:ln w="9525">
            <a:noFill/>
            <a:miter lim="800000"/>
            <a:headEnd/>
            <a:tailEnd/>
          </a:ln>
        </p:spPr>
        <p:txBody>
          <a:bodyPr wrap="none">
            <a:spAutoFit/>
          </a:bodyPr>
          <a:lstStyle/>
          <a:p>
            <a:r>
              <a:rPr lang="en-US" sz="1600" b="1">
                <a:latin typeface="Arial" charset="0"/>
              </a:rPr>
              <a:t>Figure 7D.1</a:t>
            </a:r>
          </a:p>
        </p:txBody>
      </p:sp>
      <p:sp>
        <p:nvSpPr>
          <p:cNvPr id="24581" name="Rectangle 5"/>
          <p:cNvSpPr>
            <a:spLocks noChangeArrowheads="1"/>
          </p:cNvSpPr>
          <p:nvPr/>
        </p:nvSpPr>
        <p:spPr bwMode="auto">
          <a:xfrm>
            <a:off x="304800" y="306388"/>
            <a:ext cx="5029200" cy="584200"/>
          </a:xfrm>
          <a:prstGeom prst="rect">
            <a:avLst/>
          </a:prstGeom>
          <a:noFill/>
          <a:ln w="9525">
            <a:noFill/>
            <a:miter lim="800000"/>
            <a:headEnd/>
            <a:tailEnd/>
          </a:ln>
        </p:spPr>
        <p:txBody>
          <a:bodyPr>
            <a:spAutoFit/>
          </a:bodyPr>
          <a:lstStyle/>
          <a:p>
            <a:r>
              <a:rPr lang="en-US" sz="3200" b="1" u="sng"/>
              <a:t>English Today</a:t>
            </a:r>
            <a:endParaRPr lang="en-US" sz="2400" b="1"/>
          </a:p>
        </p:txBody>
      </p:sp>
      <p:pic>
        <p:nvPicPr>
          <p:cNvPr id="24582" name="Picture 7" descr="maL22947_07_d01"/>
          <p:cNvPicPr>
            <a:picLocks noChangeAspect="1" noChangeArrowheads="1"/>
          </p:cNvPicPr>
          <p:nvPr/>
        </p:nvPicPr>
        <p:blipFill>
          <a:blip r:embed="rId2"/>
          <a:srcRect/>
          <a:stretch>
            <a:fillRect/>
          </a:stretch>
        </p:blipFill>
        <p:spPr bwMode="auto">
          <a:xfrm>
            <a:off x="304800" y="1371600"/>
            <a:ext cx="8477250" cy="434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The McGraw-Hill Companies, Inc. Permission required for reproduction or display.</a:t>
            </a:r>
          </a:p>
        </p:txBody>
      </p:sp>
      <p:sp>
        <p:nvSpPr>
          <p:cNvPr id="5" name="Slide Number Placeholder 4"/>
          <p:cNvSpPr>
            <a:spLocks noGrp="1"/>
          </p:cNvSpPr>
          <p:nvPr>
            <p:ph type="sldNum" sz="quarter" idx="11"/>
          </p:nvPr>
        </p:nvSpPr>
        <p:spPr/>
        <p:txBody>
          <a:bodyPr/>
          <a:lstStyle/>
          <a:p>
            <a:pPr>
              <a:defRPr/>
            </a:pPr>
            <a:r>
              <a:rPr lang="en-US">
                <a:solidFill>
                  <a:schemeClr val="tx1"/>
                </a:solidFill>
              </a:rPr>
              <a:t>7-</a:t>
            </a:r>
            <a:fld id="{F0BDB255-4347-457C-BC61-0F18748526CF}" type="slidenum">
              <a:rPr lang="en-US">
                <a:solidFill>
                  <a:schemeClr val="tx1"/>
                </a:solidFill>
              </a:rPr>
              <a:pPr>
                <a:defRPr/>
              </a:pPr>
              <a:t>17</a:t>
            </a:fld>
            <a:endParaRPr lang="en-US">
              <a:solidFill>
                <a:schemeClr val="tx1"/>
              </a:solidFill>
            </a:endParaRPr>
          </a:p>
        </p:txBody>
      </p:sp>
      <p:sp>
        <p:nvSpPr>
          <p:cNvPr id="25604" name="TextBox 7"/>
          <p:cNvSpPr txBox="1">
            <a:spLocks noChangeArrowheads="1"/>
          </p:cNvSpPr>
          <p:nvPr/>
        </p:nvSpPr>
        <p:spPr bwMode="auto">
          <a:xfrm>
            <a:off x="6705600" y="304800"/>
            <a:ext cx="1301750" cy="338138"/>
          </a:xfrm>
          <a:prstGeom prst="rect">
            <a:avLst/>
          </a:prstGeom>
          <a:noFill/>
          <a:ln w="9525">
            <a:noFill/>
            <a:miter lim="800000"/>
            <a:headEnd/>
            <a:tailEnd/>
          </a:ln>
        </p:spPr>
        <p:txBody>
          <a:bodyPr wrap="none">
            <a:spAutoFit/>
          </a:bodyPr>
          <a:lstStyle/>
          <a:p>
            <a:r>
              <a:rPr lang="en-US" sz="1600" b="1">
                <a:latin typeface="Arial" charset="0"/>
              </a:rPr>
              <a:t>Figure 7D.2</a:t>
            </a:r>
          </a:p>
        </p:txBody>
      </p:sp>
      <p:sp>
        <p:nvSpPr>
          <p:cNvPr id="25605" name="Rectangle 5"/>
          <p:cNvSpPr>
            <a:spLocks noChangeArrowheads="1"/>
          </p:cNvSpPr>
          <p:nvPr/>
        </p:nvSpPr>
        <p:spPr bwMode="auto">
          <a:xfrm>
            <a:off x="304800" y="306388"/>
            <a:ext cx="5029200" cy="584200"/>
          </a:xfrm>
          <a:prstGeom prst="rect">
            <a:avLst/>
          </a:prstGeom>
          <a:noFill/>
          <a:ln w="9525">
            <a:noFill/>
            <a:miter lim="800000"/>
            <a:headEnd/>
            <a:tailEnd/>
          </a:ln>
        </p:spPr>
        <p:txBody>
          <a:bodyPr>
            <a:spAutoFit/>
          </a:bodyPr>
          <a:lstStyle/>
          <a:p>
            <a:r>
              <a:rPr lang="en-US" sz="3200" b="1" u="sng"/>
              <a:t>Dialect Areas in the U.S.</a:t>
            </a:r>
            <a:endParaRPr lang="en-US" sz="2400" b="1"/>
          </a:p>
        </p:txBody>
      </p:sp>
      <p:pic>
        <p:nvPicPr>
          <p:cNvPr id="25606" name="Picture 7" descr="maL22947_07_d02"/>
          <p:cNvPicPr>
            <a:picLocks noChangeAspect="1" noChangeArrowheads="1"/>
          </p:cNvPicPr>
          <p:nvPr/>
        </p:nvPicPr>
        <p:blipFill>
          <a:blip r:embed="rId2"/>
          <a:srcRect/>
          <a:stretch>
            <a:fillRect/>
          </a:stretch>
        </p:blipFill>
        <p:spPr bwMode="auto">
          <a:xfrm>
            <a:off x="990600" y="1046163"/>
            <a:ext cx="6934200" cy="510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smtClean="0">
                <a:cs typeface="Arial" charset="0"/>
              </a:rPr>
              <a:t>7E: Language Isolation &amp; Extinction</a:t>
            </a:r>
          </a:p>
        </p:txBody>
      </p:sp>
      <p:sp>
        <p:nvSpPr>
          <p:cNvPr id="3" name="Content Placeholder 2"/>
          <p:cNvSpPr>
            <a:spLocks noGrp="1"/>
          </p:cNvSpPr>
          <p:nvPr>
            <p:ph idx="1"/>
          </p:nvPr>
        </p:nvSpPr>
        <p:spPr>
          <a:xfrm>
            <a:off x="457200" y="1371600"/>
            <a:ext cx="8077200" cy="4754563"/>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Languages change over space &amp; time</a:t>
            </a:r>
            <a:endParaRPr lang="en-US" dirty="0"/>
          </a:p>
          <a:p>
            <a:pPr eaLnBrk="1" fontAlgn="auto" hangingPunct="1">
              <a:spcAft>
                <a:spcPts val="0"/>
              </a:spcAft>
              <a:buFont typeface="Arial" pitchFamily="34" charset="0"/>
              <a:buChar char="•"/>
              <a:defRPr/>
            </a:pPr>
            <a:r>
              <a:rPr lang="en-US" dirty="0" smtClean="0"/>
              <a:t>Language Divergence</a:t>
            </a:r>
          </a:p>
          <a:p>
            <a:pPr lvl="1" eaLnBrk="1" fontAlgn="auto" hangingPunct="1">
              <a:spcAft>
                <a:spcPts val="0"/>
              </a:spcAft>
              <a:buFont typeface="Arial" pitchFamily="34" charset="0"/>
              <a:buChar char="•"/>
              <a:defRPr/>
            </a:pPr>
            <a:r>
              <a:rPr lang="en-US" sz="2600" dirty="0" smtClean="0"/>
              <a:t>When a language splits into two new languages</a:t>
            </a:r>
          </a:p>
          <a:p>
            <a:pPr lvl="1" eaLnBrk="1" fontAlgn="auto" hangingPunct="1">
              <a:spcAft>
                <a:spcPts val="0"/>
              </a:spcAft>
              <a:buFont typeface="Arial" pitchFamily="34" charset="0"/>
              <a:buChar char="•"/>
              <a:defRPr/>
            </a:pPr>
            <a:r>
              <a:rPr lang="en-US" sz="2600" dirty="0" smtClean="0"/>
              <a:t>Latin became French, Spanish, Romanian, etc.</a:t>
            </a:r>
          </a:p>
          <a:p>
            <a:pPr eaLnBrk="1" fontAlgn="auto" hangingPunct="1">
              <a:spcAft>
                <a:spcPts val="0"/>
              </a:spcAft>
              <a:buFont typeface="Arial" pitchFamily="34" charset="0"/>
              <a:buChar char="•"/>
              <a:defRPr/>
            </a:pPr>
            <a:r>
              <a:rPr lang="en-US" dirty="0" smtClean="0"/>
              <a:t>Language Convergence</a:t>
            </a:r>
          </a:p>
          <a:p>
            <a:pPr lvl="1" eaLnBrk="1" fontAlgn="auto" hangingPunct="1">
              <a:spcAft>
                <a:spcPts val="0"/>
              </a:spcAft>
              <a:buFont typeface="Arial" pitchFamily="34" charset="0"/>
              <a:buChar char="•"/>
              <a:defRPr/>
            </a:pPr>
            <a:r>
              <a:rPr lang="en-US" sz="2600" dirty="0" smtClean="0"/>
              <a:t>When two languages merge into one</a:t>
            </a:r>
          </a:p>
          <a:p>
            <a:pPr eaLnBrk="1" fontAlgn="auto" hangingPunct="1">
              <a:spcAft>
                <a:spcPts val="0"/>
              </a:spcAft>
              <a:buFont typeface="Arial" pitchFamily="34" charset="0"/>
              <a:buChar char="•"/>
              <a:defRPr/>
            </a:pPr>
            <a:r>
              <a:rPr lang="en-US" dirty="0" smtClean="0"/>
              <a:t>Language Isolate</a:t>
            </a:r>
          </a:p>
          <a:p>
            <a:pPr lvl="1" eaLnBrk="1" fontAlgn="auto" hangingPunct="1">
              <a:spcAft>
                <a:spcPts val="0"/>
              </a:spcAft>
              <a:buFont typeface="Arial" pitchFamily="34" charset="0"/>
              <a:buChar char="•"/>
              <a:defRPr/>
            </a:pPr>
            <a:r>
              <a:rPr lang="en-US" sz="2600" dirty="0" smtClean="0"/>
              <a:t>A language that belongs to no language </a:t>
            </a:r>
            <a:r>
              <a:rPr lang="en-US" sz="2600" dirty="0" smtClean="0"/>
              <a:t>family</a:t>
            </a:r>
          </a:p>
          <a:p>
            <a:pPr lvl="1" eaLnBrk="1" fontAlgn="auto" hangingPunct="1">
              <a:spcAft>
                <a:spcPts val="0"/>
              </a:spcAft>
              <a:buFont typeface="Arial" pitchFamily="34" charset="0"/>
              <a:buChar char="•"/>
              <a:defRPr/>
            </a:pPr>
            <a:r>
              <a:rPr lang="en-US" sz="2600" dirty="0" smtClean="0"/>
              <a:t>Examples: Basque, Japanese, Ainu, and </a:t>
            </a:r>
            <a:r>
              <a:rPr lang="en-US" sz="2600" dirty="0" err="1" smtClean="0"/>
              <a:t>Burushaski</a:t>
            </a:r>
            <a:endParaRPr lang="en-US" sz="2600" dirty="0" smtClean="0"/>
          </a:p>
          <a:p>
            <a:pPr eaLnBrk="1" fontAlgn="auto" hangingPunct="1">
              <a:spcAft>
                <a:spcPts val="0"/>
              </a:spcAft>
              <a:buFont typeface="Arial" pitchFamily="34" charset="0"/>
              <a:buChar char="•"/>
              <a:defRPr/>
            </a:pPr>
            <a:r>
              <a:rPr lang="en-US" dirty="0" smtClean="0"/>
              <a:t>Language Extinction</a:t>
            </a:r>
          </a:p>
          <a:p>
            <a:pPr lvl="1" eaLnBrk="1" fontAlgn="auto" hangingPunct="1">
              <a:spcAft>
                <a:spcPts val="0"/>
              </a:spcAft>
              <a:buFont typeface="Arial" pitchFamily="34" charset="0"/>
              <a:buChar char="•"/>
              <a:defRPr/>
            </a:pPr>
            <a:r>
              <a:rPr lang="en-US" sz="2600" dirty="0" smtClean="0"/>
              <a:t>The death of a language</a:t>
            </a:r>
          </a:p>
          <a:p>
            <a:pPr lvl="1" eaLnBrk="1" fontAlgn="auto" hangingPunct="1">
              <a:spcAft>
                <a:spcPts val="0"/>
              </a:spcAft>
              <a:buFont typeface="Arial" pitchFamily="34" charset="0"/>
              <a:buChar char="•"/>
              <a:defRPr/>
            </a:pPr>
            <a:r>
              <a:rPr lang="en-US" sz="2600" dirty="0" smtClean="0"/>
              <a:t>300 languages have died since the year 1500</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1"/>
          </p:nvPr>
        </p:nvSpPr>
        <p:spPr/>
        <p:txBody>
          <a:bodyPr/>
          <a:lstStyle/>
          <a:p>
            <a:pPr>
              <a:defRPr/>
            </a:pPr>
            <a:r>
              <a:rPr lang="en-US" dirty="0"/>
              <a:t>7-</a:t>
            </a:r>
            <a:fld id="{58B5F37A-8996-4A3F-A81D-93F2A7E319AE}" type="slidenum">
              <a:rPr lang="en-US"/>
              <a:pPr>
                <a:defRPr/>
              </a:pPr>
              <a:t>18</a:t>
            </a:fld>
            <a:endParaRPr lang="en-US" dirty="0"/>
          </a:p>
        </p:txBody>
      </p:sp>
      <p:sp>
        <p:nvSpPr>
          <p:cNvPr id="5" name="Footer Placeholder 4"/>
          <p:cNvSpPr>
            <a:spLocks noGrp="1"/>
          </p:cNvSpPr>
          <p:nvPr>
            <p:ph type="ftr" sz="quarter" idx="10"/>
          </p:nvPr>
        </p:nvSpPr>
        <p:spPr/>
        <p:txBody>
          <a:bodyPr/>
          <a:lstStyle/>
          <a:p>
            <a:pPr>
              <a:defRPr/>
            </a:pPr>
            <a:r>
              <a:rPr lang="en-US"/>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The McGraw-Hill Companies, Inc. Permission required for reproduction or display.</a:t>
            </a:r>
          </a:p>
        </p:txBody>
      </p:sp>
      <p:sp>
        <p:nvSpPr>
          <p:cNvPr id="5" name="Slide Number Placeholder 4"/>
          <p:cNvSpPr>
            <a:spLocks noGrp="1"/>
          </p:cNvSpPr>
          <p:nvPr>
            <p:ph type="sldNum" sz="quarter" idx="11"/>
          </p:nvPr>
        </p:nvSpPr>
        <p:spPr/>
        <p:txBody>
          <a:bodyPr/>
          <a:lstStyle/>
          <a:p>
            <a:pPr>
              <a:defRPr/>
            </a:pPr>
            <a:r>
              <a:rPr lang="en-US">
                <a:solidFill>
                  <a:schemeClr val="tx1"/>
                </a:solidFill>
              </a:rPr>
              <a:t>7-</a:t>
            </a:r>
            <a:fld id="{58DCC631-0814-4042-B321-3559421A455E}" type="slidenum">
              <a:rPr lang="en-US">
                <a:solidFill>
                  <a:schemeClr val="tx1"/>
                </a:solidFill>
              </a:rPr>
              <a:pPr>
                <a:defRPr/>
              </a:pPr>
              <a:t>19</a:t>
            </a:fld>
            <a:endParaRPr lang="en-US">
              <a:solidFill>
                <a:schemeClr val="tx1"/>
              </a:solidFill>
            </a:endParaRPr>
          </a:p>
        </p:txBody>
      </p:sp>
      <p:sp>
        <p:nvSpPr>
          <p:cNvPr id="27652" name="TextBox 7"/>
          <p:cNvSpPr txBox="1">
            <a:spLocks noChangeArrowheads="1"/>
          </p:cNvSpPr>
          <p:nvPr/>
        </p:nvSpPr>
        <p:spPr bwMode="auto">
          <a:xfrm>
            <a:off x="6705600" y="304800"/>
            <a:ext cx="1301750" cy="338138"/>
          </a:xfrm>
          <a:prstGeom prst="rect">
            <a:avLst/>
          </a:prstGeom>
          <a:noFill/>
          <a:ln w="9525">
            <a:noFill/>
            <a:miter lim="800000"/>
            <a:headEnd/>
            <a:tailEnd/>
          </a:ln>
        </p:spPr>
        <p:txBody>
          <a:bodyPr wrap="none">
            <a:spAutoFit/>
          </a:bodyPr>
          <a:lstStyle/>
          <a:p>
            <a:r>
              <a:rPr lang="en-US" sz="1600" b="1">
                <a:latin typeface="Arial" charset="0"/>
              </a:rPr>
              <a:t>Figure 7E.2</a:t>
            </a:r>
          </a:p>
        </p:txBody>
      </p:sp>
      <p:sp>
        <p:nvSpPr>
          <p:cNvPr id="27653" name="Rectangle 5"/>
          <p:cNvSpPr>
            <a:spLocks noChangeArrowheads="1"/>
          </p:cNvSpPr>
          <p:nvPr/>
        </p:nvSpPr>
        <p:spPr bwMode="auto">
          <a:xfrm>
            <a:off x="304800" y="306388"/>
            <a:ext cx="5029200" cy="584200"/>
          </a:xfrm>
          <a:prstGeom prst="rect">
            <a:avLst/>
          </a:prstGeom>
          <a:noFill/>
          <a:ln w="9525">
            <a:noFill/>
            <a:miter lim="800000"/>
            <a:headEnd/>
            <a:tailEnd/>
          </a:ln>
        </p:spPr>
        <p:txBody>
          <a:bodyPr>
            <a:spAutoFit/>
          </a:bodyPr>
          <a:lstStyle/>
          <a:p>
            <a:r>
              <a:rPr lang="en-US" sz="3200" b="1" u="sng"/>
              <a:t>Nearly Extinct Languages</a:t>
            </a:r>
            <a:endParaRPr lang="en-US" sz="2400" b="1"/>
          </a:p>
        </p:txBody>
      </p:sp>
      <p:pic>
        <p:nvPicPr>
          <p:cNvPr id="27654" name="Picture 7" descr="maL22947_07_e02"/>
          <p:cNvPicPr>
            <a:picLocks noChangeAspect="1" noChangeArrowheads="1"/>
          </p:cNvPicPr>
          <p:nvPr/>
        </p:nvPicPr>
        <p:blipFill>
          <a:blip r:embed="rId2"/>
          <a:srcRect/>
          <a:stretch>
            <a:fillRect/>
          </a:stretch>
        </p:blipFill>
        <p:spPr bwMode="auto">
          <a:xfrm>
            <a:off x="228600" y="1371600"/>
            <a:ext cx="8763000" cy="404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title"/>
          </p:nvPr>
        </p:nvSpPr>
        <p:spPr/>
        <p:txBody>
          <a:bodyPr/>
          <a:lstStyle/>
          <a:p>
            <a:pPr eaLnBrk="1" hangingPunct="1"/>
            <a:r>
              <a:rPr lang="en-US" smtClean="0">
                <a:cs typeface="Arial" charset="0"/>
              </a:rPr>
              <a:t>Chapter 7 Modules</a:t>
            </a:r>
          </a:p>
        </p:txBody>
      </p:sp>
      <p:sp>
        <p:nvSpPr>
          <p:cNvPr id="7" name="Content Placeholder 6"/>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n-US" dirty="0"/>
              <a:t>7A	Basic Components of Language</a:t>
            </a:r>
          </a:p>
          <a:p>
            <a:pPr eaLnBrk="1" fontAlgn="auto" hangingPunct="1">
              <a:spcAft>
                <a:spcPts val="0"/>
              </a:spcAft>
              <a:buFont typeface="Arial" pitchFamily="34" charset="0"/>
              <a:buChar char="•"/>
              <a:defRPr/>
            </a:pPr>
            <a:r>
              <a:rPr lang="en-US" dirty="0"/>
              <a:t>7B Dialects, Accent, Linguae Francae, Pidgins</a:t>
            </a:r>
            <a:r>
              <a:rPr lang="en-US" dirty="0" smtClean="0"/>
              <a:t>, &amp; Creoles</a:t>
            </a:r>
            <a:endParaRPr lang="en-US" dirty="0"/>
          </a:p>
          <a:p>
            <a:pPr eaLnBrk="1" fontAlgn="auto" hangingPunct="1">
              <a:spcAft>
                <a:spcPts val="0"/>
              </a:spcAft>
              <a:buFont typeface="Arial" pitchFamily="34" charset="0"/>
              <a:buChar char="•"/>
              <a:defRPr/>
            </a:pPr>
            <a:r>
              <a:rPr lang="en-US" dirty="0"/>
              <a:t>7C Language Families</a:t>
            </a:r>
          </a:p>
          <a:p>
            <a:pPr eaLnBrk="1" fontAlgn="auto" hangingPunct="1">
              <a:spcAft>
                <a:spcPts val="0"/>
              </a:spcAft>
              <a:buFont typeface="Arial" pitchFamily="34" charset="0"/>
              <a:buChar char="•"/>
              <a:defRPr/>
            </a:pPr>
            <a:r>
              <a:rPr lang="en-US" dirty="0"/>
              <a:t>7D Geography of English</a:t>
            </a:r>
          </a:p>
          <a:p>
            <a:pPr eaLnBrk="1" fontAlgn="auto" hangingPunct="1">
              <a:spcAft>
                <a:spcPts val="0"/>
              </a:spcAft>
              <a:buFont typeface="Arial" pitchFamily="34" charset="0"/>
              <a:buChar char="•"/>
              <a:defRPr/>
            </a:pPr>
            <a:r>
              <a:rPr lang="en-US" dirty="0"/>
              <a:t>7E	Language Isolation and Language Extinction</a:t>
            </a:r>
          </a:p>
          <a:p>
            <a:pPr eaLnBrk="1" fontAlgn="auto" hangingPunct="1">
              <a:spcAft>
                <a:spcPts val="0"/>
              </a:spcAft>
              <a:buFont typeface="Arial" pitchFamily="34" charset="0"/>
              <a:buChar char="•"/>
              <a:defRPr/>
            </a:pPr>
            <a:r>
              <a:rPr lang="en-US" dirty="0"/>
              <a:t>7F Toponymy</a:t>
            </a:r>
          </a:p>
          <a:p>
            <a:pPr eaLnBrk="1" fontAlgn="auto" hangingPunct="1">
              <a:spcAft>
                <a:spcPts val="0"/>
              </a:spcAft>
              <a:buFont typeface="Arial" pitchFamily="34" charset="0"/>
              <a:buChar char="•"/>
              <a:defRPr/>
            </a:pPr>
            <a:r>
              <a:rPr lang="en-US" dirty="0"/>
              <a:t>7G Language Conflict</a:t>
            </a:r>
          </a:p>
        </p:txBody>
      </p:sp>
      <p:sp>
        <p:nvSpPr>
          <p:cNvPr id="10" name="Footer Placeholder 9"/>
          <p:cNvSpPr>
            <a:spLocks noGrp="1"/>
          </p:cNvSpPr>
          <p:nvPr>
            <p:ph type="ftr" sz="quarter" idx="10"/>
          </p:nvPr>
        </p:nvSpPr>
        <p:spPr/>
        <p:txBody>
          <a:bodyPr/>
          <a:lstStyle/>
          <a:p>
            <a:pPr>
              <a:defRPr/>
            </a:pPr>
            <a:r>
              <a:rPr lang="en-US"/>
              <a:t>Copyright © The McGraw-Hill Companies, Inc. Permission required for reproduction or display.</a:t>
            </a:r>
          </a:p>
        </p:txBody>
      </p:sp>
      <p:sp>
        <p:nvSpPr>
          <p:cNvPr id="11" name="Slide Number Placeholder 10"/>
          <p:cNvSpPr>
            <a:spLocks noGrp="1"/>
          </p:cNvSpPr>
          <p:nvPr>
            <p:ph type="sldNum" sz="quarter" idx="11"/>
          </p:nvPr>
        </p:nvSpPr>
        <p:spPr/>
        <p:txBody>
          <a:bodyPr/>
          <a:lstStyle/>
          <a:p>
            <a:pPr>
              <a:defRPr/>
            </a:pPr>
            <a:r>
              <a:rPr lang="en-US"/>
              <a:t>7-</a:t>
            </a:r>
            <a:fld id="{2F6900F0-5498-4644-82F8-F6131CA9B962}"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cs typeface="Arial" charset="0"/>
              </a:rPr>
              <a:t>7F: Toponymy</a:t>
            </a:r>
          </a:p>
        </p:txBody>
      </p:sp>
      <p:sp>
        <p:nvSpPr>
          <p:cNvPr id="28674" name="Content Placeholder 2"/>
          <p:cNvSpPr>
            <a:spLocks noGrp="1"/>
          </p:cNvSpPr>
          <p:nvPr>
            <p:ph idx="1"/>
          </p:nvPr>
        </p:nvSpPr>
        <p:spPr/>
        <p:txBody>
          <a:bodyPr/>
          <a:lstStyle/>
          <a:p>
            <a:pPr eaLnBrk="1" hangingPunct="1"/>
            <a:r>
              <a:rPr lang="en-US" smtClean="0">
                <a:cs typeface="Arial" charset="0"/>
              </a:rPr>
              <a:t>The study of place names</a:t>
            </a:r>
          </a:p>
          <a:p>
            <a:pPr eaLnBrk="1" hangingPunct="1"/>
            <a:r>
              <a:rPr lang="en-US" smtClean="0">
                <a:cs typeface="Arial" charset="0"/>
              </a:rPr>
              <a:t>A place name can reflect:</a:t>
            </a:r>
          </a:p>
          <a:p>
            <a:pPr lvl="1" eaLnBrk="1" hangingPunct="1"/>
            <a:r>
              <a:rPr lang="en-US" smtClean="0">
                <a:cs typeface="Arial" charset="0"/>
              </a:rPr>
              <a:t>Physical features</a:t>
            </a:r>
          </a:p>
          <a:p>
            <a:pPr lvl="2" eaLnBrk="1" hangingPunct="1"/>
            <a:r>
              <a:rPr lang="en-US" smtClean="0">
                <a:cs typeface="Arial" charset="0"/>
              </a:rPr>
              <a:t>Stony Point</a:t>
            </a:r>
          </a:p>
          <a:p>
            <a:pPr lvl="1" eaLnBrk="1" hangingPunct="1"/>
            <a:r>
              <a:rPr lang="en-US" smtClean="0">
                <a:cs typeface="Arial" charset="0"/>
              </a:rPr>
              <a:t>A function that happened at a place</a:t>
            </a:r>
          </a:p>
          <a:p>
            <a:pPr lvl="2" eaLnBrk="1" hangingPunct="1"/>
            <a:r>
              <a:rPr lang="en-US" smtClean="0">
                <a:cs typeface="Arial" charset="0"/>
              </a:rPr>
              <a:t>Minersville,  PA</a:t>
            </a:r>
          </a:p>
          <a:p>
            <a:pPr lvl="1" eaLnBrk="1" hangingPunct="1"/>
            <a:r>
              <a:rPr lang="en-US" smtClean="0">
                <a:cs typeface="Arial" charset="0"/>
              </a:rPr>
              <a:t>Current or past cultures in the area</a:t>
            </a:r>
          </a:p>
          <a:p>
            <a:pPr lvl="1" eaLnBrk="1" hangingPunct="1"/>
            <a:r>
              <a:rPr lang="en-US" smtClean="0">
                <a:cs typeface="Arial" charset="0"/>
              </a:rPr>
              <a:t>Ideas such as Patriotism</a:t>
            </a:r>
          </a:p>
          <a:p>
            <a:pPr lvl="2" eaLnBrk="1" hangingPunct="1"/>
            <a:r>
              <a:rPr lang="en-US" smtClean="0">
                <a:cs typeface="Arial" charset="0"/>
              </a:rPr>
              <a:t>Independence, MO</a:t>
            </a:r>
          </a:p>
          <a:p>
            <a:pPr lvl="1" eaLnBrk="1" hangingPunct="1"/>
            <a:endParaRPr lang="en-US" smtClean="0">
              <a:cs typeface="Arial" charset="0"/>
            </a:endParaRPr>
          </a:p>
        </p:txBody>
      </p:sp>
      <p:sp>
        <p:nvSpPr>
          <p:cNvPr id="4" name="Footer Placeholder 3"/>
          <p:cNvSpPr>
            <a:spLocks noGrp="1"/>
          </p:cNvSpPr>
          <p:nvPr>
            <p:ph type="ftr" sz="quarter" idx="10"/>
          </p:nvPr>
        </p:nvSpPr>
        <p:spPr/>
        <p:txBody>
          <a:bodyPr/>
          <a:lstStyle/>
          <a:p>
            <a:pPr>
              <a:defRPr/>
            </a:pPr>
            <a:r>
              <a:rPr lang="en-US" smtClean="0"/>
              <a:t>Copyright © The McGraw-Hill Companies, Inc. Permission required for reproduction or display.</a:t>
            </a:r>
            <a:endParaRPr lang="en-US"/>
          </a:p>
        </p:txBody>
      </p:sp>
      <p:sp>
        <p:nvSpPr>
          <p:cNvPr id="5" name="Slide Number Placeholder 4"/>
          <p:cNvSpPr>
            <a:spLocks noGrp="1"/>
          </p:cNvSpPr>
          <p:nvPr>
            <p:ph type="sldNum" sz="quarter" idx="11"/>
          </p:nvPr>
        </p:nvSpPr>
        <p:spPr/>
        <p:txBody>
          <a:bodyPr wrap="square" numCol="1" anchorCtr="0" compatLnSpc="1">
            <a:prstTxWarp prst="textNoShape">
              <a:avLst/>
            </a:prstTxWarp>
          </a:bodyPr>
          <a:lstStyle/>
          <a:p>
            <a:pPr fontAlgn="base">
              <a:spcBef>
                <a:spcPct val="0"/>
              </a:spcBef>
              <a:spcAft>
                <a:spcPct val="0"/>
              </a:spcAft>
            </a:pPr>
            <a:r>
              <a:rPr lang="en-US" smtClean="0">
                <a:cs typeface="Arial" charset="0"/>
              </a:rPr>
              <a:t>7-</a:t>
            </a:r>
            <a:fld id="{A3E03C4A-6935-45C8-A319-676C4F2B5758}" type="slidenum">
              <a:rPr lang="en-US" smtClean="0">
                <a:cs typeface="Arial" charset="0"/>
              </a:rPr>
              <a:pPr fontAlgn="base">
                <a:spcBef>
                  <a:spcPct val="0"/>
                </a:spcBef>
                <a:spcAft>
                  <a:spcPct val="0"/>
                </a:spcAft>
              </a:pPr>
              <a:t>20</a:t>
            </a:fld>
            <a:endParaRPr lang="en-US" smtClean="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The McGraw-Hill Companies, Inc. Permission required for reproduction or display.</a:t>
            </a:r>
          </a:p>
        </p:txBody>
      </p:sp>
      <p:sp>
        <p:nvSpPr>
          <p:cNvPr id="5" name="Slide Number Placeholder 4"/>
          <p:cNvSpPr>
            <a:spLocks noGrp="1"/>
          </p:cNvSpPr>
          <p:nvPr>
            <p:ph type="sldNum" sz="quarter" idx="11"/>
          </p:nvPr>
        </p:nvSpPr>
        <p:spPr/>
        <p:txBody>
          <a:bodyPr/>
          <a:lstStyle/>
          <a:p>
            <a:pPr>
              <a:defRPr/>
            </a:pPr>
            <a:r>
              <a:rPr lang="en-US">
                <a:solidFill>
                  <a:schemeClr val="tx1"/>
                </a:solidFill>
              </a:rPr>
              <a:t>7-</a:t>
            </a:r>
            <a:fld id="{C0C00705-FA77-4742-A8C2-C36B83266570}" type="slidenum">
              <a:rPr lang="en-US">
                <a:solidFill>
                  <a:schemeClr val="tx1"/>
                </a:solidFill>
              </a:rPr>
              <a:pPr>
                <a:defRPr/>
              </a:pPr>
              <a:t>21</a:t>
            </a:fld>
            <a:endParaRPr lang="en-US">
              <a:solidFill>
                <a:schemeClr val="tx1"/>
              </a:solidFill>
            </a:endParaRPr>
          </a:p>
        </p:txBody>
      </p:sp>
      <p:sp>
        <p:nvSpPr>
          <p:cNvPr id="29700" name="TextBox 7"/>
          <p:cNvSpPr txBox="1">
            <a:spLocks noChangeArrowheads="1"/>
          </p:cNvSpPr>
          <p:nvPr/>
        </p:nvSpPr>
        <p:spPr bwMode="auto">
          <a:xfrm>
            <a:off x="6705600" y="304800"/>
            <a:ext cx="1257300" cy="338138"/>
          </a:xfrm>
          <a:prstGeom prst="rect">
            <a:avLst/>
          </a:prstGeom>
          <a:noFill/>
          <a:ln w="9525">
            <a:noFill/>
            <a:miter lim="800000"/>
            <a:headEnd/>
            <a:tailEnd/>
          </a:ln>
        </p:spPr>
        <p:txBody>
          <a:bodyPr wrap="none">
            <a:spAutoFit/>
          </a:bodyPr>
          <a:lstStyle/>
          <a:p>
            <a:r>
              <a:rPr lang="en-US" sz="1600" b="1">
                <a:latin typeface="Arial" charset="0"/>
              </a:rPr>
              <a:t>Figure 7F.2</a:t>
            </a:r>
          </a:p>
        </p:txBody>
      </p:sp>
      <p:sp>
        <p:nvSpPr>
          <p:cNvPr id="29701" name="Rectangle 5"/>
          <p:cNvSpPr>
            <a:spLocks noChangeArrowheads="1"/>
          </p:cNvSpPr>
          <p:nvPr/>
        </p:nvSpPr>
        <p:spPr bwMode="auto">
          <a:xfrm>
            <a:off x="304800" y="306388"/>
            <a:ext cx="5029200" cy="954087"/>
          </a:xfrm>
          <a:prstGeom prst="rect">
            <a:avLst/>
          </a:prstGeom>
          <a:noFill/>
          <a:ln w="9525">
            <a:noFill/>
            <a:miter lim="800000"/>
            <a:headEnd/>
            <a:tailEnd/>
          </a:ln>
        </p:spPr>
        <p:txBody>
          <a:bodyPr>
            <a:spAutoFit/>
          </a:bodyPr>
          <a:lstStyle/>
          <a:p>
            <a:r>
              <a:rPr lang="en-US" sz="3200" b="1" u="sng"/>
              <a:t>Classical Town Names</a:t>
            </a:r>
            <a:endParaRPr lang="en-US" sz="2400" b="1"/>
          </a:p>
          <a:p>
            <a:r>
              <a:rPr lang="en-US" sz="2400" b="1"/>
              <a:t>After Zelinsky</a:t>
            </a:r>
            <a:endParaRPr lang="en-US" sz="3200" b="1"/>
          </a:p>
        </p:txBody>
      </p:sp>
      <p:pic>
        <p:nvPicPr>
          <p:cNvPr id="29702" name="Picture 7" descr="maL22947_07_f02"/>
          <p:cNvPicPr>
            <a:picLocks noChangeAspect="1" noChangeArrowheads="1"/>
          </p:cNvPicPr>
          <p:nvPr/>
        </p:nvPicPr>
        <p:blipFill>
          <a:blip r:embed="rId2"/>
          <a:srcRect/>
          <a:stretch>
            <a:fillRect/>
          </a:stretch>
        </p:blipFill>
        <p:spPr bwMode="auto">
          <a:xfrm>
            <a:off x="2209800" y="1143000"/>
            <a:ext cx="497840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The McGraw-Hill Companies, Inc. Permission required for reproduction or display.</a:t>
            </a:r>
          </a:p>
        </p:txBody>
      </p:sp>
      <p:sp>
        <p:nvSpPr>
          <p:cNvPr id="5" name="Slide Number Placeholder 4"/>
          <p:cNvSpPr>
            <a:spLocks noGrp="1"/>
          </p:cNvSpPr>
          <p:nvPr>
            <p:ph type="sldNum" sz="quarter" idx="11"/>
          </p:nvPr>
        </p:nvSpPr>
        <p:spPr/>
        <p:txBody>
          <a:bodyPr/>
          <a:lstStyle/>
          <a:p>
            <a:pPr>
              <a:defRPr/>
            </a:pPr>
            <a:r>
              <a:rPr lang="en-US">
                <a:solidFill>
                  <a:schemeClr val="tx1"/>
                </a:solidFill>
              </a:rPr>
              <a:t>7-</a:t>
            </a:r>
            <a:fld id="{088EFB8B-C3B4-4105-B68C-0C922E96147F}" type="slidenum">
              <a:rPr lang="en-US">
                <a:solidFill>
                  <a:schemeClr val="tx1"/>
                </a:solidFill>
              </a:rPr>
              <a:pPr>
                <a:defRPr/>
              </a:pPr>
              <a:t>22</a:t>
            </a:fld>
            <a:endParaRPr lang="en-US">
              <a:solidFill>
                <a:schemeClr val="tx1"/>
              </a:solidFill>
            </a:endParaRPr>
          </a:p>
        </p:txBody>
      </p:sp>
      <p:sp>
        <p:nvSpPr>
          <p:cNvPr id="30724" name="TextBox 7"/>
          <p:cNvSpPr txBox="1">
            <a:spLocks noChangeArrowheads="1"/>
          </p:cNvSpPr>
          <p:nvPr/>
        </p:nvSpPr>
        <p:spPr bwMode="auto">
          <a:xfrm>
            <a:off x="6705600" y="304800"/>
            <a:ext cx="1257300" cy="338138"/>
          </a:xfrm>
          <a:prstGeom prst="rect">
            <a:avLst/>
          </a:prstGeom>
          <a:noFill/>
          <a:ln w="9525">
            <a:noFill/>
            <a:miter lim="800000"/>
            <a:headEnd/>
            <a:tailEnd/>
          </a:ln>
        </p:spPr>
        <p:txBody>
          <a:bodyPr wrap="none">
            <a:spAutoFit/>
          </a:bodyPr>
          <a:lstStyle/>
          <a:p>
            <a:r>
              <a:rPr lang="en-US" sz="1600" b="1">
                <a:latin typeface="Arial" charset="0"/>
              </a:rPr>
              <a:t>Figure 7F.3</a:t>
            </a:r>
          </a:p>
        </p:txBody>
      </p:sp>
      <p:sp>
        <p:nvSpPr>
          <p:cNvPr id="30725" name="Rectangle 5"/>
          <p:cNvSpPr>
            <a:spLocks noChangeArrowheads="1"/>
          </p:cNvSpPr>
          <p:nvPr/>
        </p:nvSpPr>
        <p:spPr bwMode="auto">
          <a:xfrm>
            <a:off x="304800" y="306388"/>
            <a:ext cx="5029200" cy="584200"/>
          </a:xfrm>
          <a:prstGeom prst="rect">
            <a:avLst/>
          </a:prstGeom>
          <a:noFill/>
          <a:ln w="9525">
            <a:noFill/>
            <a:miter lim="800000"/>
            <a:headEnd/>
            <a:tailEnd/>
          </a:ln>
        </p:spPr>
        <p:txBody>
          <a:bodyPr>
            <a:spAutoFit/>
          </a:bodyPr>
          <a:lstStyle/>
          <a:p>
            <a:r>
              <a:rPr lang="en-US" sz="3200" b="1" u="sng"/>
              <a:t>Unusual Place Names</a:t>
            </a:r>
            <a:endParaRPr lang="en-US" sz="2400" b="1"/>
          </a:p>
        </p:txBody>
      </p:sp>
      <p:pic>
        <p:nvPicPr>
          <p:cNvPr id="30726" name="Picture 7" descr="maL22947_07_f03"/>
          <p:cNvPicPr>
            <a:picLocks noChangeAspect="1" noChangeArrowheads="1"/>
          </p:cNvPicPr>
          <p:nvPr/>
        </p:nvPicPr>
        <p:blipFill>
          <a:blip r:embed="rId2"/>
          <a:srcRect/>
          <a:stretch>
            <a:fillRect/>
          </a:stretch>
        </p:blipFill>
        <p:spPr bwMode="auto">
          <a:xfrm>
            <a:off x="685800" y="1143000"/>
            <a:ext cx="7315200" cy="490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cs typeface="Arial" charset="0"/>
              </a:rPr>
              <a:t>7G: Language Conflict</a:t>
            </a:r>
          </a:p>
        </p:txBody>
      </p:sp>
      <p:sp>
        <p:nvSpPr>
          <p:cNvPr id="3" name="Content Placeholder 2"/>
          <p:cNvSpPr>
            <a:spLocks noGrp="1"/>
          </p:cNvSpPr>
          <p:nvPr>
            <p:ph idx="1"/>
          </p:nvPr>
        </p:nvSpPr>
        <p:spPr>
          <a:xfrm>
            <a:off x="457200" y="1447800"/>
            <a:ext cx="8229600" cy="4525963"/>
          </a:xfrm>
        </p:spPr>
        <p:txBody>
          <a:bodyPr/>
          <a:lstStyle/>
          <a:p>
            <a:pPr eaLnBrk="1" hangingPunct="1">
              <a:defRPr/>
            </a:pPr>
            <a:r>
              <a:rPr lang="en-US" dirty="0" smtClean="0"/>
              <a:t>Conflict over language and place names is common</a:t>
            </a:r>
          </a:p>
          <a:p>
            <a:pPr lvl="1" eaLnBrk="1" hangingPunct="1">
              <a:defRPr/>
            </a:pPr>
            <a:r>
              <a:rPr lang="en-US" dirty="0" smtClean="0"/>
              <a:t>Macedonia’s name angered Greece</a:t>
            </a:r>
          </a:p>
          <a:p>
            <a:pPr lvl="1" eaLnBrk="1" hangingPunct="1">
              <a:defRPr/>
            </a:pPr>
            <a:r>
              <a:rPr lang="en-US" dirty="0" smtClean="0"/>
              <a:t>Israelis and Palestinians have changed names to indicated control of a space</a:t>
            </a:r>
          </a:p>
          <a:p>
            <a:pPr lvl="1" eaLnBrk="1" hangingPunct="1">
              <a:defRPr/>
            </a:pPr>
            <a:r>
              <a:rPr lang="en-US" dirty="0" smtClean="0"/>
              <a:t>Arabian Gulf or Persian Gulf?</a:t>
            </a:r>
          </a:p>
          <a:p>
            <a:pPr eaLnBrk="1" hangingPunct="1">
              <a:defRPr/>
            </a:pPr>
            <a:r>
              <a:rPr lang="en-US" dirty="0" smtClean="0"/>
              <a:t>Official language debates in the U.S.</a:t>
            </a:r>
          </a:p>
          <a:p>
            <a:pPr eaLnBrk="1" hangingPunct="1">
              <a:defRPr/>
            </a:pPr>
            <a:r>
              <a:rPr lang="en-US" dirty="0" smtClean="0"/>
              <a:t>Quebec nationalist movements</a:t>
            </a:r>
          </a:p>
          <a:p>
            <a:pPr eaLnBrk="1" hangingPunct="1">
              <a:defRPr/>
            </a:pPr>
            <a:r>
              <a:rPr lang="en-US" dirty="0" smtClean="0"/>
              <a:t>The French battle against </a:t>
            </a:r>
            <a:r>
              <a:rPr lang="en-US" u="sng" dirty="0" smtClean="0"/>
              <a:t>loan words</a:t>
            </a:r>
          </a:p>
          <a:p>
            <a:pPr marL="0" indent="0" eaLnBrk="1" hangingPunct="1">
              <a:buFont typeface="Arial" charset="0"/>
              <a:buNone/>
              <a:defRPr/>
            </a:pPr>
            <a:endParaRPr lang="en-US" dirty="0" smtClean="0"/>
          </a:p>
          <a:p>
            <a:pPr lvl="1"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smtClean="0"/>
              <a:t>Copyright © The McGraw-Hill Companies, Inc. Permission required for reproduction or display.</a:t>
            </a:r>
            <a:endParaRPr lang="en-US"/>
          </a:p>
        </p:txBody>
      </p:sp>
      <p:sp>
        <p:nvSpPr>
          <p:cNvPr id="5" name="Slide Number Placeholder 4"/>
          <p:cNvSpPr>
            <a:spLocks noGrp="1"/>
          </p:cNvSpPr>
          <p:nvPr>
            <p:ph type="sldNum" sz="quarter" idx="11"/>
          </p:nvPr>
        </p:nvSpPr>
        <p:spPr/>
        <p:txBody>
          <a:bodyPr/>
          <a:lstStyle/>
          <a:p>
            <a:pPr>
              <a:defRPr/>
            </a:pPr>
            <a:r>
              <a:rPr lang="en-US"/>
              <a:t>7-</a:t>
            </a:r>
            <a:fld id="{922E3F8D-7CDB-46C0-9A04-465DE648FFBC}" type="slidenum">
              <a:rPr lang="en-US"/>
              <a:pPr>
                <a:defRPr/>
              </a:pPr>
              <a:t>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4200" smtClean="0">
                <a:cs typeface="Arial" charset="0"/>
              </a:rPr>
              <a:t>7A: Basic Components of Language</a:t>
            </a:r>
          </a:p>
        </p:txBody>
      </p:sp>
      <p:sp>
        <p:nvSpPr>
          <p:cNvPr id="3" name="Content Placeholder 2"/>
          <p:cNvSpPr>
            <a:spLocks noGrp="1"/>
          </p:cNvSpPr>
          <p:nvPr>
            <p:ph idx="1"/>
          </p:nvPr>
        </p:nvSpPr>
        <p:spPr>
          <a:xfrm>
            <a:off x="457200" y="1371600"/>
            <a:ext cx="4495800" cy="4754563"/>
          </a:xfrm>
        </p:spPr>
        <p:txBody>
          <a:bodyPr rtlCol="0">
            <a:normAutofit fontScale="92500"/>
          </a:bodyPr>
          <a:lstStyle/>
          <a:p>
            <a:pPr eaLnBrk="1" fontAlgn="auto" hangingPunct="1">
              <a:spcAft>
                <a:spcPts val="0"/>
              </a:spcAft>
              <a:buFont typeface="Arial" pitchFamily="34" charset="0"/>
              <a:buChar char="•"/>
              <a:defRPr/>
            </a:pPr>
            <a:r>
              <a:rPr lang="en-US" dirty="0" smtClean="0"/>
              <a:t>Language</a:t>
            </a:r>
          </a:p>
          <a:p>
            <a:pPr lvl="1" eaLnBrk="1" fontAlgn="auto" hangingPunct="1">
              <a:spcAft>
                <a:spcPts val="0"/>
              </a:spcAft>
              <a:buFont typeface="Arial" pitchFamily="34" charset="0"/>
              <a:buChar char="•"/>
              <a:defRPr/>
            </a:pPr>
            <a:r>
              <a:rPr lang="en-US" dirty="0"/>
              <a:t>A system of communication using sounds, gestures, marks, </a:t>
            </a:r>
            <a:r>
              <a:rPr lang="en-US" dirty="0" smtClean="0"/>
              <a:t>and signs</a:t>
            </a:r>
          </a:p>
          <a:p>
            <a:pPr eaLnBrk="1" fontAlgn="auto" hangingPunct="1">
              <a:spcAft>
                <a:spcPts val="0"/>
              </a:spcAft>
              <a:buFont typeface="Arial" pitchFamily="34" charset="0"/>
              <a:buChar char="•"/>
              <a:defRPr/>
            </a:pPr>
            <a:r>
              <a:rPr lang="en-US" dirty="0" smtClean="0"/>
              <a:t>Phonemes</a:t>
            </a:r>
          </a:p>
          <a:p>
            <a:pPr lvl="1" eaLnBrk="1" fontAlgn="auto" hangingPunct="1">
              <a:spcAft>
                <a:spcPts val="0"/>
              </a:spcAft>
              <a:buFont typeface="Arial" pitchFamily="34" charset="0"/>
              <a:buChar char="•"/>
              <a:defRPr/>
            </a:pPr>
            <a:r>
              <a:rPr lang="en-US" dirty="0" smtClean="0"/>
              <a:t>The sounds in a language</a:t>
            </a:r>
          </a:p>
          <a:p>
            <a:pPr eaLnBrk="1" fontAlgn="auto" hangingPunct="1">
              <a:spcAft>
                <a:spcPts val="0"/>
              </a:spcAft>
              <a:buFont typeface="Arial" pitchFamily="34" charset="0"/>
              <a:buChar char="•"/>
              <a:defRPr/>
            </a:pPr>
            <a:r>
              <a:rPr lang="en-US" dirty="0" smtClean="0"/>
              <a:t>Early writing was often pictographic</a:t>
            </a:r>
          </a:p>
          <a:p>
            <a:pPr lvl="1" eaLnBrk="1" fontAlgn="auto" hangingPunct="1">
              <a:spcAft>
                <a:spcPts val="0"/>
              </a:spcAft>
              <a:buFont typeface="Arial" pitchFamily="34" charset="0"/>
              <a:buChar char="•"/>
              <a:defRPr/>
            </a:pPr>
            <a:r>
              <a:rPr lang="en-US" dirty="0" smtClean="0"/>
              <a:t>Such as cuneiform</a:t>
            </a:r>
          </a:p>
        </p:txBody>
      </p:sp>
      <p:sp>
        <p:nvSpPr>
          <p:cNvPr id="4" name="Slide Number Placeholder 3"/>
          <p:cNvSpPr>
            <a:spLocks noGrp="1"/>
          </p:cNvSpPr>
          <p:nvPr>
            <p:ph type="sldNum" sz="quarter" idx="11"/>
          </p:nvPr>
        </p:nvSpPr>
        <p:spPr/>
        <p:txBody>
          <a:bodyPr/>
          <a:lstStyle/>
          <a:p>
            <a:pPr>
              <a:defRPr/>
            </a:pPr>
            <a:r>
              <a:rPr lang="en-US"/>
              <a:t>7-</a:t>
            </a:r>
            <a:fld id="{1ED247CA-FCAE-4AC0-9191-5D5C48149F47}" type="slidenum">
              <a:rPr lang="en-US"/>
              <a:pPr>
                <a:defRPr/>
              </a:pPr>
              <a:t>3</a:t>
            </a:fld>
            <a:endParaRPr lang="en-US"/>
          </a:p>
        </p:txBody>
      </p:sp>
      <p:sp>
        <p:nvSpPr>
          <p:cNvPr id="5" name="Footer Placeholder 4"/>
          <p:cNvSpPr>
            <a:spLocks noGrp="1"/>
          </p:cNvSpPr>
          <p:nvPr>
            <p:ph type="ftr" sz="quarter" idx="10"/>
          </p:nvPr>
        </p:nvSpPr>
        <p:spPr/>
        <p:txBody>
          <a:bodyPr/>
          <a:lstStyle/>
          <a:p>
            <a:pPr>
              <a:defRPr/>
            </a:pPr>
            <a:r>
              <a:rPr lang="en-US"/>
              <a:t>Copyright © The McGraw-Hill Companies, Inc. Permission required for reproduction or display.</a:t>
            </a:r>
          </a:p>
        </p:txBody>
      </p:sp>
      <p:pic>
        <p:nvPicPr>
          <p:cNvPr id="17413" name="Picture 7" descr="maL22947_07_a01"/>
          <p:cNvPicPr>
            <a:picLocks noChangeAspect="1" noChangeArrowheads="1"/>
          </p:cNvPicPr>
          <p:nvPr/>
        </p:nvPicPr>
        <p:blipFill>
          <a:blip r:embed="rId2"/>
          <a:srcRect/>
          <a:stretch>
            <a:fillRect/>
          </a:stretch>
        </p:blipFill>
        <p:spPr bwMode="auto">
          <a:xfrm>
            <a:off x="5105400" y="1371600"/>
            <a:ext cx="340995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The McGraw-Hill Companies, Inc. Permission required for reproduction or display.</a:t>
            </a:r>
          </a:p>
        </p:txBody>
      </p:sp>
      <p:sp>
        <p:nvSpPr>
          <p:cNvPr id="5" name="Slide Number Placeholder 4"/>
          <p:cNvSpPr>
            <a:spLocks noGrp="1"/>
          </p:cNvSpPr>
          <p:nvPr>
            <p:ph type="sldNum" sz="quarter" idx="11"/>
          </p:nvPr>
        </p:nvSpPr>
        <p:spPr/>
        <p:txBody>
          <a:bodyPr/>
          <a:lstStyle/>
          <a:p>
            <a:pPr>
              <a:defRPr/>
            </a:pPr>
            <a:r>
              <a:rPr lang="en-US">
                <a:solidFill>
                  <a:schemeClr val="tx1"/>
                </a:solidFill>
              </a:rPr>
              <a:t>7-</a:t>
            </a:r>
            <a:fld id="{CAFC53BD-BFC4-4A04-B8BC-D15089E8D927}" type="slidenum">
              <a:rPr lang="en-US">
                <a:solidFill>
                  <a:schemeClr val="tx1"/>
                </a:solidFill>
              </a:rPr>
              <a:pPr>
                <a:defRPr/>
              </a:pPr>
              <a:t>4</a:t>
            </a:fld>
            <a:endParaRPr lang="en-US">
              <a:solidFill>
                <a:schemeClr val="tx1"/>
              </a:solidFill>
            </a:endParaRPr>
          </a:p>
        </p:txBody>
      </p:sp>
      <p:sp>
        <p:nvSpPr>
          <p:cNvPr id="18436" name="TextBox 7"/>
          <p:cNvSpPr txBox="1">
            <a:spLocks noChangeArrowheads="1"/>
          </p:cNvSpPr>
          <p:nvPr/>
        </p:nvSpPr>
        <p:spPr bwMode="auto">
          <a:xfrm>
            <a:off x="6705600" y="304800"/>
            <a:ext cx="1301750" cy="338138"/>
          </a:xfrm>
          <a:prstGeom prst="rect">
            <a:avLst/>
          </a:prstGeom>
          <a:noFill/>
          <a:ln w="9525">
            <a:noFill/>
            <a:miter lim="800000"/>
            <a:headEnd/>
            <a:tailEnd/>
          </a:ln>
        </p:spPr>
        <p:txBody>
          <a:bodyPr wrap="none">
            <a:spAutoFit/>
          </a:bodyPr>
          <a:lstStyle/>
          <a:p>
            <a:r>
              <a:rPr lang="en-US" sz="1600" b="1">
                <a:latin typeface="Arial" charset="0"/>
              </a:rPr>
              <a:t>Figure 7A.2</a:t>
            </a:r>
          </a:p>
        </p:txBody>
      </p:sp>
      <p:sp>
        <p:nvSpPr>
          <p:cNvPr id="18437" name="Rectangle 5"/>
          <p:cNvSpPr>
            <a:spLocks noChangeArrowheads="1"/>
          </p:cNvSpPr>
          <p:nvPr/>
        </p:nvSpPr>
        <p:spPr bwMode="auto">
          <a:xfrm>
            <a:off x="304800" y="306388"/>
            <a:ext cx="5029200" cy="584200"/>
          </a:xfrm>
          <a:prstGeom prst="rect">
            <a:avLst/>
          </a:prstGeom>
          <a:noFill/>
          <a:ln w="9525">
            <a:noFill/>
            <a:miter lim="800000"/>
            <a:headEnd/>
            <a:tailEnd/>
          </a:ln>
        </p:spPr>
        <p:txBody>
          <a:bodyPr>
            <a:spAutoFit/>
          </a:bodyPr>
          <a:lstStyle/>
          <a:p>
            <a:r>
              <a:rPr lang="en-US" sz="3200" b="1" u="sng"/>
              <a:t>The Rosetta Stone</a:t>
            </a:r>
            <a:endParaRPr lang="en-US" sz="2400" b="1"/>
          </a:p>
        </p:txBody>
      </p:sp>
      <p:pic>
        <p:nvPicPr>
          <p:cNvPr id="18438" name="Picture 7" descr="maL22947_07_a02"/>
          <p:cNvPicPr>
            <a:picLocks noChangeAspect="1" noChangeArrowheads="1"/>
          </p:cNvPicPr>
          <p:nvPr/>
        </p:nvPicPr>
        <p:blipFill>
          <a:blip r:embed="rId2"/>
          <a:srcRect/>
          <a:stretch>
            <a:fillRect/>
          </a:stretch>
        </p:blipFill>
        <p:spPr bwMode="auto">
          <a:xfrm>
            <a:off x="2513013" y="914400"/>
            <a:ext cx="4062412"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200" smtClean="0">
                <a:cs typeface="Arial" charset="0"/>
              </a:rPr>
              <a:t>7B: </a:t>
            </a:r>
            <a:r>
              <a:rPr lang="en-US" sz="4000" smtClean="0">
                <a:cs typeface="Arial" charset="0"/>
              </a:rPr>
              <a:t>Dialects, etc.</a:t>
            </a:r>
            <a:endParaRPr lang="en-US" sz="4200" smtClean="0">
              <a:cs typeface="Arial" charset="0"/>
            </a:endParaRPr>
          </a:p>
        </p:txBody>
      </p:sp>
      <p:sp>
        <p:nvSpPr>
          <p:cNvPr id="19458" name="Content Placeholder 6"/>
          <p:cNvSpPr>
            <a:spLocks noGrp="1"/>
          </p:cNvSpPr>
          <p:nvPr>
            <p:ph sz="half" idx="1"/>
          </p:nvPr>
        </p:nvSpPr>
        <p:spPr/>
        <p:txBody>
          <a:bodyPr/>
          <a:lstStyle/>
          <a:p>
            <a:pPr eaLnBrk="1" hangingPunct="1"/>
            <a:r>
              <a:rPr lang="en-US" smtClean="0">
                <a:cs typeface="Arial" charset="0"/>
              </a:rPr>
              <a:t>Dialect</a:t>
            </a:r>
          </a:p>
          <a:p>
            <a:pPr lvl="1" eaLnBrk="1" hangingPunct="1"/>
            <a:r>
              <a:rPr lang="en-US" smtClean="0">
                <a:cs typeface="Arial" charset="0"/>
              </a:rPr>
              <a:t>Variations of sounds &amp; vocabulary in a language</a:t>
            </a:r>
          </a:p>
          <a:p>
            <a:pPr eaLnBrk="1" hangingPunct="1"/>
            <a:r>
              <a:rPr lang="en-US" smtClean="0">
                <a:cs typeface="Arial" charset="0"/>
              </a:rPr>
              <a:t>Accent</a:t>
            </a:r>
          </a:p>
          <a:p>
            <a:pPr lvl="1" eaLnBrk="1" hangingPunct="1"/>
            <a:r>
              <a:rPr lang="en-US" smtClean="0">
                <a:cs typeface="Arial" charset="0"/>
              </a:rPr>
              <a:t>Differences in how a language sounds or is spoken</a:t>
            </a:r>
          </a:p>
          <a:p>
            <a:pPr eaLnBrk="1" hangingPunct="1"/>
            <a:r>
              <a:rPr lang="en-US" smtClean="0">
                <a:cs typeface="Arial" charset="0"/>
              </a:rPr>
              <a:t>Idiom</a:t>
            </a:r>
          </a:p>
          <a:p>
            <a:pPr lvl="1" eaLnBrk="1" hangingPunct="1"/>
            <a:r>
              <a:rPr lang="en-US" smtClean="0">
                <a:cs typeface="Arial" charset="0"/>
              </a:rPr>
              <a:t>A language peculiar to a certain group or region</a:t>
            </a:r>
          </a:p>
        </p:txBody>
      </p:sp>
      <p:sp>
        <p:nvSpPr>
          <p:cNvPr id="19459" name="Content Placeholder 7"/>
          <p:cNvSpPr>
            <a:spLocks noGrp="1"/>
          </p:cNvSpPr>
          <p:nvPr>
            <p:ph sz="half" idx="2"/>
          </p:nvPr>
        </p:nvSpPr>
        <p:spPr/>
        <p:txBody>
          <a:bodyPr/>
          <a:lstStyle/>
          <a:p>
            <a:pPr eaLnBrk="1" hangingPunct="1"/>
            <a:r>
              <a:rPr lang="en-US" smtClean="0">
                <a:cs typeface="Arial" charset="0"/>
              </a:rPr>
              <a:t>Patois</a:t>
            </a:r>
          </a:p>
          <a:p>
            <a:pPr lvl="1" eaLnBrk="1" hangingPunct="1"/>
            <a:r>
              <a:rPr lang="en-US" smtClean="0">
                <a:cs typeface="Arial" charset="0"/>
              </a:rPr>
              <a:t>Generally refers to rural or provincial speech</a:t>
            </a:r>
          </a:p>
          <a:p>
            <a:pPr eaLnBrk="1" hangingPunct="1"/>
            <a:r>
              <a:rPr lang="en-US" smtClean="0">
                <a:cs typeface="Arial" charset="0"/>
              </a:rPr>
              <a:t>Vernacular</a:t>
            </a:r>
          </a:p>
          <a:p>
            <a:pPr lvl="1" eaLnBrk="1" hangingPunct="1"/>
            <a:r>
              <a:rPr lang="en-US" smtClean="0">
                <a:cs typeface="Arial" charset="0"/>
              </a:rPr>
              <a:t>Also refers to a local form of a language</a:t>
            </a:r>
          </a:p>
          <a:p>
            <a:pPr lvl="1" eaLnBrk="1" hangingPunct="1"/>
            <a:endParaRPr lang="en-US" smtClean="0">
              <a:cs typeface="Arial" charset="0"/>
            </a:endParaRPr>
          </a:p>
        </p:txBody>
      </p:sp>
      <p:sp>
        <p:nvSpPr>
          <p:cNvPr id="5" name="Footer Placeholder 4"/>
          <p:cNvSpPr>
            <a:spLocks noGrp="1"/>
          </p:cNvSpPr>
          <p:nvPr>
            <p:ph type="ftr" sz="quarter" idx="10"/>
          </p:nvPr>
        </p:nvSpPr>
        <p:spPr/>
        <p:txBody>
          <a:bodyPr/>
          <a:lstStyle/>
          <a:p>
            <a:pPr>
              <a:defRPr/>
            </a:pPr>
            <a:r>
              <a:rPr lang="en-US"/>
              <a:t>Copyright © The McGraw-Hill Companies, Inc. Permission required for reproduction or display.</a:t>
            </a:r>
          </a:p>
        </p:txBody>
      </p:sp>
      <p:sp>
        <p:nvSpPr>
          <p:cNvPr id="4" name="Slide Number Placeholder 3"/>
          <p:cNvSpPr>
            <a:spLocks noGrp="1"/>
          </p:cNvSpPr>
          <p:nvPr>
            <p:ph type="sldNum" sz="quarter" idx="11"/>
          </p:nvPr>
        </p:nvSpPr>
        <p:spPr/>
        <p:txBody>
          <a:bodyPr/>
          <a:lstStyle/>
          <a:p>
            <a:pPr>
              <a:defRPr/>
            </a:pPr>
            <a:r>
              <a:rPr lang="en-US"/>
              <a:t>7-</a:t>
            </a:r>
            <a:fld id="{0DE2B927-D021-4561-82B3-2512AE0995AF}"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200" smtClean="0">
                <a:cs typeface="Arial" charset="0"/>
              </a:rPr>
              <a:t>7B: Lingua Franca</a:t>
            </a:r>
          </a:p>
        </p:txBody>
      </p:sp>
      <p:sp>
        <p:nvSpPr>
          <p:cNvPr id="3" name="Content Placeholder 2"/>
          <p:cNvSpPr>
            <a:spLocks noGrp="1"/>
          </p:cNvSpPr>
          <p:nvPr>
            <p:ph idx="1"/>
          </p:nvPr>
        </p:nvSpPr>
        <p:spPr>
          <a:xfrm>
            <a:off x="457200" y="1371600"/>
            <a:ext cx="8001000" cy="4754563"/>
          </a:xfrm>
        </p:spPr>
        <p:txBody>
          <a:bodyPr rtlCol="0">
            <a:normAutofit fontScale="85000" lnSpcReduction="20000"/>
          </a:bodyPr>
          <a:lstStyle/>
          <a:p>
            <a:pPr eaLnBrk="1" hangingPunct="1">
              <a:defRPr/>
            </a:pPr>
            <a:r>
              <a:rPr lang="en-US" dirty="0"/>
              <a:t>Lingua Franca</a:t>
            </a:r>
          </a:p>
          <a:p>
            <a:pPr lvl="1" eaLnBrk="1" hangingPunct="1">
              <a:defRPr/>
            </a:pPr>
            <a:r>
              <a:rPr lang="en-US" dirty="0"/>
              <a:t>A common language used for cross-cultural communication or for </a:t>
            </a:r>
            <a:r>
              <a:rPr lang="en-US" dirty="0" smtClean="0"/>
              <a:t>trade</a:t>
            </a:r>
          </a:p>
          <a:p>
            <a:pPr lvl="1" eaLnBrk="1" hangingPunct="1">
              <a:defRPr/>
            </a:pPr>
            <a:r>
              <a:rPr lang="en-US" dirty="0" smtClean="0"/>
              <a:t>Examples include Kiswalhili, Russian, French,</a:t>
            </a:r>
          </a:p>
          <a:p>
            <a:pPr eaLnBrk="1" hangingPunct="1">
              <a:defRPr/>
            </a:pPr>
            <a:r>
              <a:rPr lang="en-US" dirty="0"/>
              <a:t>Pidgin</a:t>
            </a:r>
          </a:p>
          <a:p>
            <a:pPr lvl="1" eaLnBrk="1" hangingPunct="1">
              <a:defRPr/>
            </a:pPr>
            <a:r>
              <a:rPr lang="en-US" dirty="0"/>
              <a:t>A simplified </a:t>
            </a:r>
            <a:r>
              <a:rPr lang="en-US" dirty="0" smtClean="0"/>
              <a:t>language used by people who don’t speak the same language</a:t>
            </a:r>
          </a:p>
          <a:p>
            <a:pPr lvl="2" eaLnBrk="1" hangingPunct="1">
              <a:defRPr/>
            </a:pPr>
            <a:r>
              <a:rPr lang="en-US" dirty="0" smtClean="0"/>
              <a:t>Different from a lingua franca because it generally refers to a language that is nobody’s native language</a:t>
            </a:r>
          </a:p>
          <a:p>
            <a:pPr lvl="2" eaLnBrk="1" hangingPunct="1">
              <a:defRPr/>
            </a:pPr>
            <a:r>
              <a:rPr lang="en-US" dirty="0" smtClean="0"/>
              <a:t>Usually has a simplified vocabulary</a:t>
            </a:r>
          </a:p>
          <a:p>
            <a:pPr eaLnBrk="1" hangingPunct="1">
              <a:defRPr/>
            </a:pPr>
            <a:r>
              <a:rPr lang="en-US" dirty="0" smtClean="0"/>
              <a:t>Creole</a:t>
            </a:r>
          </a:p>
          <a:p>
            <a:pPr lvl="1" eaLnBrk="1" hangingPunct="1">
              <a:defRPr/>
            </a:pPr>
            <a:r>
              <a:rPr lang="en-US" dirty="0" smtClean="0"/>
              <a:t>A pidgin that is adopted by a group as its primary language</a:t>
            </a:r>
            <a:endParaRPr lang="en-US" dirty="0"/>
          </a:p>
          <a:p>
            <a:pPr eaLnBrk="1" hangingPunct="1">
              <a:defRPr/>
            </a:pPr>
            <a:endParaRPr lang="en-US" dirty="0"/>
          </a:p>
        </p:txBody>
      </p:sp>
      <p:sp>
        <p:nvSpPr>
          <p:cNvPr id="4" name="Slide Number Placeholder 3"/>
          <p:cNvSpPr>
            <a:spLocks noGrp="1"/>
          </p:cNvSpPr>
          <p:nvPr>
            <p:ph type="sldNum" sz="quarter" idx="11"/>
          </p:nvPr>
        </p:nvSpPr>
        <p:spPr/>
        <p:txBody>
          <a:bodyPr/>
          <a:lstStyle/>
          <a:p>
            <a:pPr>
              <a:defRPr/>
            </a:pPr>
            <a:r>
              <a:rPr lang="en-US"/>
              <a:t>7-</a:t>
            </a:r>
            <a:fld id="{6DF1FFD2-0BA0-4EB1-B2AA-8B64E410AA19}" type="slidenum">
              <a:rPr lang="en-US"/>
              <a:pPr>
                <a:defRPr/>
              </a:pPr>
              <a:t>6</a:t>
            </a:fld>
            <a:endParaRPr lang="en-US"/>
          </a:p>
        </p:txBody>
      </p:sp>
      <p:sp>
        <p:nvSpPr>
          <p:cNvPr id="5" name="Footer Placeholder 4"/>
          <p:cNvSpPr>
            <a:spLocks noGrp="1"/>
          </p:cNvSpPr>
          <p:nvPr>
            <p:ph type="ftr" sz="quarter" idx="10"/>
          </p:nvPr>
        </p:nvSpPr>
        <p:spPr/>
        <p:txBody>
          <a:bodyPr/>
          <a:lstStyle/>
          <a:p>
            <a:pPr>
              <a:defRPr/>
            </a:pPr>
            <a:r>
              <a:rPr lang="en-US"/>
              <a:t>Copyright © The McGraw-Hill Companies, Inc. Permission required for reproduction or display.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7C: Language Families</a:t>
            </a:r>
            <a:endParaRPr lang="en-US" dirty="0"/>
          </a:p>
        </p:txBody>
      </p:sp>
      <p:sp>
        <p:nvSpPr>
          <p:cNvPr id="3" name="Content Placeholder 2"/>
          <p:cNvSpPr>
            <a:spLocks noGrp="1"/>
          </p:cNvSpPr>
          <p:nvPr>
            <p:ph idx="1"/>
          </p:nvPr>
        </p:nvSpPr>
        <p:spPr/>
        <p:txBody>
          <a:bodyPr/>
          <a:lstStyle/>
          <a:p>
            <a:r>
              <a:rPr lang="en-US" dirty="0" smtClean="0"/>
              <a:t>1786, Sir William Jones noted that certain words in all the languages are surprisingly similar and thus must be related.</a:t>
            </a:r>
          </a:p>
          <a:p>
            <a:r>
              <a:rPr lang="en-US" dirty="0" smtClean="0"/>
              <a:t>1822 </a:t>
            </a:r>
            <a:r>
              <a:rPr lang="en-US" dirty="0" err="1" smtClean="0"/>
              <a:t>Jakob</a:t>
            </a:r>
            <a:r>
              <a:rPr lang="en-US" dirty="0" smtClean="0"/>
              <a:t> Grimm, half of the Brother’s Grimm, outlined a theory that modern German and English had experienced one or two shifts in the use of consonants since the time of ancient languages. This consonant  shift is now known is Grimm’s law.</a:t>
            </a:r>
            <a:endParaRPr lang="en-US" dirty="0"/>
          </a:p>
        </p:txBody>
      </p:sp>
      <p:sp>
        <p:nvSpPr>
          <p:cNvPr id="4" name="Footer Placeholder 3"/>
          <p:cNvSpPr>
            <a:spLocks noGrp="1"/>
          </p:cNvSpPr>
          <p:nvPr>
            <p:ph type="ftr" sz="quarter" idx="10"/>
          </p:nvPr>
        </p:nvSpPr>
        <p:spPr/>
        <p:txBody>
          <a:bodyPr/>
          <a:lstStyle/>
          <a:p>
            <a:pPr>
              <a:defRPr/>
            </a:pPr>
            <a:r>
              <a:rPr lang="en-US" smtClean="0"/>
              <a:t>Copyright © The McGraw-Hill Companies, Inc. Permission required for reproduction or display.</a:t>
            </a:r>
            <a:endParaRPr lang="en-US"/>
          </a:p>
        </p:txBody>
      </p:sp>
      <p:sp>
        <p:nvSpPr>
          <p:cNvPr id="5" name="Slide Number Placeholder 4"/>
          <p:cNvSpPr>
            <a:spLocks noGrp="1"/>
          </p:cNvSpPr>
          <p:nvPr>
            <p:ph type="sldNum" sz="quarter" idx="11"/>
          </p:nvPr>
        </p:nvSpPr>
        <p:spPr/>
        <p:txBody>
          <a:bodyPr/>
          <a:lstStyle/>
          <a:p>
            <a:pPr>
              <a:defRPr/>
            </a:pPr>
            <a:r>
              <a:rPr lang="en-US" smtClean="0"/>
              <a:t>2-</a:t>
            </a:r>
            <a:fld id="{9A2EF1B2-D615-452F-9BBB-2ADC5C7F276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4200" smtClean="0">
                <a:cs typeface="Arial" charset="0"/>
              </a:rPr>
              <a:t>7C: Language Families</a:t>
            </a:r>
          </a:p>
        </p:txBody>
      </p:sp>
      <p:sp>
        <p:nvSpPr>
          <p:cNvPr id="21506" name="Content Placeholder 2"/>
          <p:cNvSpPr>
            <a:spLocks noGrp="1"/>
          </p:cNvSpPr>
          <p:nvPr>
            <p:ph idx="1"/>
          </p:nvPr>
        </p:nvSpPr>
        <p:spPr>
          <a:xfrm>
            <a:off x="457200" y="1371600"/>
            <a:ext cx="4038600" cy="4754563"/>
          </a:xfrm>
        </p:spPr>
        <p:txBody>
          <a:bodyPr/>
          <a:lstStyle/>
          <a:p>
            <a:pPr eaLnBrk="1" hangingPunct="1"/>
            <a:r>
              <a:rPr lang="en-US" smtClean="0">
                <a:cs typeface="Arial" charset="0"/>
              </a:rPr>
              <a:t>Language Family</a:t>
            </a:r>
          </a:p>
          <a:p>
            <a:pPr lvl="1" eaLnBrk="1" hangingPunct="1"/>
            <a:r>
              <a:rPr lang="en-US" smtClean="0">
                <a:cs typeface="Arial" charset="0"/>
              </a:rPr>
              <a:t>Collection of languages with a common ancestor</a:t>
            </a:r>
          </a:p>
          <a:p>
            <a:pPr eaLnBrk="1" hangingPunct="1"/>
            <a:r>
              <a:rPr lang="en-US" smtClean="0">
                <a:cs typeface="Arial" charset="0"/>
              </a:rPr>
              <a:t>Today, 6,800 languages grouped into about 120 language families</a:t>
            </a:r>
          </a:p>
        </p:txBody>
      </p:sp>
      <p:sp>
        <p:nvSpPr>
          <p:cNvPr id="4" name="Slide Number Placeholder 3"/>
          <p:cNvSpPr>
            <a:spLocks noGrp="1"/>
          </p:cNvSpPr>
          <p:nvPr>
            <p:ph type="sldNum" sz="quarter" idx="11"/>
          </p:nvPr>
        </p:nvSpPr>
        <p:spPr/>
        <p:txBody>
          <a:bodyPr/>
          <a:lstStyle/>
          <a:p>
            <a:pPr>
              <a:defRPr/>
            </a:pPr>
            <a:r>
              <a:rPr lang="en-US"/>
              <a:t>7-</a:t>
            </a:r>
            <a:fld id="{7CF26E6E-4722-4F18-ABF2-A430833B82D5}" type="slidenum">
              <a:rPr lang="en-US"/>
              <a:pPr>
                <a:defRPr/>
              </a:pPr>
              <a:t>8</a:t>
            </a:fld>
            <a:endParaRPr lang="en-US"/>
          </a:p>
        </p:txBody>
      </p:sp>
      <p:sp>
        <p:nvSpPr>
          <p:cNvPr id="5" name="Footer Placeholder 4"/>
          <p:cNvSpPr>
            <a:spLocks noGrp="1"/>
          </p:cNvSpPr>
          <p:nvPr>
            <p:ph type="ftr" sz="quarter" idx="10"/>
          </p:nvPr>
        </p:nvSpPr>
        <p:spPr/>
        <p:txBody>
          <a:bodyPr/>
          <a:lstStyle/>
          <a:p>
            <a:pPr>
              <a:defRPr/>
            </a:pPr>
            <a:r>
              <a:rPr lang="en-US"/>
              <a:t>Copyright © The McGraw-Hill Companies, Inc. Permission required for reproduction or display.</a:t>
            </a:r>
          </a:p>
        </p:txBody>
      </p:sp>
      <p:pic>
        <p:nvPicPr>
          <p:cNvPr id="21509" name="Picture 7" descr="maL22947_07_c01"/>
          <p:cNvPicPr>
            <a:picLocks noChangeAspect="1" noChangeArrowheads="1"/>
          </p:cNvPicPr>
          <p:nvPr/>
        </p:nvPicPr>
        <p:blipFill>
          <a:blip r:embed="rId2"/>
          <a:srcRect/>
          <a:stretch>
            <a:fillRect/>
          </a:stretch>
        </p:blipFill>
        <p:spPr bwMode="auto">
          <a:xfrm>
            <a:off x="4876800" y="1219200"/>
            <a:ext cx="3506788" cy="506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The McGraw-Hill Companies, Inc. Permission required for reproduction or display.</a:t>
            </a:r>
          </a:p>
        </p:txBody>
      </p:sp>
      <p:sp>
        <p:nvSpPr>
          <p:cNvPr id="5" name="Slide Number Placeholder 4"/>
          <p:cNvSpPr>
            <a:spLocks noGrp="1"/>
          </p:cNvSpPr>
          <p:nvPr>
            <p:ph type="sldNum" sz="quarter" idx="11"/>
          </p:nvPr>
        </p:nvSpPr>
        <p:spPr/>
        <p:txBody>
          <a:bodyPr/>
          <a:lstStyle/>
          <a:p>
            <a:pPr>
              <a:defRPr/>
            </a:pPr>
            <a:r>
              <a:rPr lang="en-US">
                <a:solidFill>
                  <a:schemeClr val="tx1"/>
                </a:solidFill>
              </a:rPr>
              <a:t>7-</a:t>
            </a:r>
            <a:fld id="{8BC614BD-1B42-441A-9612-82D536947EA9}" type="slidenum">
              <a:rPr lang="en-US">
                <a:solidFill>
                  <a:schemeClr val="tx1"/>
                </a:solidFill>
              </a:rPr>
              <a:pPr>
                <a:defRPr/>
              </a:pPr>
              <a:t>9</a:t>
            </a:fld>
            <a:endParaRPr lang="en-US">
              <a:solidFill>
                <a:schemeClr val="tx1"/>
              </a:solidFill>
            </a:endParaRPr>
          </a:p>
        </p:txBody>
      </p:sp>
      <p:sp>
        <p:nvSpPr>
          <p:cNvPr id="22532" name="TextBox 7"/>
          <p:cNvSpPr txBox="1">
            <a:spLocks noChangeArrowheads="1"/>
          </p:cNvSpPr>
          <p:nvPr/>
        </p:nvSpPr>
        <p:spPr bwMode="auto">
          <a:xfrm>
            <a:off x="6705600" y="304800"/>
            <a:ext cx="1301750" cy="338138"/>
          </a:xfrm>
          <a:prstGeom prst="rect">
            <a:avLst/>
          </a:prstGeom>
          <a:noFill/>
          <a:ln w="9525">
            <a:noFill/>
            <a:miter lim="800000"/>
            <a:headEnd/>
            <a:tailEnd/>
          </a:ln>
        </p:spPr>
        <p:txBody>
          <a:bodyPr wrap="none">
            <a:spAutoFit/>
          </a:bodyPr>
          <a:lstStyle/>
          <a:p>
            <a:r>
              <a:rPr lang="en-US" sz="1600" b="1">
                <a:latin typeface="Arial" charset="0"/>
              </a:rPr>
              <a:t>Figure 7C.3</a:t>
            </a:r>
          </a:p>
        </p:txBody>
      </p:sp>
      <p:sp>
        <p:nvSpPr>
          <p:cNvPr id="22533" name="Rectangle 5"/>
          <p:cNvSpPr>
            <a:spLocks noChangeArrowheads="1"/>
          </p:cNvSpPr>
          <p:nvPr/>
        </p:nvSpPr>
        <p:spPr bwMode="auto">
          <a:xfrm>
            <a:off x="304800" y="306388"/>
            <a:ext cx="5029200" cy="584200"/>
          </a:xfrm>
          <a:prstGeom prst="rect">
            <a:avLst/>
          </a:prstGeom>
          <a:noFill/>
          <a:ln w="9525">
            <a:noFill/>
            <a:miter lim="800000"/>
            <a:headEnd/>
            <a:tailEnd/>
          </a:ln>
        </p:spPr>
        <p:txBody>
          <a:bodyPr>
            <a:spAutoFit/>
          </a:bodyPr>
          <a:lstStyle/>
          <a:p>
            <a:r>
              <a:rPr lang="en-US" sz="3200" b="1" u="sng"/>
              <a:t>Major Language Families</a:t>
            </a:r>
            <a:endParaRPr lang="en-US" sz="2400" b="1"/>
          </a:p>
        </p:txBody>
      </p:sp>
      <p:pic>
        <p:nvPicPr>
          <p:cNvPr id="22534" name="Picture 7" descr="maL22947_07_c03"/>
          <p:cNvPicPr>
            <a:picLocks noChangeAspect="1" noChangeArrowheads="1"/>
          </p:cNvPicPr>
          <p:nvPr/>
        </p:nvPicPr>
        <p:blipFill>
          <a:blip r:embed="rId2" cstate="print"/>
          <a:srcRect/>
          <a:stretch>
            <a:fillRect/>
          </a:stretch>
        </p:blipFill>
        <p:spPr bwMode="auto">
          <a:xfrm>
            <a:off x="381000" y="1447800"/>
            <a:ext cx="8288338"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1452</TotalTime>
  <Words>1061</Words>
  <Application>Microsoft Office PowerPoint</Application>
  <PresentationFormat>On-screen Show (4:3)</PresentationFormat>
  <Paragraphs>168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Chapter 7 LECTURE OUTLINE The Geography of language</vt:lpstr>
      <vt:lpstr>Chapter 7 Modules</vt:lpstr>
      <vt:lpstr>7A: Basic Components of Language</vt:lpstr>
      <vt:lpstr>Slide 4</vt:lpstr>
      <vt:lpstr>7B: Dialects, etc.</vt:lpstr>
      <vt:lpstr>7B: Lingua Franca</vt:lpstr>
      <vt:lpstr>7C: Language Families</vt:lpstr>
      <vt:lpstr>7C: Language Families</vt:lpstr>
      <vt:lpstr>Slide 9</vt:lpstr>
      <vt:lpstr>7C: Language Families</vt:lpstr>
      <vt:lpstr>7C: Language Families</vt:lpstr>
      <vt:lpstr>7C: Language Families</vt:lpstr>
      <vt:lpstr>7C: Language Families</vt:lpstr>
      <vt:lpstr>7C: Language Families</vt:lpstr>
      <vt:lpstr>7D: Geography of English</vt:lpstr>
      <vt:lpstr>Slide 16</vt:lpstr>
      <vt:lpstr>Slide 17</vt:lpstr>
      <vt:lpstr>7E: Language Isolation &amp; Extinction</vt:lpstr>
      <vt:lpstr>Slide 19</vt:lpstr>
      <vt:lpstr>7F: Toponymy</vt:lpstr>
      <vt:lpstr>Slide 21</vt:lpstr>
      <vt:lpstr>Slide 22</vt:lpstr>
      <vt:lpstr>7G: Language Conflict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GEOGRAPHY OF LANGUAGE</dc:title>
  <dc:creator>Malinowski</dc:creator>
  <cp:keywords>Human Geography by Malinowski &amp; Kaplan</cp:keywords>
  <cp:lastModifiedBy>janeyrm</cp:lastModifiedBy>
  <cp:revision>138</cp:revision>
  <dcterms:created xsi:type="dcterms:W3CDTF">2011-11-27T17:56:32Z</dcterms:created>
  <dcterms:modified xsi:type="dcterms:W3CDTF">2017-07-31T18:29:19Z</dcterms:modified>
</cp:coreProperties>
</file>