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97" r:id="rId4"/>
    <p:sldId id="329" r:id="rId5"/>
    <p:sldId id="258" r:id="rId6"/>
    <p:sldId id="265" r:id="rId7"/>
    <p:sldId id="271" r:id="rId8"/>
    <p:sldId id="266" r:id="rId9"/>
    <p:sldId id="296" r:id="rId10"/>
    <p:sldId id="321" r:id="rId11"/>
    <p:sldId id="267" r:id="rId12"/>
    <p:sldId id="305" r:id="rId13"/>
    <p:sldId id="292" r:id="rId14"/>
    <p:sldId id="311" r:id="rId15"/>
    <p:sldId id="314" r:id="rId16"/>
    <p:sldId id="313" r:id="rId17"/>
    <p:sldId id="326" r:id="rId18"/>
    <p:sldId id="287" r:id="rId19"/>
    <p:sldId id="286" r:id="rId20"/>
    <p:sldId id="325" r:id="rId21"/>
    <p:sldId id="330" r:id="rId22"/>
    <p:sldId id="288" r:id="rId23"/>
    <p:sldId id="259" r:id="rId24"/>
    <p:sldId id="260" r:id="rId25"/>
    <p:sldId id="261" r:id="rId26"/>
    <p:sldId id="262" r:id="rId27"/>
    <p:sldId id="281" r:id="rId28"/>
    <p:sldId id="301" r:id="rId29"/>
    <p:sldId id="322" r:id="rId30"/>
    <p:sldId id="283" r:id="rId31"/>
    <p:sldId id="270" r:id="rId32"/>
    <p:sldId id="323" r:id="rId33"/>
    <p:sldId id="298" r:id="rId34"/>
    <p:sldId id="272" r:id="rId35"/>
    <p:sldId id="327" r:id="rId36"/>
    <p:sldId id="276" r:id="rId37"/>
    <p:sldId id="277" r:id="rId38"/>
    <p:sldId id="331" r:id="rId39"/>
    <p:sldId id="320" r:id="rId40"/>
    <p:sldId id="278" r:id="rId41"/>
    <p:sldId id="279" r:id="rId42"/>
    <p:sldId id="315" r:id="rId43"/>
    <p:sldId id="264" r:id="rId44"/>
    <p:sldId id="280" r:id="rId45"/>
    <p:sldId id="273" r:id="rId46"/>
    <p:sldId id="275" r:id="rId47"/>
    <p:sldId id="317" r:id="rId48"/>
    <p:sldId id="318" r:id="rId49"/>
    <p:sldId id="324" r:id="rId50"/>
    <p:sldId id="328" r:id="rId51"/>
    <p:sldId id="284" r:id="rId52"/>
    <p:sldId id="319" r:id="rId5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a:srgbClr val="000066"/>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8" d="100"/>
          <a:sy n="98" d="100"/>
        </p:scale>
        <p:origin x="-9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t" anchorCtr="0" compatLnSpc="1">
            <a:prstTxWarp prst="textNoShape">
              <a:avLst/>
            </a:prstTxWarp>
          </a:bodyPr>
          <a:lstStyle>
            <a:lvl1pPr defTabSz="963613">
              <a:defRPr sz="1300"/>
            </a:lvl1pPr>
          </a:lstStyle>
          <a:p>
            <a:endParaRPr lang="en-US"/>
          </a:p>
        </p:txBody>
      </p:sp>
      <p:sp>
        <p:nvSpPr>
          <p:cNvPr id="63491"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t" anchorCtr="0" compatLnSpc="1">
            <a:prstTxWarp prst="textNoShape">
              <a:avLst/>
            </a:prstTxWarp>
          </a:bodyPr>
          <a:lstStyle>
            <a:lvl1pPr algn="r" defTabSz="963613">
              <a:defRPr sz="1300"/>
            </a:lvl1pPr>
          </a:lstStyle>
          <a:p>
            <a:endParaRPr lang="en-US"/>
          </a:p>
        </p:txBody>
      </p:sp>
      <p:sp>
        <p:nvSpPr>
          <p:cNvPr id="63492"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b" anchorCtr="0" compatLnSpc="1">
            <a:prstTxWarp prst="textNoShape">
              <a:avLst/>
            </a:prstTxWarp>
          </a:bodyPr>
          <a:lstStyle>
            <a:lvl1pPr defTabSz="963613">
              <a:defRPr sz="1300"/>
            </a:lvl1pPr>
          </a:lstStyle>
          <a:p>
            <a:endParaRPr lang="en-US"/>
          </a:p>
        </p:txBody>
      </p:sp>
      <p:sp>
        <p:nvSpPr>
          <p:cNvPr id="63493"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b" anchorCtr="0" compatLnSpc="1">
            <a:prstTxWarp prst="textNoShape">
              <a:avLst/>
            </a:prstTxWarp>
          </a:bodyPr>
          <a:lstStyle>
            <a:lvl1pPr algn="r" defTabSz="963613">
              <a:defRPr sz="1300"/>
            </a:lvl1pPr>
          </a:lstStyle>
          <a:p>
            <a:fld id="{95FB0B36-2A5D-4E80-8878-5B4C49043FEB}" type="slidenum">
              <a:rPr lang="en-US"/>
              <a:pPr/>
              <a:t>‹#›</a:t>
            </a:fld>
            <a:endParaRPr lang="en-US"/>
          </a:p>
        </p:txBody>
      </p:sp>
    </p:spTree>
    <p:extLst>
      <p:ext uri="{BB962C8B-B14F-4D97-AF65-F5344CB8AC3E}">
        <p14:creationId xmlns:p14="http://schemas.microsoft.com/office/powerpoint/2010/main" val="335774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t" anchorCtr="0" compatLnSpc="1">
            <a:prstTxWarp prst="textNoShape">
              <a:avLst/>
            </a:prstTxWarp>
          </a:bodyPr>
          <a:lstStyle>
            <a:lvl1pPr defTabSz="963613">
              <a:defRPr sz="1300"/>
            </a:lvl1pPr>
          </a:lstStyle>
          <a:p>
            <a:endParaRPr lang="en-US"/>
          </a:p>
        </p:txBody>
      </p:sp>
      <p:sp>
        <p:nvSpPr>
          <p:cNvPr id="21507"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t" anchorCtr="0" compatLnSpc="1">
            <a:prstTxWarp prst="textNoShape">
              <a:avLst/>
            </a:prstTxWarp>
          </a:bodyPr>
          <a:lstStyle>
            <a:lvl1pPr algn="r" defTabSz="963613">
              <a:defRPr sz="1300"/>
            </a:lvl1pPr>
          </a:lstStyle>
          <a:p>
            <a:endParaRPr lang="en-US"/>
          </a:p>
        </p:txBody>
      </p:sp>
      <p:sp>
        <p:nvSpPr>
          <p:cNvPr id="47108" name="Rectangle 4"/>
          <p:cNvSpPr>
            <a:spLocks noGrp="1" noRot="1" noChangeAspect="1" noChangeArrowheads="1" noTextEdit="1"/>
          </p:cNvSpPr>
          <p:nvPr>
            <p:ph type="sldImg" idx="2"/>
          </p:nvPr>
        </p:nvSpPr>
        <p:spPr bwMode="auto">
          <a:xfrm>
            <a:off x="1254125" y="719138"/>
            <a:ext cx="4803775" cy="3602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b" anchorCtr="0" compatLnSpc="1">
            <a:prstTxWarp prst="textNoShape">
              <a:avLst/>
            </a:prstTxWarp>
          </a:bodyPr>
          <a:lstStyle>
            <a:lvl1pPr defTabSz="963613">
              <a:defRPr sz="1300"/>
            </a:lvl1pPr>
          </a:lstStyle>
          <a:p>
            <a:endParaRPr lang="en-US"/>
          </a:p>
        </p:txBody>
      </p:sp>
      <p:sp>
        <p:nvSpPr>
          <p:cNvPr id="21511"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87" tIns="48193" rIns="96387" bIns="48193" numCol="1" anchor="b" anchorCtr="0" compatLnSpc="1">
            <a:prstTxWarp prst="textNoShape">
              <a:avLst/>
            </a:prstTxWarp>
          </a:bodyPr>
          <a:lstStyle>
            <a:lvl1pPr algn="r" defTabSz="963613">
              <a:defRPr sz="1300"/>
            </a:lvl1pPr>
          </a:lstStyle>
          <a:p>
            <a:fld id="{D1E15E8E-15B2-4D6A-9D7E-F1851A71F63B}" type="slidenum">
              <a:rPr lang="en-US"/>
              <a:pPr/>
              <a:t>‹#›</a:t>
            </a:fld>
            <a:endParaRPr lang="en-US"/>
          </a:p>
        </p:txBody>
      </p:sp>
    </p:spTree>
    <p:extLst>
      <p:ext uri="{BB962C8B-B14F-4D97-AF65-F5344CB8AC3E}">
        <p14:creationId xmlns:p14="http://schemas.microsoft.com/office/powerpoint/2010/main" val="165185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9"/>
          <p:cNvGrpSpPr>
            <a:grpSpLocks/>
          </p:cNvGrpSpPr>
          <p:nvPr/>
        </p:nvGrpSpPr>
        <p:grpSpPr bwMode="auto">
          <a:xfrm>
            <a:off x="0" y="0"/>
            <a:ext cx="9144000" cy="6858000"/>
            <a:chOff x="0" y="0"/>
            <a:chExt cx="5760" cy="4320"/>
          </a:xfrm>
        </p:grpSpPr>
        <p:grpSp>
          <p:nvGrpSpPr>
            <p:cNvPr id="5" name="Group 2"/>
            <p:cNvGrpSpPr>
              <a:grpSpLocks/>
            </p:cNvGrpSpPr>
            <p:nvPr userDrawn="1"/>
          </p:nvGrpSpPr>
          <p:grpSpPr bwMode="auto">
            <a:xfrm>
              <a:off x="0" y="0"/>
              <a:ext cx="5568" cy="4320"/>
              <a:chOff x="0" y="0"/>
              <a:chExt cx="5568" cy="4320"/>
            </a:xfrm>
          </p:grpSpPr>
          <p:grpSp>
            <p:nvGrpSpPr>
              <p:cNvPr id="9" name="Group 3"/>
              <p:cNvGrpSpPr>
                <a:grpSpLocks/>
              </p:cNvGrpSpPr>
              <p:nvPr userDrawn="1"/>
            </p:nvGrpSpPr>
            <p:grpSpPr bwMode="auto">
              <a:xfrm>
                <a:off x="0" y="0"/>
                <a:ext cx="3216" cy="3072"/>
                <a:chOff x="0" y="0"/>
                <a:chExt cx="2928" cy="2784"/>
              </a:xfrm>
            </p:grpSpPr>
            <p:sp>
              <p:nvSpPr>
                <p:cNvPr id="22"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5"/>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6"/>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7"/>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8"/>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9"/>
              <p:cNvGrpSpPr>
                <a:grpSpLocks/>
              </p:cNvGrpSpPr>
              <p:nvPr userDrawn="1"/>
            </p:nvGrpSpPr>
            <p:grpSpPr bwMode="auto">
              <a:xfrm>
                <a:off x="2016" y="2016"/>
                <a:ext cx="2448" cy="2304"/>
                <a:chOff x="0" y="0"/>
                <a:chExt cx="2928" cy="2784"/>
              </a:xfrm>
            </p:grpSpPr>
            <p:sp>
              <p:nvSpPr>
                <p:cNvPr id="17"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1"/>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12"/>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4"/>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5"/>
              <p:cNvGrpSpPr>
                <a:grpSpLocks/>
              </p:cNvGrpSpPr>
              <p:nvPr userDrawn="1"/>
            </p:nvGrpSpPr>
            <p:grpSpPr bwMode="auto">
              <a:xfrm>
                <a:off x="2832" y="96"/>
                <a:ext cx="2736" cy="2592"/>
                <a:chOff x="0" y="0"/>
                <a:chExt cx="2928" cy="2784"/>
              </a:xfrm>
            </p:grpSpPr>
            <p:sp>
              <p:nvSpPr>
                <p:cNvPr id="12"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7"/>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8"/>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9"/>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 name="Line 26"/>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27"/>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8"/>
            <p:cNvSpPr>
              <a:spLocks noChangeShapeType="1"/>
            </p:cNvSpPr>
            <p:nvPr userDrawn="1"/>
          </p:nvSpPr>
          <p:spPr bwMode="auto">
            <a:xfrm flipV="1">
              <a:off x="3216" y="0"/>
              <a:ext cx="240" cy="31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070" name="Rectangle 22"/>
          <p:cNvSpPr>
            <a:spLocks noGrp="1" noChangeArrowheads="1"/>
          </p:cNvSpPr>
          <p:nvPr>
            <p:ph type="subTitle" idx="1"/>
          </p:nvPr>
        </p:nvSpPr>
        <p:spPr>
          <a:xfrm>
            <a:off x="1371600" y="3886200"/>
            <a:ext cx="6400800" cy="1752600"/>
          </a:xfrm>
          <a:noFill/>
          <a:extLst>
            <a:ext uri="{909E8E84-426E-40DD-AFC4-6F175D3DCCD1}">
              <a14:hiddenFill xmlns:a14="http://schemas.microsoft.com/office/drawing/2010/main">
                <a:solidFill>
                  <a:schemeClr val="accent1"/>
                </a:solidFill>
              </a14:hiddenFill>
            </a:ext>
          </a:extLst>
        </p:spPr>
        <p:txBody>
          <a:bodyPr/>
          <a:lstStyle>
            <a:lvl1pPr marL="0" indent="0" algn="ctr">
              <a:buFontTx/>
              <a:buNone/>
              <a:defRPr/>
            </a:lvl1pPr>
          </a:lstStyle>
          <a:p>
            <a:pPr lvl="0"/>
            <a:r>
              <a:rPr lang="en-US" noProof="0" smtClean="0"/>
              <a:t>Click to edit Master subtitle style</a:t>
            </a:r>
          </a:p>
        </p:txBody>
      </p:sp>
      <p:sp>
        <p:nvSpPr>
          <p:cNvPr id="27" name="Rectangle 23"/>
          <p:cNvSpPr>
            <a:spLocks noGrp="1" noChangeArrowheads="1"/>
          </p:cNvSpPr>
          <p:nvPr>
            <p:ph type="dt" sz="half" idx="10"/>
          </p:nvPr>
        </p:nvSpPr>
        <p:spPr/>
        <p:txBody>
          <a:bodyPr/>
          <a:lstStyle>
            <a:lvl1pPr>
              <a:defRPr b="0" smtClean="0"/>
            </a:lvl1pPr>
          </a:lstStyle>
          <a:p>
            <a:pPr>
              <a:defRPr/>
            </a:pPr>
            <a:endParaRPr lang="en-US"/>
          </a:p>
        </p:txBody>
      </p:sp>
      <p:sp>
        <p:nvSpPr>
          <p:cNvPr id="28" name="Rectangle 24"/>
          <p:cNvSpPr>
            <a:spLocks noGrp="1" noChangeArrowheads="1"/>
          </p:cNvSpPr>
          <p:nvPr>
            <p:ph type="ftr" sz="quarter" idx="11"/>
          </p:nvPr>
        </p:nvSpPr>
        <p:spPr>
          <a:xfrm>
            <a:off x="3124200" y="6248400"/>
            <a:ext cx="2895600" cy="457200"/>
          </a:xfrm>
        </p:spPr>
        <p:txBody>
          <a:bodyPr/>
          <a:lstStyle>
            <a:lvl1pPr>
              <a:defRPr b="0" smtClean="0"/>
            </a:lvl1pPr>
          </a:lstStyle>
          <a:p>
            <a:pPr>
              <a:defRPr/>
            </a:pPr>
            <a:endParaRPr lang="en-US"/>
          </a:p>
        </p:txBody>
      </p:sp>
      <p:sp>
        <p:nvSpPr>
          <p:cNvPr id="29" name="Rectangle 25"/>
          <p:cNvSpPr>
            <a:spLocks noGrp="1" noChangeArrowheads="1"/>
          </p:cNvSpPr>
          <p:nvPr>
            <p:ph type="sldNum" sz="quarter" idx="12"/>
          </p:nvPr>
        </p:nvSpPr>
        <p:spPr/>
        <p:txBody>
          <a:bodyPr/>
          <a:lstStyle>
            <a:lvl1pPr>
              <a:defRPr b="0" smtClean="0"/>
            </a:lvl1pPr>
          </a:lstStyle>
          <a:p>
            <a:pPr>
              <a:defRPr/>
            </a:pPr>
            <a:fld id="{CC8F9ECF-F76B-45CC-9258-C1335B64DA4E}" type="slidenum">
              <a:rPr lang="en-US"/>
              <a:pPr>
                <a:defRPr/>
              </a:pPr>
              <a:t>‹#›</a:t>
            </a:fld>
            <a:endParaRPr lang="en-US"/>
          </a:p>
        </p:txBody>
      </p:sp>
    </p:spTree>
    <p:extLst>
      <p:ext uri="{BB962C8B-B14F-4D97-AF65-F5344CB8AC3E}">
        <p14:creationId xmlns:p14="http://schemas.microsoft.com/office/powerpoint/2010/main" val="401368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29639-E1EE-4672-B609-0187A4CAA3F7}" type="slidenum">
              <a:rPr lang="en-US"/>
              <a:pPr>
                <a:defRPr/>
              </a:pPr>
              <a:t>‹#›</a:t>
            </a:fld>
            <a:endParaRPr lang="en-US"/>
          </a:p>
        </p:txBody>
      </p:sp>
    </p:spTree>
    <p:extLst>
      <p:ext uri="{BB962C8B-B14F-4D97-AF65-F5344CB8AC3E}">
        <p14:creationId xmlns:p14="http://schemas.microsoft.com/office/powerpoint/2010/main" val="182884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FC452-2802-401B-9148-A2711531A1F0}" type="slidenum">
              <a:rPr lang="en-US"/>
              <a:pPr>
                <a:defRPr/>
              </a:pPr>
              <a:t>‹#›</a:t>
            </a:fld>
            <a:endParaRPr lang="en-US"/>
          </a:p>
        </p:txBody>
      </p:sp>
    </p:spTree>
    <p:extLst>
      <p:ext uri="{BB962C8B-B14F-4D97-AF65-F5344CB8AC3E}">
        <p14:creationId xmlns:p14="http://schemas.microsoft.com/office/powerpoint/2010/main" val="158514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71600"/>
            <a:ext cx="7772400" cy="4724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ACE0A-30EC-41FF-917C-FF99D7CD15A6}" type="slidenum">
              <a:rPr lang="en-US"/>
              <a:pPr>
                <a:defRPr/>
              </a:pPr>
              <a:t>‹#›</a:t>
            </a:fld>
            <a:endParaRPr lang="en-US"/>
          </a:p>
        </p:txBody>
      </p:sp>
    </p:spTree>
    <p:extLst>
      <p:ext uri="{BB962C8B-B14F-4D97-AF65-F5344CB8AC3E}">
        <p14:creationId xmlns:p14="http://schemas.microsoft.com/office/powerpoint/2010/main" val="28937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B1B85-69A7-4933-80D9-E6570A22A0A0}" type="slidenum">
              <a:rPr lang="en-US"/>
              <a:pPr>
                <a:defRPr/>
              </a:pPr>
              <a:t>‹#›</a:t>
            </a:fld>
            <a:endParaRPr lang="en-US"/>
          </a:p>
        </p:txBody>
      </p:sp>
    </p:spTree>
    <p:extLst>
      <p:ext uri="{BB962C8B-B14F-4D97-AF65-F5344CB8AC3E}">
        <p14:creationId xmlns:p14="http://schemas.microsoft.com/office/powerpoint/2010/main" val="242571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BB2BC-7C0B-4ED2-B0A7-3520106C9897}" type="slidenum">
              <a:rPr lang="en-US"/>
              <a:pPr>
                <a:defRPr/>
              </a:pPr>
              <a:t>‹#›</a:t>
            </a:fld>
            <a:endParaRPr lang="en-US"/>
          </a:p>
        </p:txBody>
      </p:sp>
    </p:spTree>
    <p:extLst>
      <p:ext uri="{BB962C8B-B14F-4D97-AF65-F5344CB8AC3E}">
        <p14:creationId xmlns:p14="http://schemas.microsoft.com/office/powerpoint/2010/main" val="70872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0AE6CE-3DFE-4E0C-BD4C-80DDACB351B4}" type="slidenum">
              <a:rPr lang="en-US"/>
              <a:pPr>
                <a:defRPr/>
              </a:pPr>
              <a:t>‹#›</a:t>
            </a:fld>
            <a:endParaRPr lang="en-US"/>
          </a:p>
        </p:txBody>
      </p:sp>
    </p:spTree>
    <p:extLst>
      <p:ext uri="{BB962C8B-B14F-4D97-AF65-F5344CB8AC3E}">
        <p14:creationId xmlns:p14="http://schemas.microsoft.com/office/powerpoint/2010/main" val="116502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3BC5DE-F2BB-48EA-9FB0-4665E3E46B41}" type="slidenum">
              <a:rPr lang="en-US"/>
              <a:pPr>
                <a:defRPr/>
              </a:pPr>
              <a:t>‹#›</a:t>
            </a:fld>
            <a:endParaRPr lang="en-US"/>
          </a:p>
        </p:txBody>
      </p:sp>
    </p:spTree>
    <p:extLst>
      <p:ext uri="{BB962C8B-B14F-4D97-AF65-F5344CB8AC3E}">
        <p14:creationId xmlns:p14="http://schemas.microsoft.com/office/powerpoint/2010/main" val="48731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8A780F-1055-4B1F-BB30-49ABC327EB4C}" type="slidenum">
              <a:rPr lang="en-US"/>
              <a:pPr>
                <a:defRPr/>
              </a:pPr>
              <a:t>‹#›</a:t>
            </a:fld>
            <a:endParaRPr lang="en-US"/>
          </a:p>
        </p:txBody>
      </p:sp>
    </p:spTree>
    <p:extLst>
      <p:ext uri="{BB962C8B-B14F-4D97-AF65-F5344CB8AC3E}">
        <p14:creationId xmlns:p14="http://schemas.microsoft.com/office/powerpoint/2010/main" val="58115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1F4950-6326-47CB-8745-0424A124F5C4}" type="slidenum">
              <a:rPr lang="en-US"/>
              <a:pPr>
                <a:defRPr/>
              </a:pPr>
              <a:t>‹#›</a:t>
            </a:fld>
            <a:endParaRPr lang="en-US"/>
          </a:p>
        </p:txBody>
      </p:sp>
    </p:spTree>
    <p:extLst>
      <p:ext uri="{BB962C8B-B14F-4D97-AF65-F5344CB8AC3E}">
        <p14:creationId xmlns:p14="http://schemas.microsoft.com/office/powerpoint/2010/main" val="14972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C99C44-61C2-4F98-BE17-EFD4C0249D32}" type="slidenum">
              <a:rPr lang="en-US"/>
              <a:pPr>
                <a:defRPr/>
              </a:pPr>
              <a:t>‹#›</a:t>
            </a:fld>
            <a:endParaRPr lang="en-US"/>
          </a:p>
        </p:txBody>
      </p:sp>
    </p:spTree>
    <p:extLst>
      <p:ext uri="{BB962C8B-B14F-4D97-AF65-F5344CB8AC3E}">
        <p14:creationId xmlns:p14="http://schemas.microsoft.com/office/powerpoint/2010/main" val="370889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5D451-79B3-4616-8CD7-445821F8C4EC}" type="slidenum">
              <a:rPr lang="en-US"/>
              <a:pPr>
                <a:defRPr/>
              </a:pPr>
              <a:t>‹#›</a:t>
            </a:fld>
            <a:endParaRPr lang="en-US"/>
          </a:p>
        </p:txBody>
      </p:sp>
    </p:spTree>
    <p:extLst>
      <p:ext uri="{BB962C8B-B14F-4D97-AF65-F5344CB8AC3E}">
        <p14:creationId xmlns:p14="http://schemas.microsoft.com/office/powerpoint/2010/main" val="214631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5"/>
          <p:cNvGrpSpPr>
            <a:grpSpLocks/>
          </p:cNvGrpSpPr>
          <p:nvPr/>
        </p:nvGrpSpPr>
        <p:grpSpPr bwMode="auto">
          <a:xfrm>
            <a:off x="0" y="0"/>
            <a:ext cx="8839200" cy="6858000"/>
            <a:chOff x="0" y="0"/>
            <a:chExt cx="5568" cy="4320"/>
          </a:xfrm>
        </p:grpSpPr>
        <p:grpSp>
          <p:nvGrpSpPr>
            <p:cNvPr id="1032" name="Group 12"/>
            <p:cNvGrpSpPr>
              <a:grpSpLocks/>
            </p:cNvGrpSpPr>
            <p:nvPr userDrawn="1"/>
          </p:nvGrpSpPr>
          <p:grpSpPr bwMode="auto">
            <a:xfrm>
              <a:off x="0" y="0"/>
              <a:ext cx="3216" cy="3072"/>
              <a:chOff x="0" y="0"/>
              <a:chExt cx="2928" cy="2784"/>
            </a:xfrm>
          </p:grpSpPr>
          <p:sp>
            <p:nvSpPr>
              <p:cNvPr id="1045" name="Oval 7"/>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8"/>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9"/>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10"/>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1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3" name="Group 13"/>
            <p:cNvGrpSpPr>
              <a:grpSpLocks/>
            </p:cNvGrpSpPr>
            <p:nvPr userDrawn="1"/>
          </p:nvGrpSpPr>
          <p:grpSpPr bwMode="auto">
            <a:xfrm>
              <a:off x="2016" y="2016"/>
              <a:ext cx="2448" cy="2304"/>
              <a:chOff x="0" y="0"/>
              <a:chExt cx="2928" cy="2784"/>
            </a:xfrm>
          </p:grpSpPr>
          <p:sp>
            <p:nvSpPr>
              <p:cNvPr id="1040" name="Oval 14"/>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5"/>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6"/>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7"/>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18"/>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4" name="Group 19"/>
            <p:cNvGrpSpPr>
              <a:grpSpLocks/>
            </p:cNvGrpSpPr>
            <p:nvPr userDrawn="1"/>
          </p:nvGrpSpPr>
          <p:grpSpPr bwMode="auto">
            <a:xfrm>
              <a:off x="2832" y="96"/>
              <a:ext cx="2736" cy="2592"/>
              <a:chOff x="0" y="0"/>
              <a:chExt cx="2928" cy="2784"/>
            </a:xfrm>
          </p:grpSpPr>
          <p:sp>
            <p:nvSpPr>
              <p:cNvPr id="1035" name="Oval 20"/>
              <p:cNvSpPr>
                <a:spLocks noChangeArrowheads="1"/>
              </p:cNvSpPr>
              <p:nvPr userDrawn="1"/>
            </p:nvSpPr>
            <p:spPr bwMode="auto">
              <a:xfrm>
                <a:off x="0" y="0"/>
                <a:ext cx="2928" cy="278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21"/>
              <p:cNvSpPr>
                <a:spLocks noChangeArrowheads="1"/>
              </p:cNvSpPr>
              <p:nvPr userDrawn="1"/>
            </p:nvSpPr>
            <p:spPr bwMode="auto">
              <a:xfrm>
                <a:off x="240" y="240"/>
                <a:ext cx="2448" cy="230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22"/>
              <p:cNvSpPr>
                <a:spLocks noChangeArrowheads="1"/>
              </p:cNvSpPr>
              <p:nvPr userDrawn="1"/>
            </p:nvSpPr>
            <p:spPr bwMode="auto">
              <a:xfrm>
                <a:off x="480" y="480"/>
                <a:ext cx="1968" cy="182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23"/>
              <p:cNvSpPr>
                <a:spLocks noChangeArrowheads="1"/>
              </p:cNvSpPr>
              <p:nvPr userDrawn="1"/>
            </p:nvSpPr>
            <p:spPr bwMode="auto">
              <a:xfrm>
                <a:off x="720" y="720"/>
                <a:ext cx="1488" cy="1344"/>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24"/>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2"/>
          <p:cNvSpPr>
            <a:spLocks noGrp="1" noChangeArrowheads="1"/>
          </p:cNvSpPr>
          <p:nvPr>
            <p:ph type="title"/>
          </p:nvPr>
        </p:nvSpPr>
        <p:spPr bwMode="auto">
          <a:xfrm>
            <a:off x="762000" y="228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371600"/>
            <a:ext cx="7772400" cy="47244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smtClean="0"/>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smtClean="0"/>
            </a:lvl1pPr>
          </a:lstStyle>
          <a:p>
            <a:pPr>
              <a:defRPr/>
            </a:pPr>
            <a:endParaRPr lang="en-US"/>
          </a:p>
        </p:txBody>
      </p:sp>
      <p:sp>
        <p:nvSpPr>
          <p:cNvPr id="1030" name="Rectangle 6"/>
          <p:cNvSpPr>
            <a:spLocks noGrp="1" noChangeArrowheads="1"/>
          </p:cNvSpPr>
          <p:nvPr>
            <p:ph type="sldNum" sz="quarter" idx="4"/>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smtClean="0"/>
            </a:lvl1pPr>
          </a:lstStyle>
          <a:p>
            <a:pPr>
              <a:defRPr/>
            </a:pPr>
            <a:fld id="{AC379C03-4D18-4E68-AF4E-70EFB19E64E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Documents%20and%20Settings\HP_Administrator\My%20Documents\Teaching%202006\Spring%202006\Cultural\Powerpoints\mncntr.pp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6F9A1B-A230-4C56-9303-96059615FA08}" type="slidenum">
              <a:rPr lang="en-US" sz="1400"/>
              <a:pPr eaLnBrk="1" hangingPunct="1"/>
              <a:t>1</a:t>
            </a:fld>
            <a:endParaRPr lang="en-US" sz="1400"/>
          </a:p>
        </p:txBody>
      </p:sp>
      <p:sp>
        <p:nvSpPr>
          <p:cNvPr id="3075" name="Rectangle 2"/>
          <p:cNvSpPr>
            <a:spLocks noGrp="1" noChangeArrowheads="1"/>
          </p:cNvSpPr>
          <p:nvPr>
            <p:ph type="ctrTitle"/>
          </p:nvPr>
        </p:nvSpPr>
        <p:spPr>
          <a:xfrm>
            <a:off x="685800" y="1524000"/>
            <a:ext cx="7772400" cy="1143000"/>
          </a:xfrm>
        </p:spPr>
        <p:txBody>
          <a:bodyPr/>
          <a:lstStyle/>
          <a:p>
            <a:pPr eaLnBrk="1" hangingPunct="1"/>
            <a:r>
              <a:rPr lang="en-US" sz="13800" dirty="0" smtClean="0">
                <a:solidFill>
                  <a:srgbClr val="FFFF00"/>
                </a:solidFill>
              </a:rPr>
              <a:t>Migration</a:t>
            </a:r>
            <a:endParaRPr lang="en-US" sz="8800" dirty="0" smtClean="0">
              <a:solidFill>
                <a:srgbClr val="FFFF00"/>
              </a:solidFill>
            </a:endParaRPr>
          </a:p>
        </p:txBody>
      </p:sp>
      <p:sp>
        <p:nvSpPr>
          <p:cNvPr id="3076" name="Rectangle 3"/>
          <p:cNvSpPr>
            <a:spLocks noGrp="1" noChangeArrowheads="1"/>
          </p:cNvSpPr>
          <p:nvPr>
            <p:ph type="subTitle" idx="1"/>
          </p:nvPr>
        </p:nvSpPr>
        <p:spPr>
          <a:xfrm>
            <a:off x="838200" y="3581400"/>
            <a:ext cx="7467600" cy="2895600"/>
          </a:xfrm>
          <a:solidFill>
            <a:srgbClr val="000000">
              <a:alpha val="50195"/>
            </a:srgbClr>
          </a:solidFill>
        </p:spPr>
        <p:txBody>
          <a:bodyPr/>
          <a:lstStyle/>
          <a:p>
            <a:pPr marL="609600" indent="-609600" algn="l" eaLnBrk="1" hangingPunct="1">
              <a:buFontTx/>
              <a:buChar char="•"/>
            </a:pPr>
            <a:r>
              <a:rPr lang="en-US" sz="3600" dirty="0" smtClean="0"/>
              <a:t>Migration: Terms &amp; “Laws”</a:t>
            </a:r>
          </a:p>
          <a:p>
            <a:pPr marL="609600" indent="-609600" algn="l" eaLnBrk="1" hangingPunct="1">
              <a:buFontTx/>
              <a:buChar char="•"/>
            </a:pPr>
            <a:r>
              <a:rPr lang="en-US" sz="3600" dirty="0" smtClean="0"/>
              <a:t>Migration Distance</a:t>
            </a:r>
          </a:p>
          <a:p>
            <a:pPr marL="609600" indent="-609600" algn="l" eaLnBrk="1" hangingPunct="1">
              <a:buFontTx/>
              <a:buChar char="•"/>
            </a:pPr>
            <a:r>
              <a:rPr lang="en-US" sz="3600" dirty="0" smtClean="0"/>
              <a:t>Reasons to Migrate</a:t>
            </a:r>
          </a:p>
          <a:p>
            <a:pPr marL="609600" indent="-609600" algn="l" eaLnBrk="1" hangingPunct="1">
              <a:buFontTx/>
              <a:buChar char="•"/>
            </a:pPr>
            <a:r>
              <a:rPr lang="en-US" sz="3600" dirty="0" smtClean="0"/>
              <a:t>Migrant Characteristics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Internally Displaced Persons</a:t>
            </a:r>
            <a:endParaRPr lang="en-US" dirty="0"/>
          </a:p>
        </p:txBody>
      </p:sp>
      <p:sp>
        <p:nvSpPr>
          <p:cNvPr id="4" name="Content Placeholder 3"/>
          <p:cNvSpPr>
            <a:spLocks noGrp="1"/>
          </p:cNvSpPr>
          <p:nvPr>
            <p:ph sz="half" idx="1"/>
          </p:nvPr>
        </p:nvSpPr>
        <p:spPr>
          <a:xfrm>
            <a:off x="228600" y="5176498"/>
            <a:ext cx="8763000" cy="1366414"/>
          </a:xfrm>
        </p:spPr>
        <p:txBody>
          <a:bodyPr anchor="ctr" anchorCtr="0">
            <a:normAutofit fontScale="77500" lnSpcReduction="20000"/>
          </a:bodyPr>
          <a:lstStyle/>
          <a:p>
            <a:r>
              <a:rPr lang="en-US" b="1" dirty="0" smtClean="0"/>
              <a:t>Technically, if someone is still in their own country, they aren’t a refugee – they are “</a:t>
            </a:r>
            <a:r>
              <a:rPr lang="en-US" b="1" dirty="0" smtClean="0">
                <a:solidFill>
                  <a:srgbClr val="FFFF00"/>
                </a:solidFill>
              </a:rPr>
              <a:t>internally displaced</a:t>
            </a:r>
            <a:r>
              <a:rPr lang="en-US" b="1" dirty="0" smtClean="0"/>
              <a:t>.”</a:t>
            </a:r>
          </a:p>
          <a:p>
            <a:r>
              <a:rPr lang="en-US" b="1" dirty="0"/>
              <a:t>In 2010 Sudan had the largest number of IDPs, with 4.9 million, followed by Colombia (3.3 million) and Iraq (2,764,111</a:t>
            </a:r>
            <a:r>
              <a:rPr lang="en-US" b="1" dirty="0" smtClean="0"/>
              <a:t>).</a:t>
            </a:r>
            <a:endParaRPr lang="en-US" b="1"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10</a:t>
            </a:fld>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506" y="1007809"/>
            <a:ext cx="6453188" cy="41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0" y="6542912"/>
            <a:ext cx="9144000"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en-US" sz="1200" i="1" dirty="0"/>
              <a:t>Sources: http://www.iom.int/jahia/webdav/shared/shared/mainsite/published_docs/wmr-2010/Maps.pdf</a:t>
            </a:r>
            <a:endParaRPr lang="en-US" sz="2000" dirty="0"/>
          </a:p>
        </p:txBody>
      </p:sp>
    </p:spTree>
    <p:extLst>
      <p:ext uri="{BB962C8B-B14F-4D97-AF65-F5344CB8AC3E}">
        <p14:creationId xmlns:p14="http://schemas.microsoft.com/office/powerpoint/2010/main" val="306566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89D369-2167-4DB3-9AB1-2D66FA781975}" type="slidenum">
              <a:rPr lang="en-US" sz="1400"/>
              <a:pPr eaLnBrk="1" hangingPunct="1"/>
              <a:t>11</a:t>
            </a:fld>
            <a:endParaRPr lang="en-US" sz="1400"/>
          </a:p>
        </p:txBody>
      </p:sp>
      <p:sp>
        <p:nvSpPr>
          <p:cNvPr id="14339" name="Rectangle 2"/>
          <p:cNvSpPr>
            <a:spLocks noGrp="1" noChangeArrowheads="1"/>
          </p:cNvSpPr>
          <p:nvPr>
            <p:ph type="title"/>
          </p:nvPr>
        </p:nvSpPr>
        <p:spPr>
          <a:xfrm>
            <a:off x="762000" y="228600"/>
            <a:ext cx="7772400" cy="762000"/>
          </a:xfrm>
        </p:spPr>
        <p:txBody>
          <a:bodyPr/>
          <a:lstStyle/>
          <a:p>
            <a:pPr eaLnBrk="1" hangingPunct="1"/>
            <a:r>
              <a:rPr lang="en-US" dirty="0" smtClean="0"/>
              <a:t>Refugees in the US</a:t>
            </a:r>
          </a:p>
        </p:txBody>
      </p:sp>
      <p:sp>
        <p:nvSpPr>
          <p:cNvPr id="14340" name="Rectangle 3"/>
          <p:cNvSpPr>
            <a:spLocks noGrp="1" noChangeArrowheads="1"/>
          </p:cNvSpPr>
          <p:nvPr>
            <p:ph type="body" idx="1"/>
          </p:nvPr>
        </p:nvSpPr>
        <p:spPr>
          <a:xfrm>
            <a:off x="0" y="914400"/>
            <a:ext cx="9144000" cy="5628512"/>
          </a:xfrm>
          <a:solidFill>
            <a:schemeClr val="bg2">
              <a:alpha val="50195"/>
            </a:schemeClr>
          </a:solidFill>
        </p:spPr>
        <p:txBody>
          <a:bodyPr/>
          <a:lstStyle/>
          <a:p>
            <a:pPr eaLnBrk="1" hangingPunct="1">
              <a:lnSpc>
                <a:spcPct val="85000"/>
              </a:lnSpc>
            </a:pPr>
            <a:r>
              <a:rPr lang="en-US" dirty="0" smtClean="0">
                <a:latin typeface="Arial" charset="0"/>
              </a:rPr>
              <a:t>In the US [under the Immigration and Nationality Act, Section 101(a)(42)]:</a:t>
            </a:r>
          </a:p>
          <a:p>
            <a:pPr lvl="2" eaLnBrk="1" hangingPunct="1">
              <a:lnSpc>
                <a:spcPct val="85000"/>
              </a:lnSpc>
            </a:pPr>
            <a:r>
              <a:rPr lang="en-US" sz="2800" dirty="0" smtClean="0">
                <a:solidFill>
                  <a:srgbClr val="FFFF00"/>
                </a:solidFill>
                <a:latin typeface="Arial" charset="0"/>
              </a:rPr>
              <a:t>The term 'refugee' means: </a:t>
            </a:r>
          </a:p>
          <a:p>
            <a:pPr lvl="3" eaLnBrk="1" hangingPunct="1">
              <a:lnSpc>
                <a:spcPct val="85000"/>
              </a:lnSpc>
            </a:pPr>
            <a:r>
              <a:rPr lang="en-US" sz="2400" dirty="0" smtClean="0">
                <a:solidFill>
                  <a:srgbClr val="FFFF00"/>
                </a:solidFill>
                <a:latin typeface="Arial" charset="0"/>
              </a:rPr>
              <a:t>(</a:t>
            </a:r>
            <a:r>
              <a:rPr lang="en-US" sz="2400" dirty="0" smtClean="0">
                <a:latin typeface="Arial" charset="0"/>
              </a:rPr>
              <a:t>A</a:t>
            </a:r>
            <a:r>
              <a:rPr lang="en-US" sz="2400" dirty="0" smtClean="0">
                <a:solidFill>
                  <a:srgbClr val="FFFF00"/>
                </a:solidFill>
                <a:latin typeface="Arial" charset="0"/>
              </a:rPr>
              <a:t>) any person who is outside any country of such person's nationality … who is unable or unwilling to return to, and is unable or unwilling to avail himself or herself of the protection of, that country because of persecution or a well-founded fear of persecution on account of race, religion, nationality, membership in a particular social group, or political opinion, or </a:t>
            </a:r>
          </a:p>
          <a:p>
            <a:pPr lvl="3" eaLnBrk="1" hangingPunct="1">
              <a:lnSpc>
                <a:spcPct val="85000"/>
              </a:lnSpc>
            </a:pPr>
            <a:r>
              <a:rPr lang="en-US" sz="2400" dirty="0" smtClean="0">
                <a:solidFill>
                  <a:srgbClr val="FFFF00"/>
                </a:solidFill>
                <a:latin typeface="Arial" charset="0"/>
              </a:rPr>
              <a:t>(</a:t>
            </a:r>
            <a:r>
              <a:rPr lang="en-US" sz="2400" dirty="0" smtClean="0">
                <a:latin typeface="Arial" charset="0"/>
              </a:rPr>
              <a:t>B</a:t>
            </a:r>
            <a:r>
              <a:rPr lang="en-US" sz="2400" dirty="0" smtClean="0">
                <a:solidFill>
                  <a:srgbClr val="FFFF00"/>
                </a:solidFill>
                <a:latin typeface="Arial" charset="0"/>
              </a:rPr>
              <a:t>) in such circumstances as the President … may specify, any person … who is persecuted or who has a well-founded fear of persecution on account of race, religion, nationality, membership in a particular social group, or political opinion.</a:t>
            </a:r>
          </a:p>
        </p:txBody>
      </p:sp>
      <p:sp>
        <p:nvSpPr>
          <p:cNvPr id="14341" name="Text Box 4"/>
          <p:cNvSpPr txBox="1">
            <a:spLocks noChangeArrowheads="1"/>
          </p:cNvSpPr>
          <p:nvPr/>
        </p:nvSpPr>
        <p:spPr bwMode="auto">
          <a:xfrm>
            <a:off x="0" y="6542912"/>
            <a:ext cx="9144000"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en-US" sz="1200" i="1" dirty="0"/>
              <a:t>Sources: http://</a:t>
            </a:r>
            <a:r>
              <a:rPr lang="en-US" sz="1200" i="1" dirty="0" smtClean="0"/>
              <a:t>www.refugees.org/world/countryrpt/amer_carib/us.htm; http</a:t>
            </a:r>
            <a:r>
              <a:rPr lang="en-US" sz="1200" i="1" dirty="0"/>
              <a:t>://usinfo.state.gov/topical/global/refugees/2001work.pdf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84F239-7C22-4325-8F22-B64FC5023FF3}" type="slidenum">
              <a:rPr lang="en-US" sz="1400"/>
              <a:pPr eaLnBrk="1" hangingPunct="1"/>
              <a:t>12</a:t>
            </a:fld>
            <a:endParaRPr lang="en-US" sz="1400"/>
          </a:p>
        </p:txBody>
      </p:sp>
      <p:sp>
        <p:nvSpPr>
          <p:cNvPr id="15363" name="Rectangle 2"/>
          <p:cNvSpPr>
            <a:spLocks noGrp="1" noChangeArrowheads="1"/>
          </p:cNvSpPr>
          <p:nvPr>
            <p:ph type="title"/>
          </p:nvPr>
        </p:nvSpPr>
        <p:spPr/>
        <p:txBody>
          <a:bodyPr/>
          <a:lstStyle/>
          <a:p>
            <a:pPr eaLnBrk="1" hangingPunct="1"/>
            <a:r>
              <a:rPr lang="en-US" dirty="0" smtClean="0"/>
              <a:t>US Refugees Can Also Include…</a:t>
            </a:r>
          </a:p>
        </p:txBody>
      </p:sp>
      <p:sp>
        <p:nvSpPr>
          <p:cNvPr id="15364" name="Rectangle 3"/>
          <p:cNvSpPr>
            <a:spLocks noGrp="1" noChangeArrowheads="1"/>
          </p:cNvSpPr>
          <p:nvPr>
            <p:ph type="body" idx="1"/>
          </p:nvPr>
        </p:nvSpPr>
        <p:spPr>
          <a:xfrm>
            <a:off x="0" y="1066800"/>
            <a:ext cx="9144000" cy="5105400"/>
          </a:xfrm>
        </p:spPr>
        <p:txBody>
          <a:bodyPr/>
          <a:lstStyle/>
          <a:p>
            <a:pPr marL="533400" indent="-533400" eaLnBrk="1" hangingPunct="1">
              <a:lnSpc>
                <a:spcPct val="80000"/>
              </a:lnSpc>
            </a:pPr>
            <a:r>
              <a:rPr lang="en-US" b="1" dirty="0" smtClean="0"/>
              <a:t>In 2006, the Secretary of State added an additional statement:</a:t>
            </a:r>
          </a:p>
          <a:p>
            <a:pPr marL="914400" lvl="1" indent="-457200" eaLnBrk="1" hangingPunct="1">
              <a:lnSpc>
                <a:spcPct val="80000"/>
              </a:lnSpc>
            </a:pPr>
            <a:r>
              <a:rPr lang="en-US" b="1" dirty="0" smtClean="0"/>
              <a:t>Consistent with section 101(a)(42) of the Act (8 U.S.C. 1101(a)(42)), and after appropriate consultation with the Congress, I also specify that, for FY 2006, the following persons may, if otherwise qualified, be considered refugees for the purpose of admission to the United States </a:t>
            </a:r>
            <a:r>
              <a:rPr lang="en-US" b="1" dirty="0" smtClean="0">
                <a:solidFill>
                  <a:srgbClr val="FFFF00"/>
                </a:solidFill>
              </a:rPr>
              <a:t>within their countries of nationality or habitual residence</a:t>
            </a:r>
            <a:r>
              <a:rPr lang="en-US" b="1" dirty="0" smtClean="0"/>
              <a:t>:</a:t>
            </a:r>
          </a:p>
          <a:p>
            <a:pPr marL="1295400" lvl="2" indent="-381000" eaLnBrk="1" hangingPunct="1">
              <a:lnSpc>
                <a:spcPct val="80000"/>
              </a:lnSpc>
              <a:buFontTx/>
              <a:buAutoNum type="alphaUcPeriod"/>
            </a:pPr>
            <a:r>
              <a:rPr lang="en-US" b="1" dirty="0" smtClean="0"/>
              <a:t>Persons in Vietnam</a:t>
            </a:r>
          </a:p>
          <a:p>
            <a:pPr marL="1295400" lvl="2" indent="-381000" eaLnBrk="1" hangingPunct="1">
              <a:lnSpc>
                <a:spcPct val="80000"/>
              </a:lnSpc>
              <a:buFontTx/>
              <a:buAutoNum type="alphaUcPeriod"/>
            </a:pPr>
            <a:r>
              <a:rPr lang="en-US" b="1" dirty="0" smtClean="0"/>
              <a:t>Persons in Cuba</a:t>
            </a:r>
          </a:p>
          <a:p>
            <a:pPr marL="1295400" lvl="2" indent="-381000" eaLnBrk="1" hangingPunct="1">
              <a:lnSpc>
                <a:spcPct val="80000"/>
              </a:lnSpc>
              <a:buFontTx/>
              <a:buAutoNum type="alphaUcPeriod"/>
            </a:pPr>
            <a:r>
              <a:rPr lang="en-US" b="1" dirty="0" smtClean="0"/>
              <a:t>Persons in the former Soviet Union</a:t>
            </a:r>
          </a:p>
          <a:p>
            <a:pPr marL="1295400" lvl="2" indent="-381000" eaLnBrk="1" hangingPunct="1">
              <a:lnSpc>
                <a:spcPct val="80000"/>
              </a:lnSpc>
              <a:buFontTx/>
              <a:buAutoNum type="alphaUcPeriod"/>
            </a:pPr>
            <a:r>
              <a:rPr lang="en-US" b="1" dirty="0" smtClean="0"/>
              <a:t>In exceptional circumstances, persons identified by a U.S. Embassy in any location.</a:t>
            </a:r>
          </a:p>
        </p:txBody>
      </p:sp>
      <p:sp>
        <p:nvSpPr>
          <p:cNvPr id="15365" name="Text Box 4"/>
          <p:cNvSpPr txBox="1">
            <a:spLocks noChangeArrowheads="1"/>
          </p:cNvSpPr>
          <p:nvPr/>
        </p:nvSpPr>
        <p:spPr bwMode="auto">
          <a:xfrm>
            <a:off x="0" y="6278563"/>
            <a:ext cx="46640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i="1"/>
              <a:t>Sources: http://travel.state.gov/visa/laws/telegrams/telegrams_2778.html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DFDAFC-1D7E-4A4F-A8E3-ED8CFD758F11}" type="slidenum">
              <a:rPr lang="en-US" sz="1400"/>
              <a:pPr eaLnBrk="1" hangingPunct="1"/>
              <a:t>13</a:t>
            </a:fld>
            <a:endParaRPr lang="en-US" sz="1400"/>
          </a:p>
        </p:txBody>
      </p:sp>
      <p:sp>
        <p:nvSpPr>
          <p:cNvPr id="16387" name="Rectangle 2"/>
          <p:cNvSpPr>
            <a:spLocks noGrp="1" noChangeArrowheads="1"/>
          </p:cNvSpPr>
          <p:nvPr>
            <p:ph type="title"/>
          </p:nvPr>
        </p:nvSpPr>
        <p:spPr/>
        <p:txBody>
          <a:bodyPr/>
          <a:lstStyle/>
          <a:p>
            <a:pPr eaLnBrk="1" hangingPunct="1"/>
            <a:r>
              <a:rPr lang="en-US" smtClean="0"/>
              <a:t>Who Is </a:t>
            </a:r>
            <a:r>
              <a:rPr lang="en-US" u="sng" smtClean="0"/>
              <a:t>Not</a:t>
            </a:r>
            <a:r>
              <a:rPr lang="en-US" smtClean="0"/>
              <a:t> a Refugee?</a:t>
            </a:r>
          </a:p>
        </p:txBody>
      </p:sp>
      <p:sp>
        <p:nvSpPr>
          <p:cNvPr id="66563" name="Rectangle 3"/>
          <p:cNvSpPr>
            <a:spLocks noGrp="1" noChangeArrowheads="1"/>
          </p:cNvSpPr>
          <p:nvPr>
            <p:ph type="body" idx="1"/>
          </p:nvPr>
        </p:nvSpPr>
        <p:spPr>
          <a:xfrm>
            <a:off x="0" y="1295400"/>
            <a:ext cx="9144000" cy="5029200"/>
          </a:xfrm>
          <a:solidFill>
            <a:schemeClr val="bg2">
              <a:alpha val="50000"/>
            </a:schemeClr>
          </a:solidFill>
        </p:spPr>
        <p:txBody>
          <a:bodyPr>
            <a:normAutofit/>
          </a:bodyPr>
          <a:lstStyle/>
          <a:p>
            <a:pPr eaLnBrk="1" hangingPunct="1">
              <a:lnSpc>
                <a:spcPct val="90000"/>
              </a:lnSpc>
              <a:defRPr/>
            </a:pPr>
            <a:r>
              <a:rPr lang="en-US" sz="2800" b="1" dirty="0" smtClean="0"/>
              <a:t>The US will not admit people as refugees, if they:</a:t>
            </a:r>
          </a:p>
          <a:p>
            <a:pPr lvl="1" eaLnBrk="1" hangingPunct="1">
              <a:lnSpc>
                <a:spcPct val="90000"/>
              </a:lnSpc>
              <a:defRPr/>
            </a:pPr>
            <a:r>
              <a:rPr lang="en-US" sz="1800" b="1" dirty="0" smtClean="0">
                <a:latin typeface="Arial" charset="0"/>
                <a:cs typeface="Arial" charset="0"/>
              </a:rPr>
              <a:t>Have a communicable disease of public health significance.</a:t>
            </a:r>
          </a:p>
          <a:p>
            <a:pPr lvl="1" eaLnBrk="1" hangingPunct="1">
              <a:lnSpc>
                <a:spcPct val="90000"/>
              </a:lnSpc>
              <a:defRPr/>
            </a:pPr>
            <a:r>
              <a:rPr lang="en-US" sz="1800" b="1" dirty="0" smtClean="0">
                <a:latin typeface="Arial" charset="0"/>
                <a:cs typeface="Arial" charset="0"/>
              </a:rPr>
              <a:t>Have certain serious physical or mental disorders </a:t>
            </a:r>
          </a:p>
          <a:p>
            <a:pPr lvl="1" eaLnBrk="1" hangingPunct="1">
              <a:lnSpc>
                <a:spcPct val="90000"/>
              </a:lnSpc>
              <a:defRPr/>
            </a:pPr>
            <a:r>
              <a:rPr lang="en-US" sz="1800" b="1" dirty="0" smtClean="0">
                <a:latin typeface="Arial" charset="0"/>
                <a:cs typeface="Arial" charset="0"/>
              </a:rPr>
              <a:t>Are a drug addict, or have violated controlled substances laws.</a:t>
            </a:r>
          </a:p>
          <a:p>
            <a:pPr lvl="1" eaLnBrk="1" hangingPunct="1">
              <a:lnSpc>
                <a:spcPct val="90000"/>
              </a:lnSpc>
              <a:defRPr/>
            </a:pPr>
            <a:r>
              <a:rPr lang="en-US" sz="1800" b="1" dirty="0" smtClean="0">
                <a:latin typeface="Arial" charset="0"/>
                <a:cs typeface="Arial" charset="0"/>
              </a:rPr>
              <a:t>Renounced US citizenship for tax purposes.</a:t>
            </a:r>
          </a:p>
          <a:p>
            <a:pPr lvl="1" eaLnBrk="1" hangingPunct="1">
              <a:lnSpc>
                <a:spcPct val="90000"/>
              </a:lnSpc>
              <a:defRPr/>
            </a:pPr>
            <a:r>
              <a:rPr lang="en-US" sz="1800" b="1" dirty="0" smtClean="0">
                <a:latin typeface="Arial" charset="0"/>
                <a:cs typeface="Arial" charset="0"/>
              </a:rPr>
              <a:t>Have committed a crime of moral turpitude, or been convicted of two or more criminal offenses, or been a prostitute within the past ten years.</a:t>
            </a:r>
          </a:p>
          <a:p>
            <a:pPr lvl="1" eaLnBrk="1" hangingPunct="1">
              <a:lnSpc>
                <a:spcPct val="90000"/>
              </a:lnSpc>
              <a:defRPr/>
            </a:pPr>
            <a:r>
              <a:rPr lang="en-US" sz="1800" b="1" dirty="0" smtClean="0">
                <a:latin typeface="Arial" charset="0"/>
                <a:cs typeface="Arial" charset="0"/>
              </a:rPr>
              <a:t>Have been granted immunity from prosecution.</a:t>
            </a:r>
          </a:p>
          <a:p>
            <a:pPr lvl="1" eaLnBrk="1" hangingPunct="1">
              <a:lnSpc>
                <a:spcPct val="90000"/>
              </a:lnSpc>
              <a:defRPr/>
            </a:pPr>
            <a:r>
              <a:rPr lang="en-US" sz="1800" b="1" dirty="0" smtClean="0">
                <a:latin typeface="Arial" charset="0"/>
                <a:cs typeface="Arial" charset="0"/>
              </a:rPr>
              <a:t>Intend to practice polygamy in the United States.</a:t>
            </a:r>
          </a:p>
          <a:p>
            <a:pPr lvl="1" eaLnBrk="1" hangingPunct="1">
              <a:lnSpc>
                <a:spcPct val="90000"/>
              </a:lnSpc>
              <a:defRPr/>
            </a:pPr>
            <a:r>
              <a:rPr lang="en-US" sz="1800" b="1" dirty="0" smtClean="0">
                <a:latin typeface="Arial" charset="0"/>
                <a:cs typeface="Arial" charset="0"/>
              </a:rPr>
              <a:t>Enter the US in violation of immigration laws, or assist others to do so.</a:t>
            </a:r>
          </a:p>
          <a:p>
            <a:pPr lvl="1" eaLnBrk="1" hangingPunct="1">
              <a:lnSpc>
                <a:spcPct val="90000"/>
              </a:lnSpc>
              <a:defRPr/>
            </a:pPr>
            <a:r>
              <a:rPr lang="en-US" sz="1800" b="1" dirty="0" smtClean="0">
                <a:latin typeface="Arial" charset="0"/>
                <a:cs typeface="Arial" charset="0"/>
              </a:rPr>
              <a:t>Have been involved in international child abduction.</a:t>
            </a:r>
          </a:p>
          <a:p>
            <a:pPr lvl="1" eaLnBrk="1" hangingPunct="1">
              <a:lnSpc>
                <a:spcPct val="90000"/>
              </a:lnSpc>
              <a:defRPr/>
            </a:pPr>
            <a:r>
              <a:rPr lang="en-US" sz="1800" b="1" dirty="0" smtClean="0">
                <a:latin typeface="Arial" charset="0"/>
                <a:cs typeface="Arial" charset="0"/>
              </a:rPr>
              <a:t>Intend to enter the US to conduct illegal activities.</a:t>
            </a:r>
          </a:p>
          <a:p>
            <a:pPr lvl="1" eaLnBrk="1" hangingPunct="1">
              <a:lnSpc>
                <a:spcPct val="90000"/>
              </a:lnSpc>
              <a:defRPr/>
            </a:pPr>
            <a:r>
              <a:rPr lang="en-US" sz="1800" b="1" dirty="0" smtClean="0">
                <a:latin typeface="Arial" charset="0"/>
                <a:cs typeface="Arial" charset="0"/>
              </a:rPr>
              <a:t>Would have serious adverse foreign policy consequences to the US.</a:t>
            </a:r>
          </a:p>
          <a:p>
            <a:pPr lvl="1" eaLnBrk="1" hangingPunct="1">
              <a:lnSpc>
                <a:spcPct val="90000"/>
              </a:lnSpc>
              <a:defRPr/>
            </a:pPr>
            <a:r>
              <a:rPr lang="en-US" sz="1800" b="1" dirty="0" smtClean="0">
                <a:latin typeface="Arial" charset="0"/>
                <a:cs typeface="Arial" charset="0"/>
              </a:rPr>
              <a:t>Have been a member of the communist or any other totalitarian party.</a:t>
            </a:r>
          </a:p>
          <a:p>
            <a:pPr lvl="1" eaLnBrk="1" hangingPunct="1">
              <a:lnSpc>
                <a:spcPct val="90000"/>
              </a:lnSpc>
              <a:defRPr/>
            </a:pPr>
            <a:r>
              <a:rPr lang="en-US" sz="1800" b="1" dirty="0" smtClean="0">
                <a:latin typeface="Arial" charset="0"/>
                <a:cs typeface="Arial" charset="0"/>
              </a:rPr>
              <a:t>Have engaged in the persecution of others on the basis of race, nationality, religion, political opinion, or membership in a particular social group.</a:t>
            </a:r>
          </a:p>
        </p:txBody>
      </p:sp>
      <p:sp>
        <p:nvSpPr>
          <p:cNvPr id="16389" name="Text Box 4"/>
          <p:cNvSpPr txBox="1">
            <a:spLocks noChangeArrowheads="1"/>
          </p:cNvSpPr>
          <p:nvPr/>
        </p:nvSpPr>
        <p:spPr bwMode="auto">
          <a:xfrm>
            <a:off x="20638" y="6457950"/>
            <a:ext cx="81740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en-US" sz="1200" i="1"/>
              <a:t>Sources:http://uscis.gov/graphics/services/refugees/qa.htm ; http://travel.state.gov/visa/frvi/ineligibilities/ineligibilities_1364.html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118B23-3CAB-48F1-A44D-B6149A62A7E3}" type="slidenum">
              <a:rPr lang="en-US" sz="1400"/>
              <a:pPr eaLnBrk="1" hangingPunct="1"/>
              <a:t>14</a:t>
            </a:fld>
            <a:endParaRPr lang="en-US" sz="1400"/>
          </a:p>
        </p:txBody>
      </p:sp>
      <p:sp>
        <p:nvSpPr>
          <p:cNvPr id="17411" name="Rectangle 285"/>
          <p:cNvSpPr>
            <a:spLocks noGrp="1" noChangeArrowheads="1"/>
          </p:cNvSpPr>
          <p:nvPr>
            <p:ph type="title"/>
          </p:nvPr>
        </p:nvSpPr>
        <p:spPr/>
        <p:txBody>
          <a:bodyPr/>
          <a:lstStyle/>
          <a:p>
            <a:pPr eaLnBrk="1" hangingPunct="1"/>
            <a:r>
              <a:rPr lang="en-US" dirty="0" smtClean="0"/>
              <a:t>US Refugees, 2005-2011</a:t>
            </a:r>
          </a:p>
        </p:txBody>
      </p:sp>
      <p:sp>
        <p:nvSpPr>
          <p:cNvPr id="17494" name="Text Box 573"/>
          <p:cNvSpPr txBox="1">
            <a:spLocks noChangeArrowheads="1"/>
          </p:cNvSpPr>
          <p:nvPr/>
        </p:nvSpPr>
        <p:spPr bwMode="auto">
          <a:xfrm>
            <a:off x="69850" y="6027003"/>
            <a:ext cx="8857233"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i="1" dirty="0" smtClean="0"/>
              <a:t>Sources: http://uscis.gov/graphics/services/refugees/; http://travel.state.gov/visa/laws/telegrams/telegrams_2778.html; </a:t>
            </a:r>
          </a:p>
          <a:p>
            <a:r>
              <a:rPr lang="fr-FR" sz="1200" i="1" dirty="0" smtClean="0"/>
              <a:t>http://www.state.gov/g/prm/refadm/rls/rpts/2007/92585.htm; http://www.dhs.gov/xlibrary/assets/statistics/publications/ois_rfa_fr_2009.pdf; </a:t>
            </a:r>
          </a:p>
          <a:p>
            <a:r>
              <a:rPr lang="fr-FR" sz="1200" i="1" dirty="0" smtClean="0"/>
              <a:t>http://www.uscis.gov/USCIS/Resources/Resources%20for%20Congress/Congressional%20Reports/2011%20National%20Immigration%</a:t>
            </a:r>
          </a:p>
          <a:p>
            <a:r>
              <a:rPr lang="fr-FR" sz="1200" i="1" dirty="0" smtClean="0"/>
              <a:t>20&amp;%20Consular%20Conference%20Presentations/Refugee_Admissions_Program.pdf</a:t>
            </a:r>
            <a:endParaRPr lang="fr-FR" sz="1200" i="1" dirty="0"/>
          </a:p>
        </p:txBody>
      </p:sp>
      <p:graphicFrame>
        <p:nvGraphicFramePr>
          <p:cNvPr id="3" name="Table 2"/>
          <p:cNvGraphicFramePr>
            <a:graphicFrameLocks noGrp="1"/>
          </p:cNvGraphicFramePr>
          <p:nvPr>
            <p:extLst>
              <p:ext uri="{D42A27DB-BD31-4B8C-83A1-F6EECF244321}">
                <p14:modId xmlns:p14="http://schemas.microsoft.com/office/powerpoint/2010/main" val="565594973"/>
              </p:ext>
            </p:extLst>
          </p:nvPr>
        </p:nvGraphicFramePr>
        <p:xfrm>
          <a:off x="114300" y="1143000"/>
          <a:ext cx="8915400" cy="4724398"/>
        </p:xfrm>
        <a:graphic>
          <a:graphicData uri="http://schemas.openxmlformats.org/drawingml/2006/table">
            <a:tbl>
              <a:tblPr firstRow="1" firstCol="1" bandRow="1">
                <a:tableStyleId>{D7AC3CCA-C797-4891-BE02-D94E43425B78}</a:tableStyleId>
              </a:tblPr>
              <a:tblGrid>
                <a:gridCol w="1114425"/>
                <a:gridCol w="1114425"/>
                <a:gridCol w="1114425"/>
                <a:gridCol w="1114425"/>
                <a:gridCol w="1114425"/>
                <a:gridCol w="1114425"/>
                <a:gridCol w="1114425"/>
                <a:gridCol w="1114425"/>
              </a:tblGrid>
              <a:tr h="674914">
                <a:tc>
                  <a:txBody>
                    <a:bodyPr/>
                    <a:lstStyle/>
                    <a:p>
                      <a:pPr algn="l" fontAlgn="b"/>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2005</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2006</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2007</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2008</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2009</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2010</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US" sz="2000" u="none" strike="noStrike" dirty="0">
                          <a:solidFill>
                            <a:schemeClr val="bg1">
                              <a:lumMod val="60000"/>
                              <a:lumOff val="40000"/>
                            </a:schemeClr>
                          </a:solidFill>
                          <a:effectLst/>
                          <a:latin typeface="Tahoma" pitchFamily="34" charset="0"/>
                          <a:ea typeface="Tahoma" pitchFamily="34" charset="0"/>
                          <a:cs typeface="Tahoma" pitchFamily="34" charset="0"/>
                        </a:rPr>
                        <a:t>2011</a:t>
                      </a:r>
                      <a:endParaRPr lang="en-US" sz="2000" b="0" i="0" u="none" strike="noStrike" dirty="0">
                        <a:solidFill>
                          <a:schemeClr val="bg1">
                            <a:lumMod val="60000"/>
                            <a:lumOff val="40000"/>
                          </a:schemeClr>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Africa</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20,000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20,000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22,000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26,000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12,000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15,500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15,000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East Asia</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13,000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15,000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16,000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20,000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20,500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17,000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19,000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Europe &amp; Central Asia</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9,500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15,000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6,500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2,500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2,000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Latin America &amp; Caribbean</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5,000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5,500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5,500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Near East &amp; South Asia</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2,500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5,000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9,000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28,000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39,500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35,500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674914">
                <a:tc>
                  <a:txBody>
                    <a:bodyPr/>
                    <a:lstStyle/>
                    <a:p>
                      <a:pPr algn="r" fontAlgn="b"/>
                      <a:r>
                        <a:rPr lang="en-US" sz="1400" u="none" strike="noStrike" dirty="0">
                          <a:effectLst/>
                          <a:latin typeface="Tahoma" pitchFamily="34" charset="0"/>
                          <a:ea typeface="Tahoma" pitchFamily="34" charset="0"/>
                          <a:cs typeface="Tahoma" pitchFamily="34" charset="0"/>
                        </a:rPr>
                        <a:t>Unallocated Reserve</a:t>
                      </a:r>
                      <a:endParaRPr lang="en-US" sz="1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20,000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10,000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11,500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a:effectLst/>
                          <a:latin typeface="Tahoma" pitchFamily="34" charset="0"/>
                          <a:ea typeface="Tahoma" pitchFamily="34" charset="0"/>
                          <a:cs typeface="Tahoma" pitchFamily="34" charset="0"/>
                        </a:rPr>
                        <a:t>10,000</a:t>
                      </a:r>
                      <a:endParaRPr lang="en-US" sz="2400" b="0" i="0" u="none" strike="noStrike">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5,000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US" sz="2400" u="none" strike="noStrike" dirty="0">
                          <a:effectLst/>
                          <a:latin typeface="Tahoma" pitchFamily="34" charset="0"/>
                          <a:ea typeface="Tahoma" pitchFamily="34" charset="0"/>
                          <a:cs typeface="Tahoma" pitchFamily="34" charset="0"/>
                        </a:rPr>
                        <a:t>3,000</a:t>
                      </a:r>
                      <a:endParaRPr lang="en-US" sz="24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85"/>
          <p:cNvSpPr>
            <a:spLocks noGrp="1" noChangeArrowheads="1"/>
          </p:cNvSpPr>
          <p:nvPr>
            <p:ph type="title"/>
          </p:nvPr>
        </p:nvSpPr>
        <p:spPr/>
        <p:txBody>
          <a:bodyPr/>
          <a:lstStyle/>
          <a:p>
            <a:pPr algn="l" eaLnBrk="1" hangingPunct="1"/>
            <a:r>
              <a:rPr lang="en-US" smtClean="0"/>
              <a:t>US Refugees, </a:t>
            </a:r>
            <a:br>
              <a:rPr lang="en-US" smtClean="0"/>
            </a:br>
            <a:r>
              <a:rPr lang="en-US" smtClean="0"/>
              <a:t>1990-2010</a:t>
            </a:r>
          </a:p>
        </p:txBody>
      </p:sp>
      <p:sp>
        <p:nvSpPr>
          <p:cNvPr id="3" name="Content Placeholder 2"/>
          <p:cNvSpPr>
            <a:spLocks noGrp="1"/>
          </p:cNvSpPr>
          <p:nvPr>
            <p:ph sz="half" idx="1"/>
          </p:nvPr>
        </p:nvSpPr>
        <p:spPr>
          <a:xfrm>
            <a:off x="98425" y="1371600"/>
            <a:ext cx="4092575" cy="4724400"/>
          </a:xfrm>
        </p:spPr>
        <p:txBody>
          <a:bodyPr anchor="ctr" anchorCtr="0">
            <a:normAutofit lnSpcReduction="10000"/>
          </a:bodyPr>
          <a:lstStyle/>
          <a:p>
            <a:pPr eaLnBrk="1" hangingPunct="1">
              <a:defRPr/>
            </a:pPr>
            <a:r>
              <a:rPr lang="en-US" sz="2400" b="1" dirty="0" smtClean="0"/>
              <a:t>A total of 73,293 people were admitted to the US as refugees during 2010.</a:t>
            </a:r>
          </a:p>
          <a:p>
            <a:pPr eaLnBrk="1" hangingPunct="1">
              <a:defRPr/>
            </a:pPr>
            <a:r>
              <a:rPr lang="en-US" sz="2400" b="1" dirty="0" smtClean="0"/>
              <a:t>The leading countries of nationality for refugees admitted to the US were Iraq, Burma, and Bhutan. </a:t>
            </a:r>
          </a:p>
          <a:p>
            <a:pPr eaLnBrk="1" hangingPunct="1">
              <a:defRPr/>
            </a:pPr>
            <a:r>
              <a:rPr lang="en-US" sz="2400" b="1" dirty="0" smtClean="0"/>
              <a:t>21,113 individuals were granted asylum. The leading countries of nationality for persons granted asylum were China, Ethiopia, and Haiti.</a:t>
            </a:r>
          </a:p>
        </p:txBody>
      </p:sp>
      <p:sp>
        <p:nvSpPr>
          <p:cNvPr id="1843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DCA492-50A6-4191-827C-1CE114A39024}" type="slidenum">
              <a:rPr lang="en-US" sz="1400"/>
              <a:pPr eaLnBrk="1" hangingPunct="1"/>
              <a:t>15</a:t>
            </a:fld>
            <a:endParaRPr lang="en-US" sz="1400"/>
          </a:p>
        </p:txBody>
      </p:sp>
      <p:sp>
        <p:nvSpPr>
          <p:cNvPr id="18437" name="Text Box 573"/>
          <p:cNvSpPr txBox="1">
            <a:spLocks noChangeArrowheads="1"/>
          </p:cNvSpPr>
          <p:nvPr/>
        </p:nvSpPr>
        <p:spPr bwMode="auto">
          <a:xfrm>
            <a:off x="98425" y="6418263"/>
            <a:ext cx="5564188" cy="2778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i="1"/>
              <a:t>Sources: http://www.dhs.gov/xlibrary/assets/statistics/publications/ois_rfa_fr_2010.pdf</a:t>
            </a:r>
          </a:p>
        </p:txBody>
      </p:sp>
      <p:pic>
        <p:nvPicPr>
          <p:cNvPr id="184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9" t="3363" r="-1099" b="3331"/>
          <a:stretch/>
        </p:blipFill>
        <p:spPr bwMode="auto">
          <a:xfrm>
            <a:off x="4343400" y="593386"/>
            <a:ext cx="4343400" cy="545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n-US" smtClean="0"/>
              <a:t>Global Refugees</a:t>
            </a:r>
          </a:p>
        </p:txBody>
      </p:sp>
      <p:sp>
        <p:nvSpPr>
          <p:cNvPr id="19459" name="Rectangle 4"/>
          <p:cNvSpPr>
            <a:spLocks noGrp="1" noChangeArrowheads="1"/>
          </p:cNvSpPr>
          <p:nvPr>
            <p:ph sz="half" idx="1"/>
          </p:nvPr>
        </p:nvSpPr>
        <p:spPr>
          <a:xfrm>
            <a:off x="5486400" y="1886549"/>
            <a:ext cx="3276600" cy="2609251"/>
          </a:xfrm>
        </p:spPr>
        <p:txBody>
          <a:bodyPr/>
          <a:lstStyle/>
          <a:p>
            <a:pPr marL="0" indent="0" eaLnBrk="1" hangingPunct="1">
              <a:lnSpc>
                <a:spcPct val="80000"/>
              </a:lnSpc>
              <a:buFontTx/>
              <a:buNone/>
            </a:pPr>
            <a:r>
              <a:rPr lang="en-US" sz="2400" b="1" dirty="0" smtClean="0"/>
              <a:t>The top 5 sources of refugees and asylum seekers in 2011 were:</a:t>
            </a:r>
          </a:p>
          <a:p>
            <a:pPr marL="339725" lvl="1" indent="-163513" eaLnBrk="1" hangingPunct="1">
              <a:lnSpc>
                <a:spcPct val="80000"/>
              </a:lnSpc>
              <a:buFontTx/>
              <a:buAutoNum type="arabicPeriod"/>
            </a:pPr>
            <a:r>
              <a:rPr lang="en-US" sz="2000" b="1" dirty="0" smtClean="0"/>
              <a:t>Afghanistan 	3,054,709 </a:t>
            </a:r>
            <a:endParaRPr lang="en-US" sz="2000" b="1" dirty="0"/>
          </a:p>
          <a:p>
            <a:pPr marL="339725" lvl="1" indent="-163513" eaLnBrk="1" hangingPunct="1">
              <a:lnSpc>
                <a:spcPct val="80000"/>
              </a:lnSpc>
              <a:buFontTx/>
              <a:buAutoNum type="arabicPeriod"/>
            </a:pPr>
            <a:r>
              <a:rPr lang="en-US" sz="2000" b="1" dirty="0"/>
              <a:t>Iraq	 </a:t>
            </a:r>
            <a:r>
              <a:rPr lang="en-US" sz="2000" b="1" dirty="0" smtClean="0"/>
              <a:t>	1,683,579 </a:t>
            </a:r>
            <a:endParaRPr lang="en-US" sz="2000" b="1" dirty="0"/>
          </a:p>
          <a:p>
            <a:pPr marL="339725" lvl="1" indent="-163513" eaLnBrk="1" hangingPunct="1">
              <a:lnSpc>
                <a:spcPct val="80000"/>
              </a:lnSpc>
              <a:buFontTx/>
              <a:buAutoNum type="arabicPeriod"/>
            </a:pPr>
            <a:r>
              <a:rPr lang="en-US" sz="2000" b="1" dirty="0"/>
              <a:t>Somalia	 770,154 </a:t>
            </a:r>
          </a:p>
          <a:p>
            <a:pPr marL="339725" lvl="1" indent="-163513" eaLnBrk="1" hangingPunct="1">
              <a:lnSpc>
                <a:spcPct val="80000"/>
              </a:lnSpc>
              <a:buFontTx/>
              <a:buAutoNum type="arabicPeriod"/>
            </a:pPr>
            <a:r>
              <a:rPr lang="en-US" sz="2000" b="1" dirty="0" smtClean="0"/>
              <a:t>DR </a:t>
            </a:r>
            <a:r>
              <a:rPr lang="en-US" sz="2000" b="1" dirty="0"/>
              <a:t>Congo	 476,693 </a:t>
            </a:r>
          </a:p>
          <a:p>
            <a:pPr marL="339725" lvl="1" indent="-163513" eaLnBrk="1" hangingPunct="1">
              <a:lnSpc>
                <a:spcPct val="80000"/>
              </a:lnSpc>
              <a:buFontTx/>
              <a:buAutoNum type="arabicPeriod"/>
            </a:pPr>
            <a:r>
              <a:rPr lang="en-US" sz="2000" b="1" dirty="0"/>
              <a:t>Myanmar	 415,670 </a:t>
            </a:r>
          </a:p>
          <a:p>
            <a:pPr marL="693738" lvl="1" indent="-236538" eaLnBrk="1" hangingPunct="1">
              <a:lnSpc>
                <a:spcPct val="80000"/>
              </a:lnSpc>
              <a:buFontTx/>
              <a:buAutoNum type="arabicPeriod"/>
            </a:pPr>
            <a:endParaRPr lang="en-US" sz="1800" b="1" dirty="0"/>
          </a:p>
        </p:txBody>
      </p:sp>
      <p:sp>
        <p:nvSpPr>
          <p:cNvPr id="3" name="Content Placeholder 2"/>
          <p:cNvSpPr>
            <a:spLocks noGrp="1"/>
          </p:cNvSpPr>
          <p:nvPr>
            <p:ph sz="half" idx="2"/>
          </p:nvPr>
        </p:nvSpPr>
        <p:spPr>
          <a:xfrm>
            <a:off x="228600" y="5257800"/>
            <a:ext cx="8458200" cy="990600"/>
          </a:xfrm>
        </p:spPr>
        <p:txBody>
          <a:bodyPr>
            <a:normAutofit fontScale="92500" lnSpcReduction="20000"/>
          </a:bodyPr>
          <a:lstStyle/>
          <a:p>
            <a:pPr marL="342900" lvl="1" indent="-342900" eaLnBrk="1" hangingPunct="1">
              <a:buClr>
                <a:schemeClr val="accent2"/>
              </a:buClr>
              <a:defRPr/>
            </a:pPr>
            <a:r>
              <a:rPr lang="en-US" b="1" dirty="0" smtClean="0"/>
              <a:t>The UNHCR also is responsible for 94,000 Palestinian refugees, and the UN Relief and Works Agency is responsible for about 5 million additional Palestinian refugees. </a:t>
            </a:r>
          </a:p>
          <a:p>
            <a:pPr eaLnBrk="1" hangingPunct="1">
              <a:defRPr/>
            </a:pPr>
            <a:endParaRPr lang="en-US" dirty="0" smtClean="0"/>
          </a:p>
        </p:txBody>
      </p:sp>
      <p:sp>
        <p:nvSpPr>
          <p:cNvPr id="19461" name="Slide Number Placeholder 6"/>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804148-EE46-489B-BFFF-8D7DDAB4A065}" type="slidenum">
              <a:rPr lang="en-US" sz="1400"/>
              <a:pPr eaLnBrk="1" hangingPunct="1"/>
              <a:t>16</a:t>
            </a:fld>
            <a:endParaRPr lang="en-US" sz="1400"/>
          </a:p>
        </p:txBody>
      </p:sp>
      <p:sp>
        <p:nvSpPr>
          <p:cNvPr id="19462" name="Text Box 7"/>
          <p:cNvSpPr txBox="1">
            <a:spLocks noChangeArrowheads="1"/>
          </p:cNvSpPr>
          <p:nvPr/>
        </p:nvSpPr>
        <p:spPr bwMode="auto">
          <a:xfrm>
            <a:off x="19665" y="6172200"/>
            <a:ext cx="8872685" cy="63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fr-FR" sz="1200" i="1" dirty="0" smtClean="0"/>
              <a:t>Sources: http://www.guardian.co.uk/news/datablog/2011/jun/20/refugee-statistics-unhcr-data; http://www.unhcr.org/pages/4a0174156.html; </a:t>
            </a:r>
          </a:p>
          <a:p>
            <a:pPr eaLnBrk="1" hangingPunct="1">
              <a:lnSpc>
                <a:spcPct val="85000"/>
              </a:lnSpc>
              <a:spcBef>
                <a:spcPct val="20000"/>
              </a:spcBef>
              <a:buClr>
                <a:schemeClr val="accent2"/>
              </a:buClr>
              <a:buSzPct val="110000"/>
            </a:pPr>
            <a:r>
              <a:rPr lang="fr-FR" sz="1200" i="1" dirty="0" smtClean="0"/>
              <a:t>http://www.unhcr.org/statistics/Ref_1960_2010.zip; http://www.unrwa.org/etemplate.php?id=47; </a:t>
            </a:r>
          </a:p>
          <a:p>
            <a:pPr eaLnBrk="1" hangingPunct="1">
              <a:lnSpc>
                <a:spcPct val="85000"/>
              </a:lnSpc>
              <a:spcBef>
                <a:spcPct val="20000"/>
              </a:spcBef>
              <a:buClr>
                <a:schemeClr val="accent2"/>
              </a:buClr>
              <a:buSzPct val="110000"/>
            </a:pPr>
            <a:r>
              <a:rPr lang="fr-FR" sz="1200" i="1" dirty="0" smtClean="0"/>
              <a:t>http://www.unhcr.org/cgi-bin/texis/vtx/page?page=49e486826</a:t>
            </a:r>
            <a:endParaRPr lang="fr-FR" sz="1200" i="1" dirty="0"/>
          </a:p>
        </p:txBody>
      </p:sp>
      <p:grpSp>
        <p:nvGrpSpPr>
          <p:cNvPr id="19463" name="Group 3"/>
          <p:cNvGrpSpPr>
            <a:grpSpLocks/>
          </p:cNvGrpSpPr>
          <p:nvPr/>
        </p:nvGrpSpPr>
        <p:grpSpPr bwMode="auto">
          <a:xfrm>
            <a:off x="228600" y="1066800"/>
            <a:ext cx="5105400" cy="4151313"/>
            <a:chOff x="228600" y="1066799"/>
            <a:chExt cx="5105400" cy="4151427"/>
          </a:xfrm>
        </p:grpSpPr>
        <p:pic>
          <p:nvPicPr>
            <p:cNvPr id="194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799"/>
              <a:ext cx="5105400" cy="4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43271"/>
              <a:ext cx="98064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5B679D-BB8B-4177-A698-4C6A61150CF1}" type="slidenum">
              <a:rPr lang="en-US" sz="1400"/>
              <a:pPr eaLnBrk="1" hangingPunct="1"/>
              <a:t>17</a:t>
            </a:fld>
            <a:endParaRPr lang="en-US" sz="1400"/>
          </a:p>
        </p:txBody>
      </p:sp>
      <p:sp>
        <p:nvSpPr>
          <p:cNvPr id="41987" name="Rectangle 2"/>
          <p:cNvSpPr>
            <a:spLocks noGrp="1" noChangeArrowheads="1"/>
          </p:cNvSpPr>
          <p:nvPr>
            <p:ph type="title"/>
          </p:nvPr>
        </p:nvSpPr>
        <p:spPr/>
        <p:txBody>
          <a:bodyPr/>
          <a:lstStyle/>
          <a:p>
            <a:pPr eaLnBrk="1" hangingPunct="1"/>
            <a:r>
              <a:rPr lang="en-US" smtClean="0"/>
              <a:t>Internal Migration</a:t>
            </a:r>
          </a:p>
        </p:txBody>
      </p:sp>
      <p:sp>
        <p:nvSpPr>
          <p:cNvPr id="41988" name="Rectangle 3"/>
          <p:cNvSpPr>
            <a:spLocks noGrp="1" noChangeArrowheads="1"/>
          </p:cNvSpPr>
          <p:nvPr>
            <p:ph type="body" idx="1"/>
          </p:nvPr>
        </p:nvSpPr>
        <p:spPr>
          <a:xfrm>
            <a:off x="342900" y="1066800"/>
            <a:ext cx="8458200" cy="5486400"/>
          </a:xfrm>
        </p:spPr>
        <p:txBody>
          <a:bodyPr>
            <a:normAutofit fontScale="92500"/>
          </a:bodyPr>
          <a:lstStyle/>
          <a:p>
            <a:pPr eaLnBrk="1" hangingPunct="1">
              <a:lnSpc>
                <a:spcPct val="90000"/>
              </a:lnSpc>
            </a:pPr>
            <a:r>
              <a:rPr lang="en-US" sz="4000" dirty="0" smtClean="0"/>
              <a:t>People migrate within a particular country for pretty much the same reasons they migrate from one country to another – </a:t>
            </a:r>
            <a:r>
              <a:rPr lang="en-US" sz="4000" u="sng" dirty="0" smtClean="0"/>
              <a:t>mostly</a:t>
            </a:r>
            <a:r>
              <a:rPr lang="en-US" sz="4000" dirty="0" smtClean="0"/>
              <a:t> for economic reasons.</a:t>
            </a:r>
          </a:p>
          <a:p>
            <a:pPr eaLnBrk="1" hangingPunct="1">
              <a:lnSpc>
                <a:spcPct val="90000"/>
              </a:lnSpc>
            </a:pPr>
            <a:r>
              <a:rPr lang="en-US" sz="4000" dirty="0" smtClean="0"/>
              <a:t>Internal migration is usually easier than international migration.</a:t>
            </a:r>
          </a:p>
          <a:p>
            <a:pPr eaLnBrk="1" hangingPunct="1">
              <a:lnSpc>
                <a:spcPct val="90000"/>
              </a:lnSpc>
            </a:pPr>
            <a:r>
              <a:rPr lang="en-US" sz="4000" dirty="0" smtClean="0"/>
              <a:t>There are two main types of internal migration</a:t>
            </a:r>
          </a:p>
          <a:p>
            <a:pPr lvl="1" eaLnBrk="1" hangingPunct="1">
              <a:lnSpc>
                <a:spcPct val="90000"/>
              </a:lnSpc>
            </a:pPr>
            <a:r>
              <a:rPr lang="en-US" sz="3600" u="sng" dirty="0" smtClean="0">
                <a:solidFill>
                  <a:srgbClr val="FFFF00"/>
                </a:solidFill>
              </a:rPr>
              <a:t>Inter</a:t>
            </a:r>
            <a:r>
              <a:rPr lang="en-US" sz="3600" dirty="0" smtClean="0"/>
              <a:t>regional</a:t>
            </a:r>
            <a:r>
              <a:rPr lang="en-US" sz="3600" dirty="0" smtClean="0">
                <a:solidFill>
                  <a:srgbClr val="FFFF00"/>
                </a:solidFill>
              </a:rPr>
              <a:t> </a:t>
            </a:r>
            <a:r>
              <a:rPr lang="en-US" sz="3600" dirty="0" smtClean="0"/>
              <a:t>(between regions)</a:t>
            </a:r>
            <a:endParaRPr lang="en-US" sz="3600" dirty="0" smtClean="0">
              <a:solidFill>
                <a:srgbClr val="FFFF00"/>
              </a:solidFill>
            </a:endParaRPr>
          </a:p>
          <a:p>
            <a:pPr lvl="1" eaLnBrk="1" hangingPunct="1">
              <a:lnSpc>
                <a:spcPct val="90000"/>
              </a:lnSpc>
            </a:pPr>
            <a:r>
              <a:rPr lang="en-US" sz="3600" u="sng" dirty="0" smtClean="0">
                <a:solidFill>
                  <a:srgbClr val="FFFF00"/>
                </a:solidFill>
              </a:rPr>
              <a:t>Intra</a:t>
            </a:r>
            <a:r>
              <a:rPr lang="en-US" sz="3600" dirty="0" smtClean="0"/>
              <a:t>regional</a:t>
            </a:r>
            <a:r>
              <a:rPr lang="en-US" sz="3600" dirty="0" smtClean="0">
                <a:solidFill>
                  <a:srgbClr val="FFFF00"/>
                </a:solidFill>
              </a:rPr>
              <a:t> </a:t>
            </a:r>
            <a:r>
              <a:rPr lang="en-US" sz="3600" dirty="0" smtClean="0"/>
              <a:t>(within a region)</a:t>
            </a:r>
            <a:endParaRPr lang="en-US" sz="3600" dirty="0" smtClean="0">
              <a:solidFill>
                <a:srgbClr val="FFFF00"/>
              </a:solidFill>
            </a:endParaRPr>
          </a:p>
        </p:txBody>
      </p:sp>
    </p:spTree>
    <p:extLst>
      <p:ext uri="{BB962C8B-B14F-4D97-AF65-F5344CB8AC3E}">
        <p14:creationId xmlns:p14="http://schemas.microsoft.com/office/powerpoint/2010/main" val="2843347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9F1189-9E7A-4619-A26E-E9699F897AA4}" type="slidenum">
              <a:rPr lang="en-US" sz="1400"/>
              <a:pPr eaLnBrk="1" hangingPunct="1"/>
              <a:t>18</a:t>
            </a:fld>
            <a:endParaRPr lang="en-US" sz="1400"/>
          </a:p>
        </p:txBody>
      </p:sp>
      <p:sp>
        <p:nvSpPr>
          <p:cNvPr id="44035" name="Rectangle 2"/>
          <p:cNvSpPr>
            <a:spLocks noGrp="1" noChangeArrowheads="1"/>
          </p:cNvSpPr>
          <p:nvPr>
            <p:ph type="title"/>
          </p:nvPr>
        </p:nvSpPr>
        <p:spPr>
          <a:xfrm>
            <a:off x="762000" y="228600"/>
            <a:ext cx="8001000" cy="914400"/>
          </a:xfrm>
        </p:spPr>
        <p:txBody>
          <a:bodyPr/>
          <a:lstStyle/>
          <a:p>
            <a:pPr eaLnBrk="1" hangingPunct="1"/>
            <a:r>
              <a:rPr lang="en-US" smtClean="0"/>
              <a:t>Interregional Migration: Examples</a:t>
            </a:r>
          </a:p>
        </p:txBody>
      </p:sp>
      <p:sp>
        <p:nvSpPr>
          <p:cNvPr id="44036" name="Rectangle 3"/>
          <p:cNvSpPr>
            <a:spLocks noGrp="1" noChangeArrowheads="1"/>
          </p:cNvSpPr>
          <p:nvPr>
            <p:ph type="body" idx="1"/>
          </p:nvPr>
        </p:nvSpPr>
        <p:spPr>
          <a:xfrm>
            <a:off x="381000" y="1752600"/>
            <a:ext cx="8382000" cy="4648200"/>
          </a:xfrm>
        </p:spPr>
        <p:txBody>
          <a:bodyPr/>
          <a:lstStyle/>
          <a:p>
            <a:pPr eaLnBrk="1" hangingPunct="1">
              <a:lnSpc>
                <a:spcPct val="90000"/>
              </a:lnSpc>
            </a:pPr>
            <a:r>
              <a:rPr lang="en-US" b="1" dirty="0" smtClean="0">
                <a:solidFill>
                  <a:srgbClr val="FFFF00"/>
                </a:solidFill>
              </a:rPr>
              <a:t>China</a:t>
            </a:r>
            <a:r>
              <a:rPr lang="en-US" b="1" dirty="0" smtClean="0"/>
              <a:t>: Interior rural to urban coastal cities (mostly for work).</a:t>
            </a:r>
          </a:p>
          <a:p>
            <a:pPr eaLnBrk="1" hangingPunct="1">
              <a:lnSpc>
                <a:spcPct val="90000"/>
              </a:lnSpc>
            </a:pPr>
            <a:r>
              <a:rPr lang="en-US" b="1" dirty="0" smtClean="0">
                <a:solidFill>
                  <a:srgbClr val="FFFF00"/>
                </a:solidFill>
              </a:rPr>
              <a:t>Brazil</a:t>
            </a:r>
            <a:r>
              <a:rPr lang="en-US" b="1" dirty="0"/>
              <a:t>: Encouraging migration from the </a:t>
            </a:r>
            <a:r>
              <a:rPr lang="en-US" b="1" dirty="0" smtClean="0"/>
              <a:t>urban coast </a:t>
            </a:r>
            <a:r>
              <a:rPr lang="en-US" b="1" dirty="0"/>
              <a:t>to the interior.</a:t>
            </a:r>
          </a:p>
          <a:p>
            <a:pPr eaLnBrk="1" hangingPunct="1">
              <a:lnSpc>
                <a:spcPct val="90000"/>
              </a:lnSpc>
            </a:pPr>
            <a:r>
              <a:rPr lang="en-US" b="1" dirty="0" smtClean="0">
                <a:solidFill>
                  <a:srgbClr val="FFFF00"/>
                </a:solidFill>
              </a:rPr>
              <a:t>Russia</a:t>
            </a:r>
            <a:r>
              <a:rPr lang="en-US" b="1" dirty="0" smtClean="0"/>
              <a:t>: Migration to resource-rich areas (some forced migration during Soviet period)</a:t>
            </a:r>
          </a:p>
          <a:p>
            <a:pPr eaLnBrk="1" hangingPunct="1">
              <a:lnSpc>
                <a:spcPct val="90000"/>
              </a:lnSpc>
            </a:pPr>
            <a:r>
              <a:rPr lang="en-US" b="1" dirty="0" smtClean="0">
                <a:solidFill>
                  <a:srgbClr val="FFFF00"/>
                </a:solidFill>
              </a:rPr>
              <a:t>Indonesia</a:t>
            </a:r>
            <a:r>
              <a:rPr lang="en-US" b="1" dirty="0"/>
              <a:t>: Encouraging migration from Java to less populated islands.</a:t>
            </a:r>
          </a:p>
          <a:p>
            <a:pPr eaLnBrk="1" hangingPunct="1">
              <a:lnSpc>
                <a:spcPct val="90000"/>
              </a:lnSpc>
            </a:pPr>
            <a:r>
              <a:rPr lang="en-US" b="1" dirty="0" smtClean="0">
                <a:solidFill>
                  <a:srgbClr val="FFFF00"/>
                </a:solidFill>
              </a:rPr>
              <a:t>India</a:t>
            </a:r>
            <a:r>
              <a:rPr lang="en-US" b="1" dirty="0"/>
              <a:t>: </a:t>
            </a:r>
            <a:r>
              <a:rPr lang="en-US" b="1" dirty="0" smtClean="0"/>
              <a:t>Limited </a:t>
            </a:r>
            <a:r>
              <a:rPr lang="en-US" b="1" dirty="0"/>
              <a:t>migration into some States</a:t>
            </a:r>
            <a:r>
              <a:rPr lang="en-US" b="1" dirty="0" smtClean="0"/>
              <a: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095" y="1828801"/>
            <a:ext cx="462234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Slide Number Placeholder 6"/>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E975AA-7683-4E5E-ACFB-0CD8D6382A19}" type="slidenum">
              <a:rPr lang="en-US" sz="1400"/>
              <a:pPr eaLnBrk="1" hangingPunct="1"/>
              <a:t>19</a:t>
            </a:fld>
            <a:endParaRPr lang="en-US" sz="1400"/>
          </a:p>
        </p:txBody>
      </p:sp>
      <p:sp>
        <p:nvSpPr>
          <p:cNvPr id="43012" name="Rectangle 2"/>
          <p:cNvSpPr>
            <a:spLocks noGrp="1" noChangeArrowheads="1"/>
          </p:cNvSpPr>
          <p:nvPr>
            <p:ph type="title"/>
          </p:nvPr>
        </p:nvSpPr>
        <p:spPr>
          <a:xfrm>
            <a:off x="685800" y="0"/>
            <a:ext cx="7772400" cy="914400"/>
          </a:xfrm>
        </p:spPr>
        <p:txBody>
          <a:bodyPr/>
          <a:lstStyle/>
          <a:p>
            <a:pPr eaLnBrk="1" hangingPunct="1"/>
            <a:r>
              <a:rPr lang="en-US" dirty="0" smtClean="0"/>
              <a:t>Interregional Migration: The US</a:t>
            </a:r>
          </a:p>
        </p:txBody>
      </p:sp>
      <p:sp>
        <p:nvSpPr>
          <p:cNvPr id="43013" name="Rectangle 3"/>
          <p:cNvSpPr>
            <a:spLocks noGrp="1" noChangeArrowheads="1"/>
          </p:cNvSpPr>
          <p:nvPr>
            <p:ph type="body" sz="half" idx="1"/>
          </p:nvPr>
        </p:nvSpPr>
        <p:spPr>
          <a:xfrm>
            <a:off x="152400" y="1143000"/>
            <a:ext cx="3657600" cy="5486400"/>
          </a:xfrm>
        </p:spPr>
        <p:txBody>
          <a:bodyPr/>
          <a:lstStyle/>
          <a:p>
            <a:pPr eaLnBrk="1" hangingPunct="1"/>
            <a:r>
              <a:rPr lang="en-US" sz="2400" b="1" dirty="0" smtClean="0"/>
              <a:t>The population of the US has been spreading westward since Colonial times.</a:t>
            </a:r>
          </a:p>
          <a:p>
            <a:pPr eaLnBrk="1" hangingPunct="1"/>
            <a:r>
              <a:rPr lang="en-US" sz="2400" b="1" dirty="0" smtClean="0"/>
              <a:t>Expansion beyond the Appalachians in late 18</a:t>
            </a:r>
            <a:r>
              <a:rPr lang="en-US" sz="2400" b="1" baseline="30000" dirty="0" smtClean="0"/>
              <a:t>th</a:t>
            </a:r>
            <a:r>
              <a:rPr lang="en-US" sz="2400" b="1" dirty="0" smtClean="0"/>
              <a:t> and early 19</a:t>
            </a:r>
            <a:r>
              <a:rPr lang="en-US" sz="2400" b="1" baseline="30000" dirty="0" smtClean="0"/>
              <a:t>th</a:t>
            </a:r>
            <a:r>
              <a:rPr lang="en-US" sz="2400" b="1" dirty="0" smtClean="0"/>
              <a:t> centuries, into the Plains in the 19</a:t>
            </a:r>
            <a:r>
              <a:rPr lang="en-US" sz="2400" b="1" baseline="30000" dirty="0" smtClean="0"/>
              <a:t>th</a:t>
            </a:r>
            <a:r>
              <a:rPr lang="en-US" sz="2400" b="1" dirty="0" smtClean="0"/>
              <a:t> century, and expanding settlement in the South have all shifted the “</a:t>
            </a:r>
            <a:r>
              <a:rPr lang="en-US" sz="2400" b="1" dirty="0" smtClean="0">
                <a:solidFill>
                  <a:srgbClr val="FFFF00"/>
                </a:solidFill>
              </a:rPr>
              <a:t>mean center of population</a:t>
            </a:r>
            <a:r>
              <a:rPr lang="en-US" sz="2400" b="1" dirty="0" smtClean="0"/>
              <a:t>.”</a:t>
            </a:r>
          </a:p>
        </p:txBody>
      </p:sp>
      <p:sp>
        <p:nvSpPr>
          <p:cNvPr id="43014" name="Text Box 8">
            <a:hlinkClick r:id="rId3" action="ppaction://hlinkpres?slideindex=1&amp;slidetitle="/>
          </p:cNvPr>
          <p:cNvSpPr txBox="1">
            <a:spLocks noChangeArrowheads="1"/>
          </p:cNvSpPr>
          <p:nvPr/>
        </p:nvSpPr>
        <p:spPr bwMode="auto">
          <a:xfrm>
            <a:off x="4914900" y="5334000"/>
            <a:ext cx="3429000" cy="8318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a:t>Just what is a </a:t>
            </a:r>
          </a:p>
          <a:p>
            <a:pPr algn="ctr" eaLnBrk="1" hangingPunct="1"/>
            <a:r>
              <a:rPr lang="en-US" b="1"/>
              <a:t>“mean center?”</a:t>
            </a:r>
          </a:p>
        </p:txBody>
      </p:sp>
      <p:sp>
        <p:nvSpPr>
          <p:cNvPr id="43015" name="Line 7"/>
          <p:cNvSpPr>
            <a:spLocks noChangeShapeType="1"/>
          </p:cNvSpPr>
          <p:nvPr/>
        </p:nvSpPr>
        <p:spPr bwMode="auto">
          <a:xfrm flipH="1">
            <a:off x="4343399" y="1228404"/>
            <a:ext cx="1588" cy="235299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16" name="Text Box 6"/>
          <p:cNvSpPr txBox="1">
            <a:spLocks noChangeArrowheads="1"/>
          </p:cNvSpPr>
          <p:nvPr/>
        </p:nvSpPr>
        <p:spPr bwMode="auto">
          <a:xfrm>
            <a:off x="3775075" y="904875"/>
            <a:ext cx="1139825" cy="647058"/>
          </a:xfrm>
          <a:prstGeom prst="rect">
            <a:avLst/>
          </a:prstGeom>
          <a:solidFill>
            <a:schemeClr val="accent1"/>
          </a:solidFill>
          <a:ln w="9525">
            <a:solidFill>
              <a:schemeClr val="accent2"/>
            </a:solidFill>
            <a:miter lim="800000"/>
            <a:headEnd/>
            <a:tailEnd/>
          </a:ln>
        </p:spPr>
        <p:txBody>
          <a:bodyPr lIns="92160" tIns="46080" rIns="92160" bIns="4608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spcBef>
                <a:spcPts val="1050"/>
              </a:spcBef>
              <a:buSzPct val="100000"/>
            </a:pPr>
            <a:r>
              <a:rPr lang="en-GB" sz="1800" b="1" dirty="0" smtClean="0"/>
              <a:t>Plato, </a:t>
            </a:r>
            <a:r>
              <a:rPr lang="en-GB" sz="1800" b="1" dirty="0"/>
              <a:t>Missouri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14AAF1-5D35-4678-860A-FE47221984D0}" type="slidenum">
              <a:rPr lang="en-US" sz="1400"/>
              <a:pPr eaLnBrk="1" hangingPunct="1"/>
              <a:t>2</a:t>
            </a:fld>
            <a:endParaRPr lang="en-US" sz="1400"/>
          </a:p>
        </p:txBody>
      </p:sp>
      <p:sp>
        <p:nvSpPr>
          <p:cNvPr id="4099" name="Rectangle 2"/>
          <p:cNvSpPr>
            <a:spLocks noGrp="1" noChangeArrowheads="1"/>
          </p:cNvSpPr>
          <p:nvPr>
            <p:ph type="title"/>
          </p:nvPr>
        </p:nvSpPr>
        <p:spPr/>
        <p:txBody>
          <a:bodyPr/>
          <a:lstStyle/>
          <a:p>
            <a:pPr eaLnBrk="1" hangingPunct="1"/>
            <a:r>
              <a:rPr lang="en-US" smtClean="0"/>
              <a:t>Migration: Terms</a:t>
            </a:r>
          </a:p>
        </p:txBody>
      </p:sp>
      <p:sp>
        <p:nvSpPr>
          <p:cNvPr id="4100" name="Rectangle 3"/>
          <p:cNvSpPr>
            <a:spLocks noGrp="1" noChangeArrowheads="1"/>
          </p:cNvSpPr>
          <p:nvPr>
            <p:ph type="body" idx="1"/>
          </p:nvPr>
        </p:nvSpPr>
        <p:spPr>
          <a:xfrm>
            <a:off x="304800" y="1143000"/>
            <a:ext cx="8610600" cy="5486400"/>
          </a:xfrm>
        </p:spPr>
        <p:txBody>
          <a:bodyPr>
            <a:normAutofit lnSpcReduction="10000"/>
          </a:bodyPr>
          <a:lstStyle/>
          <a:p>
            <a:pPr eaLnBrk="1" hangingPunct="1">
              <a:lnSpc>
                <a:spcPct val="90000"/>
              </a:lnSpc>
            </a:pPr>
            <a:r>
              <a:rPr lang="en-US" sz="3600" b="1" dirty="0" smtClean="0">
                <a:solidFill>
                  <a:srgbClr val="FFFF00"/>
                </a:solidFill>
              </a:rPr>
              <a:t>Mobility</a:t>
            </a:r>
            <a:r>
              <a:rPr lang="en-US" sz="3600" b="1" dirty="0" smtClean="0"/>
              <a:t>: “all types of movement”</a:t>
            </a:r>
          </a:p>
          <a:p>
            <a:pPr eaLnBrk="1" hangingPunct="1">
              <a:lnSpc>
                <a:spcPct val="90000"/>
              </a:lnSpc>
            </a:pPr>
            <a:r>
              <a:rPr lang="en-US" sz="3600" b="1" dirty="0" smtClean="0">
                <a:solidFill>
                  <a:srgbClr val="FFFF00"/>
                </a:solidFill>
              </a:rPr>
              <a:t>Circulation</a:t>
            </a:r>
            <a:r>
              <a:rPr lang="en-US" sz="3600" b="1" dirty="0" smtClean="0"/>
              <a:t>: “short term, repetitive, or cyclical movements”</a:t>
            </a:r>
          </a:p>
          <a:p>
            <a:pPr eaLnBrk="1" hangingPunct="1">
              <a:lnSpc>
                <a:spcPct val="90000"/>
              </a:lnSpc>
            </a:pPr>
            <a:r>
              <a:rPr lang="en-US" sz="3600" b="1" dirty="0" smtClean="0">
                <a:solidFill>
                  <a:srgbClr val="FFFF00"/>
                </a:solidFill>
              </a:rPr>
              <a:t>Migration</a:t>
            </a:r>
            <a:r>
              <a:rPr lang="en-US" sz="3600" b="1" dirty="0" smtClean="0"/>
              <a:t>: “a permanent move to a new location”</a:t>
            </a:r>
          </a:p>
          <a:p>
            <a:pPr lvl="1" eaLnBrk="1" hangingPunct="1">
              <a:lnSpc>
                <a:spcPct val="90000"/>
              </a:lnSpc>
            </a:pPr>
            <a:r>
              <a:rPr lang="en-US" sz="3200" b="1" dirty="0" smtClean="0">
                <a:solidFill>
                  <a:srgbClr val="FFFF00"/>
                </a:solidFill>
              </a:rPr>
              <a:t>Emigration</a:t>
            </a:r>
            <a:r>
              <a:rPr lang="en-US" sz="3200" b="1" dirty="0" smtClean="0"/>
              <a:t>: “migration </a:t>
            </a:r>
            <a:r>
              <a:rPr lang="en-US" sz="3200" b="1" i="1" dirty="0" smtClean="0">
                <a:solidFill>
                  <a:srgbClr val="FFFF00"/>
                </a:solidFill>
              </a:rPr>
              <a:t>from</a:t>
            </a:r>
            <a:r>
              <a:rPr lang="en-US" sz="3200" b="1" dirty="0" smtClean="0"/>
              <a:t>”</a:t>
            </a:r>
            <a:endParaRPr lang="en-US" sz="3200" b="1" i="1" dirty="0" smtClean="0"/>
          </a:p>
          <a:p>
            <a:pPr lvl="1" eaLnBrk="1" hangingPunct="1">
              <a:lnSpc>
                <a:spcPct val="90000"/>
              </a:lnSpc>
            </a:pPr>
            <a:r>
              <a:rPr lang="en-US" sz="3200" b="1" dirty="0" smtClean="0">
                <a:solidFill>
                  <a:srgbClr val="FFFF00"/>
                </a:solidFill>
              </a:rPr>
              <a:t>Immigration</a:t>
            </a:r>
            <a:r>
              <a:rPr lang="en-US" sz="3200" b="1" dirty="0" smtClean="0"/>
              <a:t>: “migration </a:t>
            </a:r>
            <a:r>
              <a:rPr lang="en-US" sz="3200" b="1" i="1" dirty="0" smtClean="0">
                <a:solidFill>
                  <a:srgbClr val="FFFF00"/>
                </a:solidFill>
              </a:rPr>
              <a:t>to</a:t>
            </a:r>
            <a:r>
              <a:rPr lang="en-US" sz="3200" b="1" dirty="0" smtClean="0"/>
              <a:t>”</a:t>
            </a:r>
          </a:p>
          <a:p>
            <a:pPr lvl="2" eaLnBrk="1" hangingPunct="1">
              <a:lnSpc>
                <a:spcPct val="90000"/>
              </a:lnSpc>
            </a:pPr>
            <a:r>
              <a:rPr lang="en-US" sz="2800" b="1" dirty="0" smtClean="0">
                <a:solidFill>
                  <a:srgbClr val="FFFF00"/>
                </a:solidFill>
              </a:rPr>
              <a:t>Net Migration</a:t>
            </a:r>
            <a:r>
              <a:rPr lang="en-US" sz="2800" b="1" dirty="0" smtClean="0"/>
              <a:t>: “the difference between the number of immigrants and the number of emigrants”</a:t>
            </a:r>
          </a:p>
          <a:p>
            <a:pPr lvl="2" eaLnBrk="1" hangingPunct="1">
              <a:lnSpc>
                <a:spcPct val="90000"/>
              </a:lnSpc>
            </a:pPr>
            <a:r>
              <a:rPr lang="en-US" sz="2800" b="1" dirty="0" smtClean="0"/>
              <a:t>Immigrants &gt; Emigrants: “</a:t>
            </a:r>
            <a:r>
              <a:rPr lang="en-US" sz="2800" b="1" dirty="0" smtClean="0">
                <a:solidFill>
                  <a:srgbClr val="FFFF00"/>
                </a:solidFill>
              </a:rPr>
              <a:t>net in-migration</a:t>
            </a:r>
            <a:r>
              <a:rPr lang="en-US" sz="2800" b="1" dirty="0" smtClean="0"/>
              <a:t>”</a:t>
            </a:r>
          </a:p>
          <a:p>
            <a:pPr lvl="2" eaLnBrk="1" hangingPunct="1">
              <a:lnSpc>
                <a:spcPct val="90000"/>
              </a:lnSpc>
            </a:pPr>
            <a:r>
              <a:rPr lang="en-US" sz="2800" b="1" dirty="0" smtClean="0"/>
              <a:t>Immigrants &lt; Emigrants: “</a:t>
            </a:r>
            <a:r>
              <a:rPr lang="en-US" sz="2800" b="1" dirty="0" smtClean="0">
                <a:solidFill>
                  <a:srgbClr val="FFFF00"/>
                </a:solidFill>
              </a:rPr>
              <a:t>net out-migration</a:t>
            </a:r>
            <a:r>
              <a:rPr lang="en-US" sz="2800" b="1"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304800"/>
            <a:ext cx="8635217" cy="914400"/>
          </a:xfrm>
        </p:spPr>
        <p:txBody>
          <a:bodyPr/>
          <a:lstStyle/>
          <a:p>
            <a:r>
              <a:rPr lang="en-US" dirty="0" smtClean="0"/>
              <a:t>US Migration by County, 2007-2008</a:t>
            </a:r>
            <a:endParaRPr lang="en-US"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20</a:t>
            </a:fld>
            <a:endParaRPr lang="en-US"/>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74" y="1219200"/>
            <a:ext cx="86391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983" y="4533900"/>
            <a:ext cx="2896566" cy="20955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2800" y="5901161"/>
            <a:ext cx="2590800" cy="707886"/>
          </a:xfrm>
          <a:prstGeom prst="rect">
            <a:avLst/>
          </a:prstGeom>
          <a:solidFill>
            <a:schemeClr val="tx2"/>
          </a:solidFill>
        </p:spPr>
        <p:txBody>
          <a:bodyPr wrap="square" rtlCol="0">
            <a:spAutoFit/>
          </a:bodyPr>
          <a:lstStyle/>
          <a:p>
            <a:r>
              <a:rPr lang="en-US" sz="2000" b="1" dirty="0" smtClean="0">
                <a:solidFill>
                  <a:schemeClr val="bg2"/>
                </a:solidFill>
              </a:rPr>
              <a:t>Percent of Americans</a:t>
            </a:r>
          </a:p>
          <a:p>
            <a:r>
              <a:rPr lang="en-US" sz="2000" b="1" dirty="0" smtClean="0">
                <a:solidFill>
                  <a:schemeClr val="bg2"/>
                </a:solidFill>
              </a:rPr>
              <a:t>Moving each year</a:t>
            </a:r>
            <a:endParaRPr lang="en-US" sz="2000" b="1" dirty="0">
              <a:solidFill>
                <a:schemeClr val="bg2"/>
              </a:solidFill>
            </a:endParaRPr>
          </a:p>
        </p:txBody>
      </p:sp>
    </p:spTree>
    <p:extLst>
      <p:ext uri="{BB962C8B-B14F-4D97-AF65-F5344CB8AC3E}">
        <p14:creationId xmlns:p14="http://schemas.microsoft.com/office/powerpoint/2010/main" val="250253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762000"/>
          </a:xfrm>
        </p:spPr>
        <p:txBody>
          <a:bodyPr>
            <a:normAutofit fontScale="90000"/>
          </a:bodyPr>
          <a:lstStyle/>
          <a:p>
            <a:r>
              <a:rPr lang="en-US" dirty="0" smtClean="0"/>
              <a:t>US Internal Migration: Recent  Changes</a:t>
            </a:r>
            <a:endParaRPr lang="en-US"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21</a:t>
            </a:fld>
            <a:endParaRPr lang="en-US"/>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399" y="685800"/>
            <a:ext cx="520446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3382296"/>
            <a:ext cx="5247968" cy="319474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1"/>
          <p:cNvSpPr>
            <a:spLocks noChangeArrowheads="1"/>
          </p:cNvSpPr>
          <p:nvPr/>
        </p:nvSpPr>
        <p:spPr bwMode="auto">
          <a:xfrm>
            <a:off x="0" y="6567488"/>
            <a:ext cx="8926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smtClean="0"/>
              <a:t>Source</a:t>
            </a:r>
            <a:r>
              <a:rPr lang="fr-FR" sz="1400" i="1" dirty="0"/>
              <a:t>: http://www.brookings.edu/~/media/research/files/opinions/2011/1/12%20migration%20frey/1209_migration_frey</a:t>
            </a:r>
          </a:p>
        </p:txBody>
      </p:sp>
      <p:sp>
        <p:nvSpPr>
          <p:cNvPr id="4" name="TextBox 3"/>
          <p:cNvSpPr txBox="1"/>
          <p:nvPr/>
        </p:nvSpPr>
        <p:spPr>
          <a:xfrm>
            <a:off x="533400" y="4267200"/>
            <a:ext cx="2784987" cy="156966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20000"/>
          </a:bodyPr>
          <a:lstStyle>
            <a:lvl1pPr marL="342900" indent="-342900" eaLnBrk="1" hangingPunct="1">
              <a:spcBef>
                <a:spcPct val="20000"/>
              </a:spcBef>
              <a:buClr>
                <a:schemeClr val="accent2"/>
              </a:buClr>
              <a:buSzPct val="110000"/>
              <a:buChar char="•"/>
              <a:defRPr b="1">
                <a:latin typeface="+mn-lt"/>
              </a:defRPr>
            </a:lvl1pPr>
            <a:lvl2pPr marL="742950" lvl="1" indent="-285750" eaLnBrk="1" hangingPunct="1">
              <a:spcBef>
                <a:spcPct val="20000"/>
              </a:spcBef>
              <a:buClr>
                <a:schemeClr val="hlink"/>
              </a:buClr>
              <a:buSzPct val="110000"/>
              <a:buChar char="•"/>
              <a:defRPr b="1">
                <a:latin typeface="+mn-lt"/>
              </a:defRPr>
            </a:lvl2pPr>
            <a:lvl3pPr marL="1143000" lvl="2" indent="-228600" eaLnBrk="1" hangingPunct="1">
              <a:spcBef>
                <a:spcPct val="20000"/>
              </a:spcBef>
              <a:buClr>
                <a:schemeClr val="folHlink"/>
              </a:buClr>
              <a:buSzPct val="110000"/>
              <a:buChar char="•"/>
              <a:defRPr sz="2000" b="1">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lr>
                <a:schemeClr val="tx1"/>
              </a:buClr>
              <a:buChar char="•"/>
              <a:defRPr sz="2000">
                <a:latin typeface="+mn-lt"/>
              </a:defRPr>
            </a:lvl5pPr>
            <a:lvl6pPr marL="2514600" indent="-228600" fontAlgn="base">
              <a:spcBef>
                <a:spcPct val="20000"/>
              </a:spcBef>
              <a:spcAft>
                <a:spcPct val="0"/>
              </a:spcAft>
              <a:buClr>
                <a:schemeClr val="tx1"/>
              </a:buClr>
              <a:buChar char="•"/>
              <a:defRPr sz="2000">
                <a:latin typeface="+mn-lt"/>
              </a:defRPr>
            </a:lvl6pPr>
            <a:lvl7pPr marL="2971800" indent="-228600" fontAlgn="base">
              <a:spcBef>
                <a:spcPct val="20000"/>
              </a:spcBef>
              <a:spcAft>
                <a:spcPct val="0"/>
              </a:spcAft>
              <a:buClr>
                <a:schemeClr val="tx1"/>
              </a:buClr>
              <a:buChar char="•"/>
              <a:defRPr sz="2000">
                <a:latin typeface="+mn-lt"/>
              </a:defRPr>
            </a:lvl7pPr>
            <a:lvl8pPr marL="3429000" indent="-228600" fontAlgn="base">
              <a:spcBef>
                <a:spcPct val="20000"/>
              </a:spcBef>
              <a:spcAft>
                <a:spcPct val="0"/>
              </a:spcAft>
              <a:buClr>
                <a:schemeClr val="tx1"/>
              </a:buClr>
              <a:buChar char="•"/>
              <a:defRPr sz="2000">
                <a:latin typeface="+mn-lt"/>
              </a:defRPr>
            </a:lvl8pPr>
            <a:lvl9pPr marL="3886200" indent="-228600" fontAlgn="base">
              <a:spcBef>
                <a:spcPct val="20000"/>
              </a:spcBef>
              <a:spcAft>
                <a:spcPct val="0"/>
              </a:spcAft>
              <a:buClr>
                <a:schemeClr val="tx1"/>
              </a:buClr>
              <a:buChar char="•"/>
              <a:defRPr sz="2000">
                <a:latin typeface="+mn-lt"/>
              </a:defRPr>
            </a:lvl9pPr>
          </a:lstStyle>
          <a:p>
            <a:r>
              <a:rPr lang="en-US" dirty="0"/>
              <a:t>Note that most </a:t>
            </a:r>
            <a:r>
              <a:rPr lang="en-US" dirty="0" smtClean="0"/>
              <a:t>of this migration </a:t>
            </a:r>
            <a:r>
              <a:rPr lang="en-US" dirty="0"/>
              <a:t>is </a:t>
            </a:r>
            <a:r>
              <a:rPr lang="en-US" u="sng" dirty="0" smtClean="0">
                <a:solidFill>
                  <a:srgbClr val="FFFF00"/>
                </a:solidFill>
              </a:rPr>
              <a:t>intra</a:t>
            </a:r>
            <a:r>
              <a:rPr lang="en-US" dirty="0" smtClean="0"/>
              <a:t>regional (within a single county).</a:t>
            </a:r>
            <a:endParaRPr lang="en-US" dirty="0"/>
          </a:p>
        </p:txBody>
      </p:sp>
    </p:spTree>
    <p:extLst>
      <p:ext uri="{BB962C8B-B14F-4D97-AF65-F5344CB8AC3E}">
        <p14:creationId xmlns:p14="http://schemas.microsoft.com/office/powerpoint/2010/main" val="63381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61E911-5F4C-47B3-AC11-30CDED2A1064}" type="slidenum">
              <a:rPr lang="en-US" sz="1400"/>
              <a:pPr eaLnBrk="1" hangingPunct="1"/>
              <a:t>22</a:t>
            </a:fld>
            <a:endParaRPr lang="en-US" sz="1400"/>
          </a:p>
        </p:txBody>
      </p:sp>
      <p:sp>
        <p:nvSpPr>
          <p:cNvPr id="46083" name="Rectangle 2"/>
          <p:cNvSpPr>
            <a:spLocks noGrp="1" noChangeArrowheads="1"/>
          </p:cNvSpPr>
          <p:nvPr>
            <p:ph type="title"/>
          </p:nvPr>
        </p:nvSpPr>
        <p:spPr/>
        <p:txBody>
          <a:bodyPr/>
          <a:lstStyle/>
          <a:p>
            <a:pPr eaLnBrk="1" hangingPunct="1"/>
            <a:r>
              <a:rPr lang="en-US" dirty="0" smtClean="0"/>
              <a:t>Intraregional Migration in the US</a:t>
            </a:r>
          </a:p>
        </p:txBody>
      </p:sp>
      <p:sp>
        <p:nvSpPr>
          <p:cNvPr id="59395" name="Rectangle 3"/>
          <p:cNvSpPr>
            <a:spLocks noGrp="1" noChangeArrowheads="1"/>
          </p:cNvSpPr>
          <p:nvPr>
            <p:ph type="body" idx="1"/>
          </p:nvPr>
        </p:nvSpPr>
        <p:spPr>
          <a:xfrm>
            <a:off x="152400" y="1066800"/>
            <a:ext cx="3962400" cy="5486400"/>
          </a:xfrm>
        </p:spPr>
        <p:txBody>
          <a:bodyPr anchor="ctr" anchorCtr="0">
            <a:normAutofit fontScale="92500" lnSpcReduction="10000"/>
          </a:bodyPr>
          <a:lstStyle/>
          <a:p>
            <a:pPr eaLnBrk="1" hangingPunct="1"/>
            <a:r>
              <a:rPr lang="en-US" sz="2400" b="1" dirty="0" smtClean="0"/>
              <a:t>Intraregional migration – </a:t>
            </a:r>
            <a:r>
              <a:rPr lang="en-US" sz="2400" b="1" dirty="0" smtClean="0">
                <a:solidFill>
                  <a:srgbClr val="FFFF00"/>
                </a:solidFill>
              </a:rPr>
              <a:t>migration within a single region</a:t>
            </a:r>
            <a:r>
              <a:rPr lang="en-US" sz="2400" b="1" dirty="0" smtClean="0"/>
              <a:t> – is one of the most important kinds of migration (but tends to get ignored).</a:t>
            </a:r>
          </a:p>
          <a:p>
            <a:pPr lvl="1" eaLnBrk="1" hangingPunct="1"/>
            <a:r>
              <a:rPr lang="en-US" sz="2400" b="1" dirty="0" smtClean="0"/>
              <a:t>Rural to urban</a:t>
            </a:r>
          </a:p>
          <a:p>
            <a:pPr lvl="2" eaLnBrk="1" hangingPunct="1"/>
            <a:r>
              <a:rPr lang="en-US" sz="2000" b="1" dirty="0" smtClean="0"/>
              <a:t>1800 – 5% urban</a:t>
            </a:r>
          </a:p>
          <a:p>
            <a:pPr lvl="2" eaLnBrk="1" hangingPunct="1"/>
            <a:r>
              <a:rPr lang="en-US" sz="2000" b="1" dirty="0" smtClean="0"/>
              <a:t>2010 – 90% urban</a:t>
            </a:r>
          </a:p>
          <a:p>
            <a:pPr lvl="1" eaLnBrk="1" hangingPunct="1"/>
            <a:r>
              <a:rPr lang="en-US" sz="2400" b="1" dirty="0" smtClean="0"/>
              <a:t>Cities to suburbs</a:t>
            </a:r>
          </a:p>
          <a:p>
            <a:pPr marL="973138" lvl="2" indent="-234950" eaLnBrk="1" hangingPunct="1"/>
            <a:r>
              <a:rPr lang="en-US" b="1" dirty="0" smtClean="0"/>
              <a:t>Today more than 50% of the US population lives in suburbs.</a:t>
            </a:r>
          </a:p>
          <a:p>
            <a:pPr marL="973138" lvl="2" indent="-234950" eaLnBrk="1" hangingPunct="1"/>
            <a:r>
              <a:rPr lang="en-US" b="1" dirty="0" smtClean="0"/>
              <a:t>However, since 2010 cities have grown faster than suburbs.</a:t>
            </a:r>
          </a:p>
        </p:txBody>
      </p:sp>
      <p:pic>
        <p:nvPicPr>
          <p:cNvPr id="46085" name="Picture 4"/>
          <p:cNvPicPr>
            <a:picLocks noChangeAspect="1" noChangeArrowheads="1"/>
          </p:cNvPicPr>
          <p:nvPr/>
        </p:nvPicPr>
        <p:blipFill rotWithShape="1">
          <a:blip r:embed="rId2" cstate="print">
            <a:lum bright="-6000" contrast="-12000"/>
            <a:extLst>
              <a:ext uri="{28A0092B-C50C-407E-A947-70E740481C1C}">
                <a14:useLocalDpi xmlns:a14="http://schemas.microsoft.com/office/drawing/2010/main" val="0"/>
              </a:ext>
            </a:extLst>
          </a:blip>
          <a:srcRect b="4033"/>
          <a:stretch/>
        </p:blipFill>
        <p:spPr bwMode="auto">
          <a:xfrm>
            <a:off x="5278701" y="1219200"/>
            <a:ext cx="3093774" cy="292509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Text Box 5"/>
          <p:cNvSpPr txBox="1">
            <a:spLocks noChangeArrowheads="1"/>
          </p:cNvSpPr>
          <p:nvPr/>
        </p:nvSpPr>
        <p:spPr bwMode="auto">
          <a:xfrm>
            <a:off x="4800600" y="5943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59398" name="Text Box 6"/>
          <p:cNvSpPr txBox="1">
            <a:spLocks noChangeArrowheads="1"/>
          </p:cNvSpPr>
          <p:nvPr/>
        </p:nvSpPr>
        <p:spPr bwMode="auto">
          <a:xfrm>
            <a:off x="4191000" y="4419600"/>
            <a:ext cx="4953000" cy="21336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70000"/>
              </a:lnSpc>
              <a:spcBef>
                <a:spcPct val="20000"/>
              </a:spcBef>
              <a:buClr>
                <a:schemeClr val="accent2"/>
              </a:buClr>
              <a:buSzPct val="110000"/>
              <a:buFontTx/>
              <a:buChar char="•"/>
            </a:pPr>
            <a:r>
              <a:rPr lang="en-US" b="1" dirty="0" err="1">
                <a:solidFill>
                  <a:srgbClr val="FFFF00"/>
                </a:solidFill>
              </a:rPr>
              <a:t>Counterurbanization</a:t>
            </a:r>
            <a:endParaRPr lang="en-US" b="1" dirty="0">
              <a:solidFill>
                <a:srgbClr val="FFFF00"/>
              </a:solidFill>
            </a:endParaRPr>
          </a:p>
          <a:p>
            <a:pPr lvl="1" eaLnBrk="1" hangingPunct="1">
              <a:lnSpc>
                <a:spcPct val="70000"/>
              </a:lnSpc>
              <a:spcBef>
                <a:spcPct val="20000"/>
              </a:spcBef>
              <a:buClr>
                <a:schemeClr val="hlink"/>
              </a:buClr>
              <a:buSzPct val="110000"/>
              <a:buFontTx/>
              <a:buChar char="•"/>
            </a:pPr>
            <a:r>
              <a:rPr lang="en-US" b="1" dirty="0"/>
              <a:t>Movement from urban to rural areas – “</a:t>
            </a:r>
            <a:r>
              <a:rPr lang="en-US" b="1" dirty="0">
                <a:solidFill>
                  <a:srgbClr val="FFFF00"/>
                </a:solidFill>
              </a:rPr>
              <a:t>back to the </a:t>
            </a:r>
            <a:r>
              <a:rPr lang="en-US" b="1" dirty="0" smtClean="0">
                <a:solidFill>
                  <a:srgbClr val="FFFF00"/>
                </a:solidFill>
              </a:rPr>
              <a:t>land</a:t>
            </a:r>
            <a:r>
              <a:rPr lang="en-US" b="1" dirty="0" smtClean="0"/>
              <a:t>.”</a:t>
            </a:r>
            <a:endParaRPr lang="en-US" b="1" dirty="0"/>
          </a:p>
          <a:p>
            <a:pPr lvl="1" eaLnBrk="1" hangingPunct="1">
              <a:lnSpc>
                <a:spcPct val="70000"/>
              </a:lnSpc>
              <a:spcBef>
                <a:spcPct val="20000"/>
              </a:spcBef>
              <a:buClr>
                <a:schemeClr val="hlink"/>
              </a:buClr>
              <a:buSzPct val="110000"/>
              <a:buFontTx/>
              <a:buChar char="•"/>
            </a:pPr>
            <a:r>
              <a:rPr lang="en-US" b="1" dirty="0"/>
              <a:t>Small numbers, but possibly a significant trend </a:t>
            </a:r>
            <a:r>
              <a:rPr lang="en-US" b="1" dirty="0" smtClean="0"/>
              <a:t>in some areas (Colorado, etc.)</a:t>
            </a:r>
            <a:endParaRPr lang="en-US" b="1" dirty="0"/>
          </a:p>
        </p:txBody>
      </p:sp>
      <p:sp>
        <p:nvSpPr>
          <p:cNvPr id="8" name="Rectangle 61"/>
          <p:cNvSpPr>
            <a:spLocks noChangeArrowheads="1"/>
          </p:cNvSpPr>
          <p:nvPr/>
        </p:nvSpPr>
        <p:spPr bwMode="auto">
          <a:xfrm>
            <a:off x="0" y="6567488"/>
            <a:ext cx="8512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smtClean="0"/>
              <a:t>Data Source</a:t>
            </a:r>
            <a:r>
              <a:rPr lang="fr-FR" sz="1400" i="1" dirty="0"/>
              <a:t>: http://articles.nydailynews.com/2012-04-05/news/31296431_1_housing-index-housing-bubble-exurbs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A8C433-394F-4D8A-8CF0-0B93CB53DDE4}" type="slidenum">
              <a:rPr lang="en-US" sz="1400"/>
              <a:pPr eaLnBrk="1" hangingPunct="1"/>
              <a:t>23</a:t>
            </a:fld>
            <a:endParaRPr lang="en-US" sz="1400"/>
          </a:p>
        </p:txBody>
      </p:sp>
      <p:sp>
        <p:nvSpPr>
          <p:cNvPr id="6147" name="Rectangle 1026"/>
          <p:cNvSpPr>
            <a:spLocks noGrp="1" noChangeArrowheads="1"/>
          </p:cNvSpPr>
          <p:nvPr>
            <p:ph type="title"/>
          </p:nvPr>
        </p:nvSpPr>
        <p:spPr/>
        <p:txBody>
          <a:bodyPr/>
          <a:lstStyle/>
          <a:p>
            <a:pPr eaLnBrk="1" hangingPunct="1"/>
            <a:r>
              <a:rPr lang="en-US" dirty="0" smtClean="0"/>
              <a:t>Reasons People Migrate</a:t>
            </a:r>
          </a:p>
        </p:txBody>
      </p:sp>
      <p:sp>
        <p:nvSpPr>
          <p:cNvPr id="24579" name="Rectangle 1027"/>
          <p:cNvSpPr>
            <a:spLocks noGrp="1" noChangeArrowheads="1"/>
          </p:cNvSpPr>
          <p:nvPr>
            <p:ph type="body" idx="1"/>
          </p:nvPr>
        </p:nvSpPr>
        <p:spPr>
          <a:xfrm>
            <a:off x="457200" y="1371600"/>
            <a:ext cx="8305800" cy="5105400"/>
          </a:xfrm>
        </p:spPr>
        <p:txBody>
          <a:bodyPr>
            <a:normAutofit lnSpcReduction="10000"/>
          </a:bodyPr>
          <a:lstStyle/>
          <a:p>
            <a:pPr eaLnBrk="1" hangingPunct="1">
              <a:defRPr/>
            </a:pPr>
            <a:r>
              <a:rPr lang="en-US" b="1" dirty="0" smtClean="0"/>
              <a:t>People migrate because of </a:t>
            </a:r>
            <a:r>
              <a:rPr lang="en-US" b="1" dirty="0" smtClean="0">
                <a:solidFill>
                  <a:srgbClr val="FFFF00"/>
                </a:solidFill>
              </a:rPr>
              <a:t>push &amp; pull factors</a:t>
            </a:r>
          </a:p>
          <a:p>
            <a:pPr lvl="1" eaLnBrk="1" hangingPunct="1">
              <a:defRPr/>
            </a:pPr>
            <a:r>
              <a:rPr lang="en-US" b="1" dirty="0" smtClean="0">
                <a:solidFill>
                  <a:srgbClr val="FFFF00"/>
                </a:solidFill>
              </a:rPr>
              <a:t>PUSH FACTORS</a:t>
            </a:r>
            <a:r>
              <a:rPr lang="en-US" b="1" dirty="0" smtClean="0"/>
              <a:t> </a:t>
            </a:r>
            <a:r>
              <a:rPr lang="en-US" b="1" u="sng" dirty="0" smtClean="0"/>
              <a:t>push</a:t>
            </a:r>
            <a:r>
              <a:rPr lang="en-US" b="1" dirty="0" smtClean="0"/>
              <a:t> people to leave their current location</a:t>
            </a:r>
          </a:p>
          <a:p>
            <a:pPr lvl="1" eaLnBrk="1" hangingPunct="1">
              <a:defRPr/>
            </a:pPr>
            <a:r>
              <a:rPr lang="en-US" b="1" dirty="0" smtClean="0">
                <a:solidFill>
                  <a:srgbClr val="FFFF00"/>
                </a:solidFill>
              </a:rPr>
              <a:t>PULL FACTORS</a:t>
            </a:r>
            <a:r>
              <a:rPr lang="en-US" b="1" dirty="0" smtClean="0"/>
              <a:t> </a:t>
            </a:r>
            <a:r>
              <a:rPr lang="en-US" b="1" u="sng" dirty="0" smtClean="0"/>
              <a:t>pull</a:t>
            </a:r>
            <a:r>
              <a:rPr lang="en-US" b="1" dirty="0" smtClean="0"/>
              <a:t> people to a new location (usually a particular place)</a:t>
            </a:r>
          </a:p>
          <a:p>
            <a:pPr eaLnBrk="1" hangingPunct="1">
              <a:defRPr/>
            </a:pPr>
            <a:r>
              <a:rPr lang="en-US" b="1" dirty="0" smtClean="0"/>
              <a:t>There are 3 basic kinds of push &amp; pull factors</a:t>
            </a:r>
          </a:p>
          <a:p>
            <a:pPr lvl="1" eaLnBrk="1" hangingPunct="1">
              <a:defRPr/>
            </a:pPr>
            <a:r>
              <a:rPr lang="en-US" b="1" dirty="0" smtClean="0">
                <a:solidFill>
                  <a:srgbClr val="FFFF00"/>
                </a:solidFill>
              </a:rPr>
              <a:t>ECONOMIC</a:t>
            </a:r>
          </a:p>
          <a:p>
            <a:pPr lvl="1" eaLnBrk="1" hangingPunct="1">
              <a:defRPr/>
            </a:pPr>
            <a:r>
              <a:rPr lang="en-US" b="1" dirty="0" smtClean="0">
                <a:solidFill>
                  <a:srgbClr val="FFFF00"/>
                </a:solidFill>
              </a:rPr>
              <a:t>CULTURAL</a:t>
            </a:r>
          </a:p>
          <a:p>
            <a:pPr lvl="1" eaLnBrk="1" hangingPunct="1">
              <a:defRPr/>
            </a:pPr>
            <a:r>
              <a:rPr lang="en-US" b="1" dirty="0" smtClean="0">
                <a:solidFill>
                  <a:srgbClr val="FFFF00"/>
                </a:solidFill>
              </a:rPr>
              <a:t>ENVIRONMENTAL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6118FF-41BF-4E3E-B920-68499EC20A04}" type="slidenum">
              <a:rPr lang="en-US" sz="1400"/>
              <a:pPr eaLnBrk="1" hangingPunct="1"/>
              <a:t>24</a:t>
            </a:fld>
            <a:endParaRPr lang="en-US" sz="1400"/>
          </a:p>
        </p:txBody>
      </p:sp>
      <p:sp>
        <p:nvSpPr>
          <p:cNvPr id="7171" name="Rectangle 2"/>
          <p:cNvSpPr>
            <a:spLocks noGrp="1" noChangeArrowheads="1"/>
          </p:cNvSpPr>
          <p:nvPr>
            <p:ph type="title"/>
          </p:nvPr>
        </p:nvSpPr>
        <p:spPr/>
        <p:txBody>
          <a:bodyPr/>
          <a:lstStyle/>
          <a:p>
            <a:pPr eaLnBrk="1" hangingPunct="1"/>
            <a:r>
              <a:rPr lang="en-US" smtClean="0"/>
              <a:t>Economic Push-Pull Factors</a:t>
            </a:r>
          </a:p>
        </p:txBody>
      </p:sp>
      <p:sp>
        <p:nvSpPr>
          <p:cNvPr id="7172" name="Rectangle 3"/>
          <p:cNvSpPr>
            <a:spLocks noGrp="1" noChangeArrowheads="1"/>
          </p:cNvSpPr>
          <p:nvPr>
            <p:ph type="body" idx="1"/>
          </p:nvPr>
        </p:nvSpPr>
        <p:spPr>
          <a:xfrm>
            <a:off x="685800" y="1371600"/>
            <a:ext cx="7772400" cy="5105400"/>
          </a:xfrm>
        </p:spPr>
        <p:txBody>
          <a:bodyPr/>
          <a:lstStyle/>
          <a:p>
            <a:pPr eaLnBrk="1" hangingPunct="1"/>
            <a:r>
              <a:rPr lang="en-US" sz="3600" b="1" smtClean="0"/>
              <a:t>Resources</a:t>
            </a:r>
          </a:p>
          <a:p>
            <a:pPr lvl="1" eaLnBrk="1" hangingPunct="1"/>
            <a:r>
              <a:rPr lang="en-US" sz="3200" b="1" smtClean="0"/>
              <a:t>Land (for agriculture)</a:t>
            </a:r>
          </a:p>
          <a:p>
            <a:pPr lvl="1" eaLnBrk="1" hangingPunct="1"/>
            <a:r>
              <a:rPr lang="en-US" sz="3200" b="1" smtClean="0"/>
              <a:t>Natural resources (minerals, forests, fish)</a:t>
            </a:r>
          </a:p>
          <a:p>
            <a:pPr eaLnBrk="1" hangingPunct="1"/>
            <a:r>
              <a:rPr lang="en-US" sz="3600" b="1" smtClean="0"/>
              <a:t>Jobs</a:t>
            </a:r>
          </a:p>
          <a:p>
            <a:pPr lvl="1" eaLnBrk="1" hangingPunct="1"/>
            <a:r>
              <a:rPr lang="en-US" sz="3200" b="1" smtClean="0"/>
              <a:t>Availability</a:t>
            </a:r>
          </a:p>
          <a:p>
            <a:pPr lvl="1" eaLnBrk="1" hangingPunct="1"/>
            <a:r>
              <a:rPr lang="en-US" sz="3200" b="1" smtClean="0"/>
              <a:t>Advancement</a:t>
            </a:r>
          </a:p>
          <a:p>
            <a:pPr eaLnBrk="1" hangingPunct="1"/>
            <a:r>
              <a:rPr lang="en-US" sz="3600" b="1" smtClean="0"/>
              <a:t>Government Policies</a:t>
            </a:r>
            <a:endParaRPr lang="en-US"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95AAF3-4282-4E78-8D0F-2AEF59DB38CC}" type="slidenum">
              <a:rPr lang="en-US" sz="1400"/>
              <a:pPr eaLnBrk="1" hangingPunct="1"/>
              <a:t>25</a:t>
            </a:fld>
            <a:endParaRPr lang="en-US" sz="1400"/>
          </a:p>
        </p:txBody>
      </p:sp>
      <p:sp>
        <p:nvSpPr>
          <p:cNvPr id="8195" name="Rectangle 2"/>
          <p:cNvSpPr>
            <a:spLocks noGrp="1" noChangeArrowheads="1"/>
          </p:cNvSpPr>
          <p:nvPr>
            <p:ph type="title"/>
          </p:nvPr>
        </p:nvSpPr>
        <p:spPr/>
        <p:txBody>
          <a:bodyPr/>
          <a:lstStyle/>
          <a:p>
            <a:pPr eaLnBrk="1" hangingPunct="1"/>
            <a:r>
              <a:rPr lang="en-US" smtClean="0"/>
              <a:t>Cultural Push-Pull factors</a:t>
            </a:r>
          </a:p>
        </p:txBody>
      </p:sp>
      <p:sp>
        <p:nvSpPr>
          <p:cNvPr id="26627" name="Rectangle 3"/>
          <p:cNvSpPr>
            <a:spLocks noGrp="1" noChangeArrowheads="1"/>
          </p:cNvSpPr>
          <p:nvPr>
            <p:ph type="body" idx="1"/>
          </p:nvPr>
        </p:nvSpPr>
        <p:spPr>
          <a:xfrm>
            <a:off x="304800" y="1066800"/>
            <a:ext cx="8534400" cy="5486400"/>
          </a:xfrm>
        </p:spPr>
        <p:txBody>
          <a:bodyPr>
            <a:normAutofit lnSpcReduction="10000"/>
          </a:bodyPr>
          <a:lstStyle/>
          <a:p>
            <a:pPr eaLnBrk="1" hangingPunct="1">
              <a:defRPr/>
            </a:pPr>
            <a:r>
              <a:rPr lang="en-US" sz="2800" b="1" dirty="0" smtClean="0"/>
              <a:t>Political Instability</a:t>
            </a:r>
          </a:p>
          <a:p>
            <a:pPr lvl="1" eaLnBrk="1" hangingPunct="1">
              <a:defRPr/>
            </a:pPr>
            <a:r>
              <a:rPr lang="en-US" sz="2400" b="1" dirty="0" smtClean="0"/>
              <a:t>War and civil war</a:t>
            </a:r>
          </a:p>
          <a:p>
            <a:pPr lvl="1" eaLnBrk="1" hangingPunct="1">
              <a:defRPr/>
            </a:pPr>
            <a:r>
              <a:rPr lang="en-US" sz="2400" b="1" dirty="0" smtClean="0"/>
              <a:t>Prejudice and persecution</a:t>
            </a:r>
          </a:p>
          <a:p>
            <a:pPr lvl="1" eaLnBrk="1" hangingPunct="1">
              <a:defRPr/>
            </a:pPr>
            <a:r>
              <a:rPr lang="en-US" sz="2400" b="1" dirty="0" smtClean="0"/>
              <a:t>Refugees</a:t>
            </a:r>
          </a:p>
          <a:p>
            <a:pPr eaLnBrk="1" hangingPunct="1">
              <a:defRPr/>
            </a:pPr>
            <a:r>
              <a:rPr lang="en-US" sz="2800" b="1" dirty="0" smtClean="0"/>
              <a:t>Political Stability (a pull – not usually a push!)</a:t>
            </a:r>
          </a:p>
          <a:p>
            <a:pPr eaLnBrk="1" hangingPunct="1">
              <a:defRPr/>
            </a:pPr>
            <a:r>
              <a:rPr lang="en-US" sz="2800" b="1" dirty="0" smtClean="0"/>
              <a:t>Slavery</a:t>
            </a:r>
          </a:p>
          <a:p>
            <a:pPr lvl="1" eaLnBrk="1" hangingPunct="1">
              <a:defRPr/>
            </a:pPr>
            <a:r>
              <a:rPr lang="en-US" sz="2400" b="1" dirty="0" smtClean="0"/>
              <a:t>Please note that slavery is </a:t>
            </a:r>
            <a:r>
              <a:rPr lang="en-US" sz="2400" b="1" u="sng" dirty="0" smtClean="0"/>
              <a:t>not</a:t>
            </a:r>
            <a:r>
              <a:rPr lang="en-US" sz="2400" b="1" dirty="0" smtClean="0"/>
              <a:t> just of historical interest.  It is estimated that there are more than 20 million people today living in some form of slavery (bonded labor, forced labor, chattel slavery, etc.).  </a:t>
            </a:r>
          </a:p>
          <a:p>
            <a:pPr lvl="1" eaLnBrk="1" hangingPunct="1">
              <a:defRPr/>
            </a:pPr>
            <a:r>
              <a:rPr lang="en-US" sz="2400" b="1" dirty="0" smtClean="0"/>
              <a:t>The International Labor Organization (ILO) of the UN estimates more than 126 million children are employed in dangerous or unhealthy work.  </a:t>
            </a:r>
          </a:p>
          <a:p>
            <a:pPr marL="457200" lvl="1" indent="0" algn="r" eaLnBrk="1" hangingPunct="1">
              <a:buFontTx/>
              <a:buNone/>
              <a:defRPr/>
            </a:pPr>
            <a:r>
              <a:rPr lang="en-US" sz="2400" b="1" dirty="0" smtClean="0"/>
              <a:t>            </a:t>
            </a:r>
            <a:r>
              <a:rPr lang="en-US" sz="1800" b="1" i="1" dirty="0" smtClean="0"/>
              <a:t>(Source: http://www.antislavery.org/)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E9497F-7317-493B-9D32-7AEA7D580AB1}" type="slidenum">
              <a:rPr lang="en-US" sz="1400"/>
              <a:pPr eaLnBrk="1" hangingPunct="1"/>
              <a:t>26</a:t>
            </a:fld>
            <a:endParaRPr lang="en-US" sz="1400"/>
          </a:p>
        </p:txBody>
      </p:sp>
      <p:sp>
        <p:nvSpPr>
          <p:cNvPr id="9219" name="Rectangle 2"/>
          <p:cNvSpPr>
            <a:spLocks noGrp="1" noChangeArrowheads="1"/>
          </p:cNvSpPr>
          <p:nvPr>
            <p:ph type="title"/>
          </p:nvPr>
        </p:nvSpPr>
        <p:spPr/>
        <p:txBody>
          <a:bodyPr/>
          <a:lstStyle/>
          <a:p>
            <a:pPr eaLnBrk="1" hangingPunct="1"/>
            <a:r>
              <a:rPr lang="en-US" smtClean="0"/>
              <a:t>Environmental Push-Pull Factors</a:t>
            </a:r>
          </a:p>
        </p:txBody>
      </p:sp>
      <p:sp>
        <p:nvSpPr>
          <p:cNvPr id="27651" name="Rectangle 3"/>
          <p:cNvSpPr>
            <a:spLocks noGrp="1" noChangeArrowheads="1"/>
          </p:cNvSpPr>
          <p:nvPr>
            <p:ph type="body" idx="1"/>
          </p:nvPr>
        </p:nvSpPr>
        <p:spPr>
          <a:xfrm>
            <a:off x="381000" y="1371600"/>
            <a:ext cx="8458200" cy="5181600"/>
          </a:xfrm>
        </p:spPr>
        <p:txBody>
          <a:bodyPr>
            <a:normAutofit lnSpcReduction="10000"/>
          </a:bodyPr>
          <a:lstStyle/>
          <a:p>
            <a:pPr eaLnBrk="1" hangingPunct="1">
              <a:defRPr/>
            </a:pPr>
            <a:r>
              <a:rPr lang="en-US" sz="4000" b="1" dirty="0" smtClean="0"/>
              <a:t>Health and Disease</a:t>
            </a:r>
          </a:p>
          <a:p>
            <a:pPr eaLnBrk="1" hangingPunct="1">
              <a:defRPr/>
            </a:pPr>
            <a:r>
              <a:rPr lang="en-US" sz="4000" b="1" dirty="0" smtClean="0"/>
              <a:t>Water</a:t>
            </a:r>
          </a:p>
          <a:p>
            <a:pPr lvl="1" eaLnBrk="1" hangingPunct="1">
              <a:defRPr/>
            </a:pPr>
            <a:r>
              <a:rPr lang="en-US" sz="3600" b="1" dirty="0" smtClean="0"/>
              <a:t>Flood</a:t>
            </a:r>
          </a:p>
          <a:p>
            <a:pPr lvl="1" eaLnBrk="1" hangingPunct="1">
              <a:defRPr/>
            </a:pPr>
            <a:r>
              <a:rPr lang="en-US" sz="3600" b="1" dirty="0" smtClean="0"/>
              <a:t>Droughts</a:t>
            </a:r>
          </a:p>
          <a:p>
            <a:pPr lvl="1" eaLnBrk="1" hangingPunct="1">
              <a:defRPr/>
            </a:pPr>
            <a:r>
              <a:rPr lang="en-US" sz="3600" b="1" dirty="0" smtClean="0"/>
              <a:t>Reliability</a:t>
            </a:r>
          </a:p>
          <a:p>
            <a:pPr eaLnBrk="1" hangingPunct="1">
              <a:defRPr/>
            </a:pPr>
            <a:r>
              <a:rPr lang="en-US" sz="4000" b="1" dirty="0" smtClean="0"/>
              <a:t>Amenities</a:t>
            </a:r>
          </a:p>
          <a:p>
            <a:pPr lvl="1" eaLnBrk="1" hangingPunct="1">
              <a:defRPr/>
            </a:pPr>
            <a:r>
              <a:rPr lang="en-US" sz="3600" b="1" dirty="0" smtClean="0"/>
              <a:t>Attractive scenery, beaches, warm winters,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F830C1-AFD4-43E6-84B4-926E3E99F969}" type="slidenum">
              <a:rPr lang="en-US" sz="1400"/>
              <a:pPr eaLnBrk="1" hangingPunct="1"/>
              <a:t>27</a:t>
            </a:fld>
            <a:endParaRPr lang="en-US" sz="1400"/>
          </a:p>
        </p:txBody>
      </p:sp>
      <p:sp>
        <p:nvSpPr>
          <p:cNvPr id="37891" name="Rectangle 2"/>
          <p:cNvSpPr>
            <a:spLocks noGrp="1" noChangeArrowheads="1"/>
          </p:cNvSpPr>
          <p:nvPr>
            <p:ph type="title"/>
          </p:nvPr>
        </p:nvSpPr>
        <p:spPr/>
        <p:txBody>
          <a:bodyPr/>
          <a:lstStyle/>
          <a:p>
            <a:pPr eaLnBrk="1" hangingPunct="1"/>
            <a:r>
              <a:rPr lang="en-US" smtClean="0"/>
              <a:t>Temporary Migration for Work</a:t>
            </a:r>
          </a:p>
        </p:txBody>
      </p:sp>
      <p:sp>
        <p:nvSpPr>
          <p:cNvPr id="37892" name="Rectangle 3"/>
          <p:cNvSpPr>
            <a:spLocks noGrp="1" noChangeArrowheads="1"/>
          </p:cNvSpPr>
          <p:nvPr>
            <p:ph type="body" idx="1"/>
          </p:nvPr>
        </p:nvSpPr>
        <p:spPr>
          <a:xfrm>
            <a:off x="381000" y="1371600"/>
            <a:ext cx="8458200" cy="4953000"/>
          </a:xfrm>
        </p:spPr>
        <p:txBody>
          <a:bodyPr/>
          <a:lstStyle/>
          <a:p>
            <a:pPr eaLnBrk="1" hangingPunct="1">
              <a:lnSpc>
                <a:spcPct val="90000"/>
              </a:lnSpc>
            </a:pPr>
            <a:r>
              <a:rPr lang="en-US" sz="2800" b="1" dirty="0" smtClean="0"/>
              <a:t>In Western Europe there are millions of “</a:t>
            </a:r>
            <a:r>
              <a:rPr lang="en-US" sz="2800" b="1" dirty="0" smtClean="0">
                <a:solidFill>
                  <a:srgbClr val="FFFF00"/>
                </a:solidFill>
              </a:rPr>
              <a:t>guest workers</a:t>
            </a:r>
            <a:r>
              <a:rPr lang="en-US" sz="2800" b="1" dirty="0" smtClean="0"/>
              <a:t>” – people mostly from the Middle East, Asia and North Africa, who have migrated for work, but who are not considered permanent migrants.</a:t>
            </a:r>
          </a:p>
          <a:p>
            <a:pPr eaLnBrk="1" hangingPunct="1">
              <a:lnSpc>
                <a:spcPct val="90000"/>
              </a:lnSpc>
            </a:pPr>
            <a:r>
              <a:rPr lang="en-US" sz="2800" b="1" dirty="0" smtClean="0"/>
              <a:t>Today guest workers make up a significant percentage of the population of many European countries.</a:t>
            </a:r>
          </a:p>
          <a:p>
            <a:pPr eaLnBrk="1" hangingPunct="1">
              <a:lnSpc>
                <a:spcPct val="90000"/>
              </a:lnSpc>
            </a:pPr>
            <a:r>
              <a:rPr lang="en-US" sz="2800" b="1" dirty="0" smtClean="0"/>
              <a:t>Despite your book’s assurances, the legal and social status of guest workers until recently was fairly marginal – and their status (and the status of their children) in some countries remains controversial.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9FC49E-6E97-4E06-B948-497DBF5555AA}" type="slidenum">
              <a:rPr lang="en-US" sz="1400"/>
              <a:pPr eaLnBrk="1" hangingPunct="1"/>
              <a:t>28</a:t>
            </a:fld>
            <a:endParaRPr lang="en-US" sz="1400"/>
          </a:p>
        </p:txBody>
      </p:sp>
      <p:sp>
        <p:nvSpPr>
          <p:cNvPr id="38915" name="Rectangle 2"/>
          <p:cNvSpPr>
            <a:spLocks noGrp="1" noChangeArrowheads="1"/>
          </p:cNvSpPr>
          <p:nvPr>
            <p:ph type="title"/>
          </p:nvPr>
        </p:nvSpPr>
        <p:spPr/>
        <p:txBody>
          <a:bodyPr/>
          <a:lstStyle/>
          <a:p>
            <a:pPr eaLnBrk="1" hangingPunct="1"/>
            <a:r>
              <a:rPr lang="en-US" smtClean="0"/>
              <a:t>Guest Workers in Europe</a:t>
            </a:r>
          </a:p>
        </p:txBody>
      </p:sp>
      <p:sp>
        <p:nvSpPr>
          <p:cNvPr id="38917" name="Rectangle 4"/>
          <p:cNvSpPr>
            <a:spLocks noChangeArrowheads="1"/>
          </p:cNvSpPr>
          <p:nvPr/>
        </p:nvSpPr>
        <p:spPr bwMode="auto">
          <a:xfrm>
            <a:off x="5800725" y="1143000"/>
            <a:ext cx="3114675" cy="51816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normAutofit fontScale="92500" lnSpcReduction="10000"/>
          </a:bodyPr>
          <a:lstStyle/>
          <a:p>
            <a:pPr marL="342900" indent="-342900">
              <a:spcBef>
                <a:spcPct val="20000"/>
              </a:spcBef>
              <a:buClr>
                <a:schemeClr val="accent2"/>
              </a:buClr>
              <a:buSzPct val="110000"/>
              <a:buFontTx/>
              <a:buChar char="•"/>
            </a:pPr>
            <a:r>
              <a:rPr lang="en-US" b="1" dirty="0"/>
              <a:t>Guest workers (and other resident foreigners) are a significant fraction of the population in many European countries: </a:t>
            </a:r>
            <a:endParaRPr lang="en-US" b="1" dirty="0" smtClean="0"/>
          </a:p>
          <a:p>
            <a:pPr marL="342900" indent="-342900">
              <a:spcBef>
                <a:spcPct val="20000"/>
              </a:spcBef>
              <a:buClr>
                <a:schemeClr val="accent2"/>
              </a:buClr>
              <a:buSzPct val="110000"/>
              <a:buFontTx/>
              <a:buChar char="•"/>
            </a:pPr>
            <a:r>
              <a:rPr lang="en-US" b="1" dirty="0" smtClean="0"/>
              <a:t>For example, in 2011 the non-EU foreign resident populations in these countries were:</a:t>
            </a:r>
            <a:endParaRPr lang="en-US" b="1" dirty="0"/>
          </a:p>
          <a:p>
            <a:pPr marL="742950" lvl="1" indent="-285750">
              <a:spcBef>
                <a:spcPct val="20000"/>
              </a:spcBef>
              <a:buClr>
                <a:schemeClr val="hlink"/>
              </a:buClr>
              <a:buSzPct val="110000"/>
              <a:buFontTx/>
              <a:buChar char="•"/>
            </a:pPr>
            <a:r>
              <a:rPr lang="en-US" sz="2000" b="1" dirty="0"/>
              <a:t>Spain 7.2%</a:t>
            </a:r>
          </a:p>
          <a:p>
            <a:pPr marL="742950" lvl="1" indent="-285750">
              <a:spcBef>
                <a:spcPct val="20000"/>
              </a:spcBef>
              <a:buClr>
                <a:schemeClr val="hlink"/>
              </a:buClr>
              <a:buSzPct val="110000"/>
              <a:buFontTx/>
              <a:buChar char="•"/>
            </a:pPr>
            <a:r>
              <a:rPr lang="en-US" sz="2000" b="1" dirty="0" smtClean="0"/>
              <a:t>Germany </a:t>
            </a:r>
            <a:r>
              <a:rPr lang="en-US" sz="2000" b="1" dirty="0"/>
              <a:t>5.6%</a:t>
            </a:r>
          </a:p>
          <a:p>
            <a:pPr marL="742950" lvl="1" indent="-285750">
              <a:spcBef>
                <a:spcPct val="20000"/>
              </a:spcBef>
              <a:buClr>
                <a:schemeClr val="hlink"/>
              </a:buClr>
              <a:buSzPct val="110000"/>
              <a:buFontTx/>
              <a:buChar char="•"/>
            </a:pPr>
            <a:r>
              <a:rPr lang="en-US" sz="2000" b="1" dirty="0" smtClean="0"/>
              <a:t>Italy </a:t>
            </a:r>
            <a:r>
              <a:rPr lang="en-US" sz="2000" b="1" dirty="0"/>
              <a:t>5.3%</a:t>
            </a:r>
          </a:p>
          <a:p>
            <a:pPr marL="742950" lvl="1" indent="-285750">
              <a:spcBef>
                <a:spcPct val="20000"/>
              </a:spcBef>
              <a:buClr>
                <a:schemeClr val="hlink"/>
              </a:buClr>
              <a:buSzPct val="110000"/>
              <a:buFontTx/>
              <a:buChar char="•"/>
            </a:pPr>
            <a:r>
              <a:rPr lang="en-US" sz="2000" b="1" dirty="0"/>
              <a:t>UK 3.9%</a:t>
            </a:r>
          </a:p>
        </p:txBody>
      </p:sp>
      <p:pic>
        <p:nvPicPr>
          <p:cNvPr id="604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64" b="4193"/>
          <a:stretch/>
        </p:blipFill>
        <p:spPr bwMode="auto">
          <a:xfrm>
            <a:off x="152400" y="1558413"/>
            <a:ext cx="5572125" cy="422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1"/>
          <p:cNvSpPr>
            <a:spLocks noChangeArrowheads="1"/>
          </p:cNvSpPr>
          <p:nvPr/>
        </p:nvSpPr>
        <p:spPr bwMode="auto">
          <a:xfrm>
            <a:off x="0" y="6567488"/>
            <a:ext cx="63333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smtClean="0"/>
              <a:t>Data Source</a:t>
            </a:r>
            <a:r>
              <a:rPr lang="fr-FR" sz="1400" i="1" dirty="0"/>
              <a:t>: http://europa.eu/rapid/pressReleasesAction.do?reference=STAT/12/105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7772400" cy="914400"/>
          </a:xfrm>
        </p:spPr>
        <p:txBody>
          <a:bodyPr>
            <a:normAutofit fontScale="90000"/>
          </a:bodyPr>
          <a:lstStyle/>
          <a:p>
            <a:r>
              <a:rPr lang="en-US" dirty="0" smtClean="0"/>
              <a:t>Temporary Migration for Education</a:t>
            </a:r>
            <a:endParaRPr lang="en-US" dirty="0"/>
          </a:p>
        </p:txBody>
      </p:sp>
      <p:sp>
        <p:nvSpPr>
          <p:cNvPr id="6" name="Content Placeholder 5"/>
          <p:cNvSpPr>
            <a:spLocks noGrp="1"/>
          </p:cNvSpPr>
          <p:nvPr>
            <p:ph sz="half" idx="1"/>
          </p:nvPr>
        </p:nvSpPr>
        <p:spPr>
          <a:xfrm>
            <a:off x="685800" y="5149008"/>
            <a:ext cx="7772400" cy="1404192"/>
          </a:xfrm>
        </p:spPr>
        <p:txBody>
          <a:bodyPr>
            <a:normAutofit fontScale="85000" lnSpcReduction="20000"/>
          </a:bodyPr>
          <a:lstStyle/>
          <a:p>
            <a:r>
              <a:rPr lang="en-US" dirty="0" smtClean="0"/>
              <a:t>In 2007 there were nearly 3 million foreign students around the world.</a:t>
            </a:r>
          </a:p>
          <a:p>
            <a:r>
              <a:rPr lang="en-US" dirty="0"/>
              <a:t>The primary destinations for foreign students are Australia, France, Germany, Japan, the UK and the USA.</a:t>
            </a:r>
          </a:p>
        </p:txBody>
      </p:sp>
      <p:sp>
        <p:nvSpPr>
          <p:cNvPr id="4" name="Slide Number Placeholder 3"/>
          <p:cNvSpPr>
            <a:spLocks noGrp="1"/>
          </p:cNvSpPr>
          <p:nvPr>
            <p:ph type="sldNum" sz="quarter" idx="12"/>
          </p:nvPr>
        </p:nvSpPr>
        <p:spPr/>
        <p:txBody>
          <a:bodyPr/>
          <a:lstStyle/>
          <a:p>
            <a:pPr>
              <a:defRPr/>
            </a:pPr>
            <a:fld id="{C78B1B85-69A7-4933-80D9-E6570A22A0A0}" type="slidenum">
              <a:rPr lang="en-US" smtClean="0"/>
              <a:pPr>
                <a:defRPr/>
              </a:pPr>
              <a:t>29</a:t>
            </a:fld>
            <a:endParaRPr lang="en-US"/>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855408"/>
            <a:ext cx="6429375" cy="423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1"/>
          <p:cNvSpPr>
            <a:spLocks noChangeArrowheads="1"/>
          </p:cNvSpPr>
          <p:nvPr/>
        </p:nvSpPr>
        <p:spPr bwMode="auto">
          <a:xfrm>
            <a:off x="0" y="6567488"/>
            <a:ext cx="7535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a:t>Source: http://www.iom.int/jahia/webdav/shared/shared/mainsite/published_docs/wmr-2010/Maps.pdf</a:t>
            </a:r>
          </a:p>
        </p:txBody>
      </p:sp>
    </p:spTree>
    <p:extLst>
      <p:ext uri="{BB962C8B-B14F-4D97-AF65-F5344CB8AC3E}">
        <p14:creationId xmlns:p14="http://schemas.microsoft.com/office/powerpoint/2010/main" val="271088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FF4E5C-0F3C-4B8A-8242-9F325ECD73DD}" type="slidenum">
              <a:rPr lang="en-US" sz="1400"/>
              <a:pPr eaLnBrk="1" hangingPunct="1"/>
              <a:t>3</a:t>
            </a:fld>
            <a:endParaRPr lang="en-US" sz="1400"/>
          </a:p>
        </p:txBody>
      </p:sp>
      <p:sp>
        <p:nvSpPr>
          <p:cNvPr id="22531" name="Rectangle 2"/>
          <p:cNvSpPr>
            <a:spLocks noGrp="1" noChangeArrowheads="1"/>
          </p:cNvSpPr>
          <p:nvPr>
            <p:ph type="title"/>
          </p:nvPr>
        </p:nvSpPr>
        <p:spPr/>
        <p:txBody>
          <a:bodyPr/>
          <a:lstStyle/>
          <a:p>
            <a:pPr eaLnBrk="1" hangingPunct="1"/>
            <a:r>
              <a:rPr lang="en-US" smtClean="0"/>
              <a:t>Net Migration (per 1,000)</a:t>
            </a:r>
          </a:p>
        </p:txBody>
      </p:sp>
      <p:pic>
        <p:nvPicPr>
          <p:cNvPr id="225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640"/>
          <a:stretch/>
        </p:blipFill>
        <p:spPr bwMode="auto">
          <a:xfrm>
            <a:off x="325999" y="1447800"/>
            <a:ext cx="849200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13CAB0-387C-41AD-94CC-A659DB28B5E7}" type="slidenum">
              <a:rPr lang="en-US" sz="1400"/>
              <a:pPr eaLnBrk="1" hangingPunct="1"/>
              <a:t>30</a:t>
            </a:fld>
            <a:endParaRPr lang="en-US" sz="1400"/>
          </a:p>
        </p:txBody>
      </p:sp>
      <p:sp>
        <p:nvSpPr>
          <p:cNvPr id="39939" name="Rectangle 2"/>
          <p:cNvSpPr>
            <a:spLocks noGrp="1" noChangeArrowheads="1"/>
          </p:cNvSpPr>
          <p:nvPr>
            <p:ph type="title"/>
          </p:nvPr>
        </p:nvSpPr>
        <p:spPr/>
        <p:txBody>
          <a:bodyPr/>
          <a:lstStyle/>
          <a:p>
            <a:pPr eaLnBrk="1" hangingPunct="1"/>
            <a:r>
              <a:rPr lang="en-US" smtClean="0"/>
              <a:t>Economic Migrants vs. Refugees</a:t>
            </a:r>
          </a:p>
        </p:txBody>
      </p:sp>
      <p:sp>
        <p:nvSpPr>
          <p:cNvPr id="39940" name="Rectangle 3"/>
          <p:cNvSpPr>
            <a:spLocks noGrp="1" noChangeArrowheads="1"/>
          </p:cNvSpPr>
          <p:nvPr>
            <p:ph type="body" idx="1"/>
          </p:nvPr>
        </p:nvSpPr>
        <p:spPr>
          <a:xfrm>
            <a:off x="381000" y="1219200"/>
            <a:ext cx="8458200" cy="5410200"/>
          </a:xfrm>
        </p:spPr>
        <p:txBody>
          <a:bodyPr>
            <a:normAutofit/>
          </a:bodyPr>
          <a:lstStyle/>
          <a:p>
            <a:pPr eaLnBrk="1" hangingPunct="1">
              <a:lnSpc>
                <a:spcPct val="90000"/>
              </a:lnSpc>
            </a:pPr>
            <a:r>
              <a:rPr lang="en-US" sz="2800" b="1" dirty="0" smtClean="0"/>
              <a:t>Economic migrants are </a:t>
            </a:r>
            <a:r>
              <a:rPr lang="en-US" sz="2800" b="1" dirty="0" smtClean="0">
                <a:solidFill>
                  <a:srgbClr val="FFFF00"/>
                </a:solidFill>
              </a:rPr>
              <a:t>not</a:t>
            </a:r>
            <a:r>
              <a:rPr lang="en-US" sz="2800" b="1" dirty="0" smtClean="0"/>
              <a:t> the same as refugees – at least, not when it comes to the law.</a:t>
            </a:r>
          </a:p>
          <a:p>
            <a:pPr eaLnBrk="1" hangingPunct="1">
              <a:lnSpc>
                <a:spcPct val="90000"/>
              </a:lnSpc>
            </a:pPr>
            <a:r>
              <a:rPr lang="en-US" sz="2800" b="1" dirty="0" smtClean="0"/>
              <a:t>All countries who are signatories to the 1951 Convention Relating to the Status of Refugees (including the US) have agreed to give refugees special status (they may not take them in permanently, but they won’t send them back where they came from).</a:t>
            </a:r>
          </a:p>
          <a:p>
            <a:pPr eaLnBrk="1" hangingPunct="1">
              <a:lnSpc>
                <a:spcPct val="90000"/>
              </a:lnSpc>
            </a:pPr>
            <a:r>
              <a:rPr lang="en-US" sz="2800" b="1" dirty="0" smtClean="0">
                <a:solidFill>
                  <a:srgbClr val="FFFF00"/>
                </a:solidFill>
              </a:rPr>
              <a:t>No country</a:t>
            </a:r>
            <a:r>
              <a:rPr lang="en-US" sz="2800" b="1" dirty="0" smtClean="0"/>
              <a:t> has an obligation to take in economic migrants.</a:t>
            </a:r>
          </a:p>
          <a:p>
            <a:pPr eaLnBrk="1" hangingPunct="1">
              <a:lnSpc>
                <a:spcPct val="90000"/>
              </a:lnSpc>
            </a:pPr>
            <a:r>
              <a:rPr lang="en-US" sz="2800" b="1" dirty="0" smtClean="0"/>
              <a:t>Economic Migrants or Refugees?</a:t>
            </a:r>
          </a:p>
          <a:p>
            <a:pPr lvl="1" eaLnBrk="1" hangingPunct="1">
              <a:lnSpc>
                <a:spcPct val="90000"/>
              </a:lnSpc>
            </a:pPr>
            <a:r>
              <a:rPr lang="en-US" sz="2400" b="1" dirty="0" smtClean="0">
                <a:solidFill>
                  <a:srgbClr val="FFFF00"/>
                </a:solidFill>
              </a:rPr>
              <a:t>Cuba: Refugees? (“wet-foot/dry-foot” policy)</a:t>
            </a:r>
          </a:p>
          <a:p>
            <a:pPr lvl="1" eaLnBrk="1" hangingPunct="1">
              <a:lnSpc>
                <a:spcPct val="90000"/>
              </a:lnSpc>
            </a:pPr>
            <a:r>
              <a:rPr lang="en-US" sz="2400" b="1" dirty="0" smtClean="0">
                <a:solidFill>
                  <a:srgbClr val="FFFF00"/>
                </a:solidFill>
              </a:rPr>
              <a:t>Haiti: Economic Migrants?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087D74-5171-47C2-AE04-FD5EAE5B25F2}" type="slidenum">
              <a:rPr lang="en-US" sz="1400"/>
              <a:pPr eaLnBrk="1" hangingPunct="1"/>
              <a:t>31</a:t>
            </a:fld>
            <a:endParaRPr lang="en-US" sz="1400"/>
          </a:p>
        </p:txBody>
      </p:sp>
      <p:sp>
        <p:nvSpPr>
          <p:cNvPr id="20483" name="Rectangle 2"/>
          <p:cNvSpPr>
            <a:spLocks noGrp="1" noChangeArrowheads="1"/>
          </p:cNvSpPr>
          <p:nvPr>
            <p:ph type="title"/>
          </p:nvPr>
        </p:nvSpPr>
        <p:spPr>
          <a:xfrm>
            <a:off x="381000" y="228600"/>
            <a:ext cx="8534400" cy="914400"/>
          </a:xfrm>
        </p:spPr>
        <p:txBody>
          <a:bodyPr/>
          <a:lstStyle/>
          <a:p>
            <a:pPr eaLnBrk="1" hangingPunct="1"/>
            <a:r>
              <a:rPr lang="en-US" smtClean="0"/>
              <a:t>Migrant Characteristics: Changes?</a:t>
            </a:r>
          </a:p>
        </p:txBody>
      </p:sp>
      <p:sp>
        <p:nvSpPr>
          <p:cNvPr id="20484" name="Rectangle 3"/>
          <p:cNvSpPr>
            <a:spLocks noGrp="1" noChangeArrowheads="1"/>
          </p:cNvSpPr>
          <p:nvPr>
            <p:ph type="body" idx="1"/>
          </p:nvPr>
        </p:nvSpPr>
        <p:spPr>
          <a:xfrm>
            <a:off x="381000" y="1295400"/>
            <a:ext cx="8458200" cy="5029200"/>
          </a:xfrm>
        </p:spPr>
        <p:txBody>
          <a:bodyPr/>
          <a:lstStyle/>
          <a:p>
            <a:pPr eaLnBrk="1" hangingPunct="1">
              <a:lnSpc>
                <a:spcPct val="85000"/>
              </a:lnSpc>
            </a:pPr>
            <a:r>
              <a:rPr lang="en-US" sz="2800" b="1" dirty="0" smtClean="0"/>
              <a:t>In the 19</a:t>
            </a:r>
            <a:r>
              <a:rPr lang="en-US" sz="2800" b="1" baseline="30000" dirty="0" smtClean="0"/>
              <a:t>th</a:t>
            </a:r>
            <a:r>
              <a:rPr lang="en-US" sz="2800" b="1" dirty="0" smtClean="0"/>
              <a:t> Century E.G. </a:t>
            </a:r>
            <a:r>
              <a:rPr lang="en-US" sz="2800" b="1" dirty="0" err="1" smtClean="0"/>
              <a:t>Ravenstein</a:t>
            </a:r>
            <a:r>
              <a:rPr lang="en-US" sz="2800" b="1" dirty="0" smtClean="0"/>
              <a:t> noted that:</a:t>
            </a:r>
          </a:p>
          <a:p>
            <a:pPr lvl="1" eaLnBrk="1" hangingPunct="1">
              <a:lnSpc>
                <a:spcPct val="85000"/>
              </a:lnSpc>
            </a:pPr>
            <a:r>
              <a:rPr lang="en-US" sz="2400" b="1" dirty="0" smtClean="0"/>
              <a:t>Most long-distance migrants were </a:t>
            </a:r>
            <a:r>
              <a:rPr lang="en-US" sz="2400" b="1" dirty="0" smtClean="0">
                <a:solidFill>
                  <a:srgbClr val="FFFF00"/>
                </a:solidFill>
              </a:rPr>
              <a:t>male</a:t>
            </a:r>
            <a:r>
              <a:rPr lang="en-US" sz="2400" b="1" dirty="0" smtClean="0"/>
              <a:t>.</a:t>
            </a:r>
          </a:p>
          <a:p>
            <a:pPr lvl="1" eaLnBrk="1" hangingPunct="1">
              <a:lnSpc>
                <a:spcPct val="85000"/>
              </a:lnSpc>
            </a:pPr>
            <a:r>
              <a:rPr lang="en-US" sz="2400" b="1" dirty="0" smtClean="0"/>
              <a:t>Most long-distance migrants were </a:t>
            </a:r>
            <a:r>
              <a:rPr lang="en-US" sz="2400" b="1" dirty="0" smtClean="0">
                <a:solidFill>
                  <a:srgbClr val="FFFF00"/>
                </a:solidFill>
              </a:rPr>
              <a:t>single adults</a:t>
            </a:r>
            <a:r>
              <a:rPr lang="en-US" sz="2400" b="1" dirty="0" smtClean="0"/>
              <a:t>, not families with children.</a:t>
            </a:r>
          </a:p>
          <a:p>
            <a:pPr eaLnBrk="1" hangingPunct="1">
              <a:lnSpc>
                <a:spcPct val="85000"/>
              </a:lnSpc>
            </a:pPr>
            <a:r>
              <a:rPr lang="en-US" sz="2800" b="1" dirty="0" smtClean="0"/>
              <a:t>Are these characteristics still true?</a:t>
            </a:r>
          </a:p>
          <a:p>
            <a:pPr lvl="1" eaLnBrk="1" hangingPunct="1">
              <a:lnSpc>
                <a:spcPct val="85000"/>
              </a:lnSpc>
            </a:pPr>
            <a:r>
              <a:rPr lang="en-US" sz="2400" b="1" dirty="0" smtClean="0"/>
              <a:t>Today, in many parts of the world, the majority of international immigrants are </a:t>
            </a:r>
            <a:r>
              <a:rPr lang="en-US" sz="2400" b="1" dirty="0" smtClean="0">
                <a:solidFill>
                  <a:srgbClr val="FFFF00"/>
                </a:solidFill>
              </a:rPr>
              <a:t>women</a:t>
            </a:r>
            <a:r>
              <a:rPr lang="en-US" sz="2400" b="1" dirty="0" smtClean="0"/>
              <a:t>, not men.</a:t>
            </a:r>
          </a:p>
          <a:p>
            <a:pPr lvl="1" eaLnBrk="1" hangingPunct="1">
              <a:lnSpc>
                <a:spcPct val="85000"/>
              </a:lnSpc>
            </a:pPr>
            <a:r>
              <a:rPr lang="en-US" sz="2400" b="1" dirty="0" smtClean="0"/>
              <a:t>Although most immigrants to the US are still single adults, an increasing number of immigrants are </a:t>
            </a:r>
            <a:r>
              <a:rPr lang="en-US" sz="2400" b="1" dirty="0" smtClean="0">
                <a:solidFill>
                  <a:srgbClr val="FFFF00"/>
                </a:solidFill>
              </a:rPr>
              <a:t>children</a:t>
            </a:r>
            <a:r>
              <a:rPr lang="en-US" sz="2400" b="1" dirty="0" smtClean="0"/>
              <a:t> (17 years of age or less).</a:t>
            </a:r>
          </a:p>
          <a:p>
            <a:pPr eaLnBrk="1" hangingPunct="1">
              <a:lnSpc>
                <a:spcPct val="85000"/>
              </a:lnSpc>
            </a:pPr>
            <a:r>
              <a:rPr lang="en-US" sz="2800" b="1" dirty="0" smtClean="0"/>
              <a:t>Why do we see changes?</a:t>
            </a:r>
          </a:p>
          <a:p>
            <a:pPr lvl="1" eaLnBrk="1" hangingPunct="1">
              <a:lnSpc>
                <a:spcPct val="85000"/>
              </a:lnSpc>
            </a:pPr>
            <a:r>
              <a:rPr lang="en-US" sz="2400" b="1" dirty="0" smtClean="0"/>
              <a:t>Changes in the status of women, changes in the kinds of jobs available, changes in the transportation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Female Migrants, by Region, 2010</a:t>
            </a:r>
            <a:endParaRPr lang="en-US" dirty="0"/>
          </a:p>
        </p:txBody>
      </p:sp>
      <p:sp>
        <p:nvSpPr>
          <p:cNvPr id="4" name="Slide Number Placeholder 3"/>
          <p:cNvSpPr>
            <a:spLocks noGrp="1"/>
          </p:cNvSpPr>
          <p:nvPr>
            <p:ph type="sldNum" sz="quarter" idx="12"/>
          </p:nvPr>
        </p:nvSpPr>
        <p:spPr/>
        <p:txBody>
          <a:bodyPr/>
          <a:lstStyle/>
          <a:p>
            <a:pPr>
              <a:defRPr/>
            </a:pPr>
            <a:fld id="{C78B1B85-69A7-4933-80D9-E6570A22A0A0}" type="slidenum">
              <a:rPr lang="en-US" smtClean="0"/>
              <a:pPr>
                <a:defRPr/>
              </a:pPr>
              <a:t>32</a:t>
            </a:fld>
            <a:endParaRPr lang="en-US"/>
          </a:p>
        </p:txBody>
      </p:sp>
      <p:pic>
        <p:nvPicPr>
          <p:cNvPr id="54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39" r="5239"/>
          <a:stretch/>
        </p:blipFill>
        <p:spPr bwMode="auto">
          <a:xfrm>
            <a:off x="969350" y="1219200"/>
            <a:ext cx="72053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2"/>
          <p:cNvSpPr>
            <a:spLocks noChangeArrowheads="1"/>
          </p:cNvSpPr>
          <p:nvPr/>
        </p:nvSpPr>
        <p:spPr bwMode="auto">
          <a:xfrm>
            <a:off x="0" y="6477000"/>
            <a:ext cx="6549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Source: </a:t>
            </a:r>
            <a:r>
              <a:rPr lang="en-US" sz="1200" i="1" dirty="0"/>
              <a:t>http://www.iom.int/jahia/webdav/shared/shared/mainsite/published_docs/wmr-2010/Maps.pdf</a:t>
            </a:r>
          </a:p>
        </p:txBody>
      </p:sp>
    </p:spTree>
    <p:extLst>
      <p:ext uri="{BB962C8B-B14F-4D97-AF65-F5344CB8AC3E}">
        <p14:creationId xmlns:p14="http://schemas.microsoft.com/office/powerpoint/2010/main" val="1118536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3A1B86-76B7-4ED4-8C41-74E55F5F372F}" type="slidenum">
              <a:rPr lang="en-US" sz="1400"/>
              <a:pPr eaLnBrk="1" hangingPunct="1"/>
              <a:t>33</a:t>
            </a:fld>
            <a:endParaRPr lang="en-US" sz="1400"/>
          </a:p>
        </p:txBody>
      </p:sp>
      <p:sp>
        <p:nvSpPr>
          <p:cNvPr id="23555" name="Rectangle 2"/>
          <p:cNvSpPr>
            <a:spLocks noGrp="1" noChangeArrowheads="1"/>
          </p:cNvSpPr>
          <p:nvPr>
            <p:ph type="title"/>
          </p:nvPr>
        </p:nvSpPr>
        <p:spPr/>
        <p:txBody>
          <a:bodyPr/>
          <a:lstStyle/>
          <a:p>
            <a:pPr eaLnBrk="1" hangingPunct="1"/>
            <a:r>
              <a:rPr lang="en-US" smtClean="0"/>
              <a:t>US Immigration, by Region</a:t>
            </a:r>
          </a:p>
        </p:txBody>
      </p:sp>
      <p:pic>
        <p:nvPicPr>
          <p:cNvPr id="2355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645"/>
          <a:stretch/>
        </p:blipFill>
        <p:spPr bwMode="auto">
          <a:xfrm>
            <a:off x="910664" y="1477297"/>
            <a:ext cx="7322673" cy="461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D4C5A8-76FC-484D-96F0-CC59458756FE}" type="slidenum">
              <a:rPr lang="en-US" sz="1400"/>
              <a:pPr eaLnBrk="1" hangingPunct="1"/>
              <a:t>34</a:t>
            </a:fld>
            <a:endParaRPr lang="en-US" sz="1400"/>
          </a:p>
        </p:txBody>
      </p:sp>
      <p:sp>
        <p:nvSpPr>
          <p:cNvPr id="24579" name="Rectangle 2"/>
          <p:cNvSpPr>
            <a:spLocks noGrp="1" noChangeArrowheads="1"/>
          </p:cNvSpPr>
          <p:nvPr>
            <p:ph type="title"/>
          </p:nvPr>
        </p:nvSpPr>
        <p:spPr/>
        <p:txBody>
          <a:bodyPr/>
          <a:lstStyle/>
          <a:p>
            <a:pPr eaLnBrk="1" hangingPunct="1"/>
            <a:r>
              <a:rPr lang="en-US" dirty="0" smtClean="0"/>
              <a:t>US Immigration History</a:t>
            </a:r>
          </a:p>
        </p:txBody>
      </p:sp>
      <p:sp>
        <p:nvSpPr>
          <p:cNvPr id="24580" name="Rectangle 3"/>
          <p:cNvSpPr>
            <a:spLocks noGrp="1" noChangeArrowheads="1"/>
          </p:cNvSpPr>
          <p:nvPr>
            <p:ph type="body" idx="1"/>
          </p:nvPr>
        </p:nvSpPr>
        <p:spPr>
          <a:xfrm>
            <a:off x="0" y="1143000"/>
            <a:ext cx="9144000" cy="5410200"/>
          </a:xfrm>
        </p:spPr>
        <p:txBody>
          <a:bodyPr>
            <a:normAutofit/>
          </a:bodyPr>
          <a:lstStyle/>
          <a:p>
            <a:pPr eaLnBrk="1" hangingPunct="1"/>
            <a:r>
              <a:rPr lang="en-US" b="1" dirty="0" smtClean="0"/>
              <a:t>About 10% of the US population today are immigrants.</a:t>
            </a:r>
          </a:p>
          <a:p>
            <a:pPr eaLnBrk="1" hangingPunct="1"/>
            <a:r>
              <a:rPr lang="en-US" b="1" dirty="0" smtClean="0">
                <a:solidFill>
                  <a:srgbClr val="FFFF00"/>
                </a:solidFill>
              </a:rPr>
              <a:t>Two main periods </a:t>
            </a:r>
            <a:r>
              <a:rPr lang="en-US" b="1" dirty="0" smtClean="0"/>
              <a:t>in US immigration:</a:t>
            </a:r>
          </a:p>
          <a:p>
            <a:pPr marL="971550" lvl="1" indent="-514350" eaLnBrk="1" hangingPunct="1">
              <a:buFont typeface="+mj-lt"/>
              <a:buAutoNum type="arabicPeriod"/>
            </a:pPr>
            <a:r>
              <a:rPr lang="en-US" b="1" dirty="0" smtClean="0"/>
              <a:t>Colonial to Early 20th Century (mostly European immigrants)</a:t>
            </a:r>
          </a:p>
          <a:p>
            <a:pPr lvl="2" eaLnBrk="1" hangingPunct="1"/>
            <a:r>
              <a:rPr lang="en-US" b="1" dirty="0">
                <a:solidFill>
                  <a:srgbClr val="FFFF00"/>
                </a:solidFill>
              </a:rPr>
              <a:t>Three Waves of European Immigration</a:t>
            </a:r>
          </a:p>
          <a:p>
            <a:pPr lvl="3" eaLnBrk="1" hangingPunct="1"/>
            <a:r>
              <a:rPr lang="en-US" sz="1800" b="1" dirty="0" smtClean="0"/>
              <a:t>1607-1850 </a:t>
            </a:r>
            <a:r>
              <a:rPr lang="en-US" sz="1800" b="1" dirty="0"/>
              <a:t>(90% Great Britain)</a:t>
            </a:r>
          </a:p>
          <a:p>
            <a:pPr lvl="3" eaLnBrk="1" hangingPunct="1"/>
            <a:r>
              <a:rPr lang="en-US" sz="1800" b="1" dirty="0"/>
              <a:t>1870s-1880s (75% North &amp; West Europe)</a:t>
            </a:r>
          </a:p>
          <a:p>
            <a:pPr lvl="3" eaLnBrk="1" hangingPunct="1"/>
            <a:r>
              <a:rPr lang="en-US" sz="1800" b="1" dirty="0"/>
              <a:t>1890s-1924 (75% South &amp; Eastern Europe)</a:t>
            </a:r>
          </a:p>
          <a:p>
            <a:pPr marL="971550" lvl="1" indent="-514350" eaLnBrk="1" hangingPunct="1">
              <a:buFont typeface="+mj-lt"/>
              <a:buAutoNum type="arabicPeriod"/>
            </a:pPr>
            <a:r>
              <a:rPr lang="en-US" b="1" dirty="0" smtClean="0"/>
              <a:t>1970's to Present (mostly Asian &amp; Latin American immigrants)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Immigration Periods</a:t>
            </a:r>
            <a:endParaRPr lang="en-US"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219200"/>
            <a:ext cx="749617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2"/>
          <p:cNvSpPr>
            <a:spLocks noChangeArrowheads="1"/>
          </p:cNvSpPr>
          <p:nvPr/>
        </p:nvSpPr>
        <p:spPr bwMode="auto">
          <a:xfrm>
            <a:off x="0" y="6477000"/>
            <a:ext cx="3984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Source: </a:t>
            </a:r>
            <a:r>
              <a:rPr lang="en-US" sz="1200" i="1" dirty="0"/>
              <a:t>www.prb.org/Source/58.2ImmigrShapingAmerica.pdf</a:t>
            </a:r>
          </a:p>
          <a:p>
            <a:endParaRPr lang="en-US" sz="1200" i="1" dirty="0"/>
          </a:p>
        </p:txBody>
      </p:sp>
      <p:sp>
        <p:nvSpPr>
          <p:cNvPr id="4" name="TextBox 3"/>
          <p:cNvSpPr txBox="1"/>
          <p:nvPr/>
        </p:nvSpPr>
        <p:spPr>
          <a:xfrm>
            <a:off x="5353456" y="3343072"/>
            <a:ext cx="1905000" cy="523220"/>
          </a:xfrm>
          <a:prstGeom prst="rect">
            <a:avLst/>
          </a:prstGeom>
          <a:solidFill>
            <a:schemeClr val="tx2"/>
          </a:solidFill>
          <a:ln>
            <a:solidFill>
              <a:srgbClr val="000000"/>
            </a:solidFill>
          </a:ln>
        </p:spPr>
        <p:txBody>
          <a:bodyPr wrap="square" rtlCol="0">
            <a:spAutoFit/>
          </a:bodyPr>
          <a:lstStyle/>
          <a:p>
            <a:r>
              <a:rPr lang="en-US" sz="1400" b="1" dirty="0" smtClean="0">
                <a:solidFill>
                  <a:srgbClr val="000000"/>
                </a:solidFill>
              </a:rPr>
              <a:t>Immigration Reform &amp; Control Act of 1986</a:t>
            </a:r>
            <a:endParaRPr lang="en-US" sz="1400" b="1" dirty="0">
              <a:solidFill>
                <a:srgbClr val="000000"/>
              </a:solidFill>
            </a:endParaRPr>
          </a:p>
        </p:txBody>
      </p:sp>
    </p:spTree>
    <p:extLst>
      <p:ext uri="{BB962C8B-B14F-4D97-AF65-F5344CB8AC3E}">
        <p14:creationId xmlns:p14="http://schemas.microsoft.com/office/powerpoint/2010/main" val="3051087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624F55-EEC7-43AB-A218-64846E360930}" type="slidenum">
              <a:rPr lang="en-US" sz="1400"/>
              <a:pPr eaLnBrk="1" hangingPunct="1"/>
              <a:t>36</a:t>
            </a:fld>
            <a:endParaRPr lang="en-US" sz="1400"/>
          </a:p>
        </p:txBody>
      </p:sp>
      <p:sp>
        <p:nvSpPr>
          <p:cNvPr id="25603" name="Rectangle 2"/>
          <p:cNvSpPr>
            <a:spLocks noGrp="1" noChangeArrowheads="1"/>
          </p:cNvSpPr>
          <p:nvPr>
            <p:ph type="title"/>
          </p:nvPr>
        </p:nvSpPr>
        <p:spPr/>
        <p:txBody>
          <a:bodyPr/>
          <a:lstStyle/>
          <a:p>
            <a:pPr eaLnBrk="1" hangingPunct="1"/>
            <a:r>
              <a:rPr lang="en-US" dirty="0" smtClean="0"/>
              <a:t>Why Three European Waves?</a:t>
            </a:r>
          </a:p>
        </p:txBody>
      </p:sp>
      <p:sp>
        <p:nvSpPr>
          <p:cNvPr id="25604" name="Rectangle 3"/>
          <p:cNvSpPr>
            <a:spLocks noGrp="1" noChangeArrowheads="1"/>
          </p:cNvSpPr>
          <p:nvPr>
            <p:ph type="body" idx="1"/>
          </p:nvPr>
        </p:nvSpPr>
        <p:spPr>
          <a:xfrm>
            <a:off x="228600" y="1143000"/>
            <a:ext cx="8610600" cy="5334000"/>
          </a:xfrm>
        </p:spPr>
        <p:txBody>
          <a:bodyPr>
            <a:normAutofit fontScale="92500" lnSpcReduction="10000"/>
          </a:bodyPr>
          <a:lstStyle/>
          <a:p>
            <a:pPr eaLnBrk="1" hangingPunct="1">
              <a:lnSpc>
                <a:spcPct val="90000"/>
              </a:lnSpc>
            </a:pPr>
            <a:r>
              <a:rPr lang="en-US" sz="2800" b="1" dirty="0" smtClean="0"/>
              <a:t>Different parts of Europe passed through the </a:t>
            </a:r>
            <a:r>
              <a:rPr lang="en-US" sz="2800" b="1" dirty="0" smtClean="0">
                <a:solidFill>
                  <a:srgbClr val="FFFF00"/>
                </a:solidFill>
              </a:rPr>
              <a:t>demographic transition </a:t>
            </a:r>
            <a:r>
              <a:rPr lang="en-US" sz="2800" b="1" dirty="0" smtClean="0"/>
              <a:t>at different times, shifting from </a:t>
            </a:r>
            <a:r>
              <a:rPr lang="en-US" sz="2800" b="1" dirty="0" smtClean="0">
                <a:solidFill>
                  <a:srgbClr val="FFFF00"/>
                </a:solidFill>
              </a:rPr>
              <a:t>Stage 2</a:t>
            </a:r>
            <a:r>
              <a:rPr lang="en-US" sz="2800" b="1" dirty="0" smtClean="0"/>
              <a:t> (massive population growth and societal changes) to </a:t>
            </a:r>
            <a:r>
              <a:rPr lang="en-US" sz="2800" b="1" dirty="0" smtClean="0">
                <a:solidFill>
                  <a:srgbClr val="FFFF00"/>
                </a:solidFill>
              </a:rPr>
              <a:t>Stage 3</a:t>
            </a:r>
            <a:r>
              <a:rPr lang="en-US" sz="2800" b="1" dirty="0" smtClean="0"/>
              <a:t> (moderate population growth).</a:t>
            </a:r>
          </a:p>
          <a:p>
            <a:pPr eaLnBrk="1" hangingPunct="1">
              <a:lnSpc>
                <a:spcPct val="90000"/>
              </a:lnSpc>
            </a:pPr>
            <a:r>
              <a:rPr lang="en-US" sz="2800" b="1" dirty="0" smtClean="0">
                <a:solidFill>
                  <a:srgbClr val="FFFF00"/>
                </a:solidFill>
              </a:rPr>
              <a:t>Wilbur </a:t>
            </a:r>
            <a:r>
              <a:rPr lang="en-US" sz="2800" b="1" dirty="0" err="1" smtClean="0">
                <a:solidFill>
                  <a:srgbClr val="FFFF00"/>
                </a:solidFill>
              </a:rPr>
              <a:t>Zelinsky’s</a:t>
            </a:r>
            <a:r>
              <a:rPr lang="en-US" sz="2800" b="1" dirty="0" smtClean="0">
                <a:solidFill>
                  <a:srgbClr val="FFFF00"/>
                </a:solidFill>
              </a:rPr>
              <a:t> </a:t>
            </a:r>
            <a:r>
              <a:rPr lang="en-US" sz="2800" b="1" dirty="0" smtClean="0"/>
              <a:t>migration transition model points out that </a:t>
            </a:r>
            <a:r>
              <a:rPr lang="en-US" sz="2800" b="1" dirty="0" smtClean="0">
                <a:solidFill>
                  <a:srgbClr val="FFFF00"/>
                </a:solidFill>
              </a:rPr>
              <a:t>massive international migration </a:t>
            </a:r>
            <a:r>
              <a:rPr lang="en-US" sz="2800" b="1" dirty="0" smtClean="0"/>
              <a:t>happens during  </a:t>
            </a:r>
            <a:r>
              <a:rPr lang="en-US" sz="2800" b="1" dirty="0" smtClean="0">
                <a:solidFill>
                  <a:srgbClr val="FFFF00"/>
                </a:solidFill>
              </a:rPr>
              <a:t>Stage 2</a:t>
            </a:r>
            <a:r>
              <a:rPr lang="en-US" sz="2800" b="1" dirty="0" smtClean="0"/>
              <a:t>.</a:t>
            </a:r>
          </a:p>
          <a:p>
            <a:pPr eaLnBrk="1" hangingPunct="1">
              <a:lnSpc>
                <a:spcPct val="90000"/>
              </a:lnSpc>
            </a:pPr>
            <a:r>
              <a:rPr lang="en-US" sz="2800" b="1" dirty="0" smtClean="0"/>
              <a:t>We can chart the social and economic changes associated with the demographic transition that affected Europe in the 19</a:t>
            </a:r>
            <a:r>
              <a:rPr lang="en-US" sz="2800" b="1" baseline="30000" dirty="0" smtClean="0"/>
              <a:t>th</a:t>
            </a:r>
            <a:r>
              <a:rPr lang="en-US" sz="2800" b="1" dirty="0" smtClean="0"/>
              <a:t> Century by looking at the sources of US immigrants:</a:t>
            </a:r>
          </a:p>
          <a:p>
            <a:pPr lvl="1" eaLnBrk="1" hangingPunct="1">
              <a:lnSpc>
                <a:spcPct val="90000"/>
              </a:lnSpc>
            </a:pPr>
            <a:r>
              <a:rPr lang="en-US" sz="2400" b="1" dirty="0" smtClean="0"/>
              <a:t>1607-1850: Mostly UK (UK in stage 2)</a:t>
            </a:r>
          </a:p>
          <a:p>
            <a:pPr lvl="1" eaLnBrk="1" hangingPunct="1">
              <a:lnSpc>
                <a:spcPct val="90000"/>
              </a:lnSpc>
            </a:pPr>
            <a:r>
              <a:rPr lang="en-US" sz="2400" b="1" dirty="0" smtClean="0"/>
              <a:t>1870-1880: Mostly Northern Europe (UK stage 3, Northern Europe stage 2)</a:t>
            </a:r>
          </a:p>
          <a:p>
            <a:pPr lvl="1" eaLnBrk="1" hangingPunct="1">
              <a:lnSpc>
                <a:spcPct val="90000"/>
              </a:lnSpc>
            </a:pPr>
            <a:r>
              <a:rPr lang="en-US" sz="2400" b="1" dirty="0" smtClean="0"/>
              <a:t>1890-1920: Eastern and Southern Europe (UK and Northern Europe stage 3, Eastern Europe stage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60C580-3F33-49FB-9E62-9A4F35158534}" type="slidenum">
              <a:rPr lang="en-US" sz="1400"/>
              <a:pPr eaLnBrk="1" hangingPunct="1"/>
              <a:t>37</a:t>
            </a:fld>
            <a:endParaRPr lang="en-US" sz="1400"/>
          </a:p>
        </p:txBody>
      </p:sp>
      <p:sp>
        <p:nvSpPr>
          <p:cNvPr id="26627" name="Rectangle 2"/>
          <p:cNvSpPr>
            <a:spLocks noGrp="1" noChangeArrowheads="1"/>
          </p:cNvSpPr>
          <p:nvPr>
            <p:ph type="title"/>
          </p:nvPr>
        </p:nvSpPr>
        <p:spPr/>
        <p:txBody>
          <a:bodyPr/>
          <a:lstStyle/>
          <a:p>
            <a:pPr eaLnBrk="1" hangingPunct="1"/>
            <a:r>
              <a:rPr lang="en-US" dirty="0" smtClean="0"/>
              <a:t>Immigration Today</a:t>
            </a:r>
          </a:p>
        </p:txBody>
      </p:sp>
      <p:sp>
        <p:nvSpPr>
          <p:cNvPr id="26628" name="Rectangle 3"/>
          <p:cNvSpPr>
            <a:spLocks noGrp="1" noChangeArrowheads="1"/>
          </p:cNvSpPr>
          <p:nvPr>
            <p:ph type="body" idx="1"/>
          </p:nvPr>
        </p:nvSpPr>
        <p:spPr>
          <a:xfrm>
            <a:off x="457200" y="1066800"/>
            <a:ext cx="8458200" cy="1600200"/>
          </a:xfrm>
        </p:spPr>
        <p:txBody>
          <a:bodyPr/>
          <a:lstStyle/>
          <a:p>
            <a:pPr eaLnBrk="1" hangingPunct="1">
              <a:lnSpc>
                <a:spcPct val="90000"/>
              </a:lnSpc>
            </a:pPr>
            <a:r>
              <a:rPr lang="en-US" b="1" dirty="0" smtClean="0"/>
              <a:t>Most immigrants to the US today come from less developed countries.</a:t>
            </a:r>
          </a:p>
          <a:p>
            <a:pPr eaLnBrk="1" hangingPunct="1">
              <a:lnSpc>
                <a:spcPct val="90000"/>
              </a:lnSpc>
            </a:pPr>
            <a:r>
              <a:rPr lang="en-US" b="1" dirty="0" smtClean="0"/>
              <a:t>Primary sources of immigrants: </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611738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30175" y="6553200"/>
            <a:ext cx="5123134"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fr-FR" sz="1200" i="1" dirty="0" smtClean="0"/>
              <a:t>Data source</a:t>
            </a:r>
            <a:r>
              <a:rPr lang="fr-FR" sz="1200" i="1" dirty="0"/>
              <a:t>: http://cis.org/2012-profile-of-americas-foreign-born-population#4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7772400" cy="914400"/>
          </a:xfrm>
        </p:spPr>
        <p:txBody>
          <a:bodyPr/>
          <a:lstStyle/>
          <a:p>
            <a:r>
              <a:rPr lang="en-US" dirty="0"/>
              <a:t>Recent US Immigration </a:t>
            </a:r>
            <a:r>
              <a:rPr lang="en-US" dirty="0" smtClean="0"/>
              <a:t>Flows</a:t>
            </a:r>
            <a:br>
              <a:rPr lang="en-US" dirty="0" smtClean="0"/>
            </a:br>
            <a:r>
              <a:rPr lang="en-US" sz="3200" i="1" dirty="0" smtClean="0"/>
              <a:t>(2008)</a:t>
            </a:r>
            <a:endParaRPr lang="en-US" sz="3200" dirty="0"/>
          </a:p>
        </p:txBody>
      </p:sp>
      <p:sp>
        <p:nvSpPr>
          <p:cNvPr id="4" name="Slide Number Placeholder 3"/>
          <p:cNvSpPr>
            <a:spLocks noGrp="1"/>
          </p:cNvSpPr>
          <p:nvPr>
            <p:ph type="sldNum" sz="quarter" idx="12"/>
          </p:nvPr>
        </p:nvSpPr>
        <p:spPr/>
        <p:txBody>
          <a:bodyPr/>
          <a:lstStyle/>
          <a:p>
            <a:pPr>
              <a:defRPr/>
            </a:pPr>
            <a:fld id="{C78B1B85-69A7-4933-80D9-E6570A22A0A0}" type="slidenum">
              <a:rPr lang="en-US" smtClean="0"/>
              <a:pPr>
                <a:defRPr/>
              </a:pPr>
              <a:t>38</a:t>
            </a:fld>
            <a:endParaRPr lang="en-US"/>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contrast="22000"/>
                    </a14:imgEffect>
                  </a14:imgLayer>
                </a14:imgProps>
              </a:ext>
              <a:ext uri="{28A0092B-C50C-407E-A947-70E740481C1C}">
                <a14:useLocalDpi xmlns:a14="http://schemas.microsoft.com/office/drawing/2010/main" val="0"/>
              </a:ext>
            </a:extLst>
          </a:blip>
          <a:srcRect/>
          <a:stretch>
            <a:fillRect/>
          </a:stretch>
        </p:blipFill>
        <p:spPr bwMode="auto">
          <a:xfrm>
            <a:off x="452438" y="1447800"/>
            <a:ext cx="8239125" cy="457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2"/>
          <p:cNvSpPr>
            <a:spLocks noChangeArrowheads="1"/>
          </p:cNvSpPr>
          <p:nvPr/>
        </p:nvSpPr>
        <p:spPr bwMode="auto">
          <a:xfrm>
            <a:off x="0" y="6477000"/>
            <a:ext cx="3238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Sources</a:t>
            </a:r>
            <a:r>
              <a:rPr lang="en-US" sz="1200" i="1" dirty="0"/>
              <a:t>: </a:t>
            </a:r>
            <a:r>
              <a:rPr lang="en-US" sz="1200" i="1" dirty="0" smtClean="0"/>
              <a:t>http://www.indexmundi.com/map/?v=27</a:t>
            </a:r>
            <a:endParaRPr lang="en-US" sz="1200" i="1" dirty="0"/>
          </a:p>
        </p:txBody>
      </p:sp>
    </p:spTree>
    <p:extLst>
      <p:ext uri="{BB962C8B-B14F-4D97-AF65-F5344CB8AC3E}">
        <p14:creationId xmlns:p14="http://schemas.microsoft.com/office/powerpoint/2010/main" val="241308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Immigrant Destination Patterns by Region of Origin: 2000</a:t>
            </a:r>
            <a:endParaRPr lang="en-US"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39</a:t>
            </a:fld>
            <a:endParaRPr lang="en-US"/>
          </a:p>
        </p:txBody>
      </p:sp>
      <p:sp>
        <p:nvSpPr>
          <p:cNvPr id="5" name="Rectangle 5"/>
          <p:cNvSpPr>
            <a:spLocks noChangeArrowheads="1"/>
          </p:cNvSpPr>
          <p:nvPr/>
        </p:nvSpPr>
        <p:spPr bwMode="auto">
          <a:xfrm>
            <a:off x="0" y="6474023"/>
            <a:ext cx="71256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i="1" dirty="0"/>
              <a:t>Source: </a:t>
            </a:r>
            <a:r>
              <a:rPr lang="en-US" sz="1400" i="1" dirty="0" smtClean="0"/>
              <a:t>http://www.nytimes.com/interactive/2009/03/10/us/20090310-immigration-explorer.html</a:t>
            </a:r>
            <a:endParaRPr lang="en-US" sz="1400" i="1"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485900"/>
            <a:ext cx="76295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70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
            <a:ext cx="7772400" cy="914400"/>
          </a:xfrm>
        </p:spPr>
        <p:txBody>
          <a:bodyPr/>
          <a:lstStyle/>
          <a:p>
            <a:r>
              <a:rPr lang="en-US" dirty="0" smtClean="0"/>
              <a:t>Net Migration, 2011</a:t>
            </a:r>
            <a:endParaRPr lang="en-US" dirty="0"/>
          </a:p>
        </p:txBody>
      </p:sp>
      <p:sp>
        <p:nvSpPr>
          <p:cNvPr id="4" name="Slide Number Placeholder 3"/>
          <p:cNvSpPr>
            <a:spLocks noGrp="1"/>
          </p:cNvSpPr>
          <p:nvPr>
            <p:ph type="sldNum" sz="quarter" idx="12"/>
          </p:nvPr>
        </p:nvSpPr>
        <p:spPr/>
        <p:txBody>
          <a:bodyPr/>
          <a:lstStyle/>
          <a:p>
            <a:pPr>
              <a:defRPr/>
            </a:pPr>
            <a:fld id="{C78B1B85-69A7-4933-80D9-E6570A22A0A0}" type="slidenum">
              <a:rPr lang="en-US" smtClean="0"/>
              <a:pPr>
                <a:defRPr/>
              </a:pPr>
              <a:t>4</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80" y="1905000"/>
            <a:ext cx="8202840"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2"/>
          <p:cNvSpPr>
            <a:spLocks noChangeArrowheads="1"/>
          </p:cNvSpPr>
          <p:nvPr/>
        </p:nvSpPr>
        <p:spPr bwMode="auto">
          <a:xfrm>
            <a:off x="0" y="6477000"/>
            <a:ext cx="3238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Sources</a:t>
            </a:r>
            <a:r>
              <a:rPr lang="en-US" sz="1200" i="1" dirty="0"/>
              <a:t>: http://www.indexmundi.com/map/?</a:t>
            </a:r>
            <a:r>
              <a:rPr lang="en-US" sz="1200" i="1" dirty="0" smtClean="0"/>
              <a:t>v=27</a:t>
            </a:r>
            <a:endParaRPr lang="en-US" sz="1200" i="1" dirty="0"/>
          </a:p>
        </p:txBody>
      </p:sp>
    </p:spTree>
    <p:extLst>
      <p:ext uri="{BB962C8B-B14F-4D97-AF65-F5344CB8AC3E}">
        <p14:creationId xmlns:p14="http://schemas.microsoft.com/office/powerpoint/2010/main" val="849712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999F37-3CBB-49D1-BE81-F80C00DAC238}" type="slidenum">
              <a:rPr lang="en-US" sz="1400"/>
              <a:pPr eaLnBrk="1" hangingPunct="1"/>
              <a:t>40</a:t>
            </a:fld>
            <a:endParaRPr lang="en-US" sz="1400"/>
          </a:p>
        </p:txBody>
      </p:sp>
      <p:sp>
        <p:nvSpPr>
          <p:cNvPr id="28675" name="Rectangle 2"/>
          <p:cNvSpPr>
            <a:spLocks noGrp="1" noChangeArrowheads="1"/>
          </p:cNvSpPr>
          <p:nvPr>
            <p:ph type="title"/>
          </p:nvPr>
        </p:nvSpPr>
        <p:spPr>
          <a:xfrm>
            <a:off x="762000" y="0"/>
            <a:ext cx="7772400" cy="914400"/>
          </a:xfrm>
        </p:spPr>
        <p:txBody>
          <a:bodyPr/>
          <a:lstStyle/>
          <a:p>
            <a:pPr eaLnBrk="1" hangingPunct="1"/>
            <a:r>
              <a:rPr lang="en-US" dirty="0" smtClean="0"/>
              <a:t>Undocumented Immigration</a:t>
            </a:r>
          </a:p>
        </p:txBody>
      </p:sp>
      <p:sp>
        <p:nvSpPr>
          <p:cNvPr id="28676" name="Rectangle 3"/>
          <p:cNvSpPr>
            <a:spLocks noGrp="1" noChangeArrowheads="1"/>
          </p:cNvSpPr>
          <p:nvPr>
            <p:ph type="body" idx="1"/>
          </p:nvPr>
        </p:nvSpPr>
        <p:spPr>
          <a:xfrm>
            <a:off x="0" y="2971799"/>
            <a:ext cx="9144000" cy="3706049"/>
          </a:xfrm>
        </p:spPr>
        <p:txBody>
          <a:bodyPr>
            <a:normAutofit/>
          </a:bodyPr>
          <a:lstStyle/>
          <a:p>
            <a:pPr eaLnBrk="1" hangingPunct="1">
              <a:lnSpc>
                <a:spcPct val="90000"/>
              </a:lnSpc>
            </a:pPr>
            <a:r>
              <a:rPr lang="en-US" sz="2400" b="1" dirty="0" smtClean="0"/>
              <a:t>No one knows how many immigrants are in the US without proper permission – estimates range from three to thirty million!</a:t>
            </a:r>
          </a:p>
          <a:p>
            <a:pPr lvl="1" eaLnBrk="1" hangingPunct="1">
              <a:lnSpc>
                <a:spcPct val="90000"/>
              </a:lnSpc>
            </a:pPr>
            <a:r>
              <a:rPr lang="en-US" sz="2400" b="1" dirty="0" smtClean="0">
                <a:solidFill>
                  <a:srgbClr val="FFFF00"/>
                </a:solidFill>
              </a:rPr>
              <a:t>Best guess – about 11 million people?</a:t>
            </a:r>
          </a:p>
          <a:p>
            <a:pPr eaLnBrk="1" hangingPunct="1">
              <a:lnSpc>
                <a:spcPct val="90000"/>
              </a:lnSpc>
            </a:pPr>
            <a:r>
              <a:rPr lang="en-US" sz="2400" b="1" dirty="0"/>
              <a:t>About </a:t>
            </a:r>
            <a:r>
              <a:rPr lang="en-US" sz="2400" b="1" dirty="0">
                <a:solidFill>
                  <a:srgbClr val="FFFF00"/>
                </a:solidFill>
              </a:rPr>
              <a:t>half</a:t>
            </a:r>
            <a:r>
              <a:rPr lang="en-US" sz="2400" b="1" dirty="0"/>
              <a:t> of all undocumented migrants enter illegally; the </a:t>
            </a:r>
            <a:r>
              <a:rPr lang="en-US" sz="2400" b="1" dirty="0" smtClean="0"/>
              <a:t>other half enter </a:t>
            </a:r>
            <a:r>
              <a:rPr lang="en-US" sz="2400" b="1" dirty="0"/>
              <a:t>legally and just </a:t>
            </a:r>
            <a:r>
              <a:rPr lang="en-US" sz="2400" b="1" dirty="0" smtClean="0"/>
              <a:t>“overstay” </a:t>
            </a:r>
            <a:r>
              <a:rPr lang="en-US" sz="2400" b="1" dirty="0"/>
              <a:t>visas.</a:t>
            </a:r>
          </a:p>
          <a:p>
            <a:pPr eaLnBrk="1" hangingPunct="1">
              <a:lnSpc>
                <a:spcPct val="90000"/>
              </a:lnSpc>
            </a:pPr>
            <a:r>
              <a:rPr lang="en-US" sz="2400" b="1" dirty="0" smtClean="0"/>
              <a:t>Major sources of undocumented migrants: </a:t>
            </a:r>
            <a:r>
              <a:rPr lang="es-ES" sz="2400" b="1" dirty="0" err="1" smtClean="0"/>
              <a:t>Mexico</a:t>
            </a:r>
            <a:r>
              <a:rPr lang="es-ES" sz="2400" b="1" dirty="0" smtClean="0"/>
              <a:t>,  Central </a:t>
            </a:r>
            <a:r>
              <a:rPr lang="es-ES" sz="2400" b="1" dirty="0" err="1"/>
              <a:t>America</a:t>
            </a:r>
            <a:r>
              <a:rPr lang="es-ES" sz="2400" b="1" dirty="0"/>
              <a:t>, Asia, </a:t>
            </a:r>
            <a:r>
              <a:rPr lang="es-ES" sz="2400" b="1" dirty="0" err="1" smtClean="0"/>
              <a:t>Europe</a:t>
            </a:r>
            <a:r>
              <a:rPr lang="es-ES" sz="2400" b="1" dirty="0" smtClean="0"/>
              <a:t>.</a:t>
            </a:r>
            <a:endParaRPr lang="es-ES" sz="2400" b="1" dirty="0"/>
          </a:p>
          <a:p>
            <a:pPr eaLnBrk="1" hangingPunct="1">
              <a:lnSpc>
                <a:spcPct val="90000"/>
              </a:lnSpc>
            </a:pPr>
            <a:r>
              <a:rPr lang="en-US" sz="2400" b="1" dirty="0" smtClean="0"/>
              <a:t>States with the greatest numbers of illegal immigrants (2011 estimate): </a:t>
            </a:r>
            <a:r>
              <a:rPr lang="en-US" sz="2000" b="1" dirty="0" smtClean="0"/>
              <a:t>California </a:t>
            </a:r>
            <a:r>
              <a:rPr lang="en-US" sz="2000" b="1" dirty="0"/>
              <a:t>(2,839,000); Texas (1,976,000); Florida (664,000), Illinois (556,000); New York (528,000)</a:t>
            </a:r>
            <a:endParaRPr lang="en-US" sz="2000" b="1" dirty="0" smtClean="0"/>
          </a:p>
        </p:txBody>
      </p:sp>
      <p:pic>
        <p:nvPicPr>
          <p:cNvPr id="28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838201"/>
            <a:ext cx="5410200" cy="210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5"/>
          <p:cNvSpPr txBox="1">
            <a:spLocks noChangeArrowheads="1"/>
          </p:cNvSpPr>
          <p:nvPr/>
        </p:nvSpPr>
        <p:spPr bwMode="auto">
          <a:xfrm>
            <a:off x="130175" y="6553200"/>
            <a:ext cx="6309932"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20000"/>
              </a:spcBef>
              <a:buClr>
                <a:schemeClr val="accent2"/>
              </a:buClr>
              <a:buSzPct val="110000"/>
            </a:pPr>
            <a:r>
              <a:rPr lang="fr-FR" sz="1200" i="1" dirty="0" smtClean="0"/>
              <a:t>Sources: </a:t>
            </a:r>
            <a:r>
              <a:rPr lang="fr-FR" sz="1200" i="1" dirty="0"/>
              <a:t>http://www.csmonitor.com/2006/0516/p01s02-ussc.html#; http://cis.org/node/3877#illegal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AC7061-E6FE-416B-859A-445953CB5474}" type="slidenum">
              <a:rPr lang="en-US" sz="1400"/>
              <a:pPr eaLnBrk="1" hangingPunct="1"/>
              <a:t>41</a:t>
            </a:fld>
            <a:endParaRPr lang="en-US" sz="1400"/>
          </a:p>
        </p:txBody>
      </p:sp>
      <p:sp>
        <p:nvSpPr>
          <p:cNvPr id="29699" name="Rectangle 2"/>
          <p:cNvSpPr>
            <a:spLocks noGrp="1" noChangeArrowheads="1"/>
          </p:cNvSpPr>
          <p:nvPr>
            <p:ph type="title"/>
          </p:nvPr>
        </p:nvSpPr>
        <p:spPr/>
        <p:txBody>
          <a:bodyPr/>
          <a:lstStyle/>
          <a:p>
            <a:pPr eaLnBrk="1" hangingPunct="1"/>
            <a:r>
              <a:rPr lang="en-US" smtClean="0"/>
              <a:t>Migrant Destinations in the US</a:t>
            </a:r>
          </a:p>
        </p:txBody>
      </p:sp>
      <p:sp>
        <p:nvSpPr>
          <p:cNvPr id="29700" name="Rectangle 3"/>
          <p:cNvSpPr>
            <a:spLocks noGrp="1" noChangeArrowheads="1"/>
          </p:cNvSpPr>
          <p:nvPr>
            <p:ph type="body" idx="1"/>
          </p:nvPr>
        </p:nvSpPr>
        <p:spPr>
          <a:xfrm>
            <a:off x="152400" y="1066800"/>
            <a:ext cx="3429000" cy="5410200"/>
          </a:xfrm>
        </p:spPr>
        <p:txBody>
          <a:bodyPr>
            <a:normAutofit fontScale="92500"/>
          </a:bodyPr>
          <a:lstStyle/>
          <a:p>
            <a:pPr eaLnBrk="1" hangingPunct="1"/>
            <a:r>
              <a:rPr lang="en-US" sz="3600" b="1" dirty="0" smtClean="0"/>
              <a:t>Recent migrants tend to locate in certain areas:</a:t>
            </a:r>
          </a:p>
          <a:p>
            <a:pPr lvl="1" eaLnBrk="1" hangingPunct="1"/>
            <a:r>
              <a:rPr lang="en-US" sz="3200" b="1" dirty="0" smtClean="0">
                <a:cs typeface="Times New Roman" pitchFamily="18" charset="0"/>
              </a:rPr>
              <a:t>¼ in California</a:t>
            </a:r>
          </a:p>
          <a:p>
            <a:pPr lvl="1" eaLnBrk="1" hangingPunct="1"/>
            <a:r>
              <a:rPr lang="en-US" sz="3200" b="1" dirty="0" smtClean="0">
                <a:cs typeface="Times New Roman" pitchFamily="18" charset="0"/>
              </a:rPr>
              <a:t>¼ in New York &amp; New Jersey</a:t>
            </a:r>
          </a:p>
          <a:p>
            <a:pPr lvl="1" eaLnBrk="1" hangingPunct="1"/>
            <a:r>
              <a:rPr lang="en-US" sz="3200" b="1" dirty="0" smtClean="0">
                <a:cs typeface="Times New Roman" pitchFamily="18" charset="0"/>
              </a:rPr>
              <a:t>¼ Florida, Texas and Illinois</a:t>
            </a:r>
          </a:p>
        </p:txBody>
      </p:sp>
      <p:sp>
        <p:nvSpPr>
          <p:cNvPr id="29701" name="Rectangle 5"/>
          <p:cNvSpPr>
            <a:spLocks noChangeArrowheads="1"/>
          </p:cNvSpPr>
          <p:nvPr/>
        </p:nvSpPr>
        <p:spPr bwMode="auto">
          <a:xfrm>
            <a:off x="0" y="6581001"/>
            <a:ext cx="87942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i="1" dirty="0"/>
              <a:t>Source: http://www.newgeography.com/content/002812-is-negative-population-growth-upon-us-deaths-exceed-births-one-third-us-counties</a:t>
            </a:r>
          </a:p>
        </p:txBody>
      </p:sp>
      <p:sp>
        <p:nvSpPr>
          <p:cNvPr id="29702" name="Rectangle 6"/>
          <p:cNvSpPr>
            <a:spLocks noChangeArrowheads="1"/>
          </p:cNvSpPr>
          <p:nvPr/>
        </p:nvSpPr>
        <p:spPr bwMode="auto">
          <a:xfrm>
            <a:off x="4267200" y="5105400"/>
            <a:ext cx="4114800" cy="13716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110000"/>
              <a:buFontTx/>
              <a:buChar char="•"/>
            </a:pPr>
            <a:r>
              <a:rPr lang="en-US" sz="3200" b="1" dirty="0"/>
              <a:t>Why here?</a:t>
            </a:r>
          </a:p>
          <a:p>
            <a:pPr marL="742950" lvl="1" indent="-285750">
              <a:lnSpc>
                <a:spcPct val="90000"/>
              </a:lnSpc>
              <a:spcBef>
                <a:spcPct val="20000"/>
              </a:spcBef>
              <a:buClr>
                <a:schemeClr val="hlink"/>
              </a:buClr>
              <a:buSzPct val="110000"/>
              <a:buFontTx/>
              <a:buChar char="•"/>
            </a:pPr>
            <a:r>
              <a:rPr lang="en-US" sz="2800" b="1" dirty="0"/>
              <a:t>Jobs</a:t>
            </a:r>
          </a:p>
          <a:p>
            <a:pPr marL="742950" lvl="1" indent="-285750">
              <a:lnSpc>
                <a:spcPct val="90000"/>
              </a:lnSpc>
              <a:spcBef>
                <a:spcPct val="20000"/>
              </a:spcBef>
              <a:buClr>
                <a:schemeClr val="hlink"/>
              </a:buClr>
              <a:buSzPct val="110000"/>
              <a:buFontTx/>
              <a:buChar char="•"/>
            </a:pPr>
            <a:r>
              <a:rPr lang="en-US" sz="2800" b="1" dirty="0">
                <a:solidFill>
                  <a:srgbClr val="FFFF00"/>
                </a:solidFill>
              </a:rPr>
              <a:t>Chain migration</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749" y="1066800"/>
            <a:ext cx="4926257"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eaLnBrk="1" hangingPunct="1"/>
            <a:r>
              <a:rPr lang="en-US" smtClean="0"/>
              <a:t>Chain Migration</a:t>
            </a:r>
          </a:p>
        </p:txBody>
      </p:sp>
      <p:sp>
        <p:nvSpPr>
          <p:cNvPr id="5" name="Content Placeholder 4"/>
          <p:cNvSpPr>
            <a:spLocks noGrp="1"/>
          </p:cNvSpPr>
          <p:nvPr>
            <p:ph sz="half" idx="1"/>
          </p:nvPr>
        </p:nvSpPr>
        <p:spPr>
          <a:xfrm>
            <a:off x="76200" y="1371600"/>
            <a:ext cx="4800600" cy="5257800"/>
          </a:xfrm>
        </p:spPr>
        <p:txBody>
          <a:bodyPr anchor="ctr" anchorCtr="0">
            <a:normAutofit/>
          </a:bodyPr>
          <a:lstStyle/>
          <a:p>
            <a:pPr eaLnBrk="1" hangingPunct="1">
              <a:defRPr/>
            </a:pPr>
            <a:r>
              <a:rPr lang="en-US" sz="3200" b="1" dirty="0" smtClean="0"/>
              <a:t>“</a:t>
            </a:r>
            <a:r>
              <a:rPr lang="en-US" sz="3200" b="1" dirty="0" smtClean="0">
                <a:solidFill>
                  <a:srgbClr val="FFFF00"/>
                </a:solidFill>
              </a:rPr>
              <a:t>Chain migration</a:t>
            </a:r>
            <a:r>
              <a:rPr lang="en-US" sz="3200" b="1" dirty="0" smtClean="0"/>
              <a:t>” describes the way that many migrants choose a new place to live.</a:t>
            </a:r>
          </a:p>
          <a:p>
            <a:pPr eaLnBrk="1" hangingPunct="1">
              <a:defRPr/>
            </a:pPr>
            <a:r>
              <a:rPr lang="en-US" sz="3200" b="1" dirty="0" smtClean="0"/>
              <a:t>If they have connections – </a:t>
            </a:r>
            <a:r>
              <a:rPr lang="en-US" sz="3200" b="1" dirty="0" smtClean="0">
                <a:solidFill>
                  <a:srgbClr val="FFFF00"/>
                </a:solidFill>
              </a:rPr>
              <a:t>links</a:t>
            </a:r>
            <a:r>
              <a:rPr lang="en-US" sz="3200" b="1" dirty="0" smtClean="0"/>
              <a:t> – to people who have already moved to a new location, then it is much easier to relocate.</a:t>
            </a:r>
          </a:p>
        </p:txBody>
      </p:sp>
      <p:sp>
        <p:nvSpPr>
          <p:cNvPr id="30724"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DF5D9C-B280-42A8-87DD-2B796CF66AB1}" type="slidenum">
              <a:rPr lang="en-US" sz="1400"/>
              <a:pPr eaLnBrk="1" hangingPunct="1"/>
              <a:t>42</a:t>
            </a:fld>
            <a:endParaRPr lang="en-US" sz="1400"/>
          </a:p>
        </p:txBody>
      </p:sp>
      <p:pic>
        <p:nvPicPr>
          <p:cNvPr id="30725" name="Picture 4" descr="C:\Teaching\2004\Spring 2004\Ethnicity Scans\afamflows.jpg"/>
          <p:cNvPicPr>
            <a:picLocks noChangeAspect="1" noChangeArrowheads="1"/>
          </p:cNvPicPr>
          <p:nvPr/>
        </p:nvPicPr>
        <p:blipFill>
          <a:blip r:embed="rId2">
            <a:extLst>
              <a:ext uri="{28A0092B-C50C-407E-A947-70E740481C1C}">
                <a14:useLocalDpi xmlns:a14="http://schemas.microsoft.com/office/drawing/2010/main" val="0"/>
              </a:ext>
            </a:extLst>
          </a:blip>
          <a:srcRect l="7875" t="1784" r="9435"/>
          <a:stretch>
            <a:fillRect/>
          </a:stretch>
        </p:blipFill>
        <p:spPr bwMode="auto">
          <a:xfrm>
            <a:off x="5105400" y="685800"/>
            <a:ext cx="3810000" cy="49990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29200" y="5694363"/>
            <a:ext cx="3810000" cy="762000"/>
          </a:xfrm>
          <a:prstGeom prst="rect">
            <a:avLst/>
          </a:prstGeom>
          <a:solidFill>
            <a:srgbClr val="000000">
              <a:alpha val="50000"/>
            </a:srgbClr>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a:bodyPr>
          <a:lstStyle>
            <a:lvl1pPr marL="342900" indent="-342900">
              <a:spcBef>
                <a:spcPct val="20000"/>
              </a:spcBef>
              <a:buClr>
                <a:schemeClr val="accent2"/>
              </a:buClr>
              <a:buSzPct val="110000"/>
              <a:buChar char="•"/>
              <a:defRPr sz="2800" b="1">
                <a:latin typeface="+mn-lt"/>
              </a:defRPr>
            </a:lvl1pPr>
            <a:lvl2pPr marL="742950" indent="-285750">
              <a:spcBef>
                <a:spcPct val="20000"/>
              </a:spcBef>
              <a:buClr>
                <a:schemeClr val="hlink"/>
              </a:buClr>
              <a:buSzPct val="110000"/>
              <a:buChar char="•"/>
              <a:defRPr>
                <a:latin typeface="+mn-lt"/>
              </a:defRPr>
            </a:lvl2pPr>
            <a:lvl3pPr marL="1143000" indent="-228600">
              <a:spcBef>
                <a:spcPct val="20000"/>
              </a:spcBef>
              <a:buClr>
                <a:schemeClr val="folHlink"/>
              </a:buClr>
              <a:buSzPct val="110000"/>
              <a:buChar char="•"/>
              <a:defRPr sz="2000">
                <a:latin typeface="+mn-lt"/>
              </a:defRPr>
            </a:lvl3pPr>
            <a:lvl4pPr marL="1600200" indent="-228600">
              <a:spcBef>
                <a:spcPct val="20000"/>
              </a:spcBef>
              <a:buChar char="–"/>
              <a:defRPr sz="1800">
                <a:latin typeface="+mn-lt"/>
              </a:defRPr>
            </a:lvl4pPr>
            <a:lvl5pPr marL="2057400" indent="-228600">
              <a:spcBef>
                <a:spcPct val="20000"/>
              </a:spcBef>
              <a:buClr>
                <a:schemeClr val="tx1"/>
              </a:buClr>
              <a:buChar char="•"/>
              <a:defRPr sz="1800">
                <a:latin typeface="+mn-lt"/>
              </a:defRPr>
            </a:lvl5pPr>
            <a:lvl6pPr marL="2514600" indent="-228600" fontAlgn="base">
              <a:spcBef>
                <a:spcPct val="20000"/>
              </a:spcBef>
              <a:spcAft>
                <a:spcPct val="0"/>
              </a:spcAft>
              <a:buClr>
                <a:schemeClr val="tx1"/>
              </a:buClr>
              <a:buChar char="•"/>
              <a:defRPr sz="1800">
                <a:latin typeface="+mn-lt"/>
              </a:defRPr>
            </a:lvl6pPr>
            <a:lvl7pPr marL="2971800" indent="-228600" fontAlgn="base">
              <a:spcBef>
                <a:spcPct val="20000"/>
              </a:spcBef>
              <a:spcAft>
                <a:spcPct val="0"/>
              </a:spcAft>
              <a:buClr>
                <a:schemeClr val="tx1"/>
              </a:buClr>
              <a:buChar char="•"/>
              <a:defRPr sz="1800">
                <a:latin typeface="+mn-lt"/>
              </a:defRPr>
            </a:lvl7pPr>
            <a:lvl8pPr marL="3429000" indent="-228600" fontAlgn="base">
              <a:spcBef>
                <a:spcPct val="20000"/>
              </a:spcBef>
              <a:spcAft>
                <a:spcPct val="0"/>
              </a:spcAft>
              <a:buClr>
                <a:schemeClr val="tx1"/>
              </a:buClr>
              <a:buChar char="•"/>
              <a:defRPr sz="1800">
                <a:latin typeface="+mn-lt"/>
              </a:defRPr>
            </a:lvl8pPr>
            <a:lvl9pPr marL="3886200" indent="-228600" fontAlgn="base">
              <a:spcBef>
                <a:spcPct val="20000"/>
              </a:spcBef>
              <a:spcAft>
                <a:spcPct val="0"/>
              </a:spcAft>
              <a:buClr>
                <a:schemeClr val="tx1"/>
              </a:buClr>
              <a:buChar char="•"/>
              <a:defRPr sz="1800">
                <a:latin typeface="+mn-lt"/>
              </a:defRPr>
            </a:lvl9pPr>
          </a:lstStyle>
          <a:p>
            <a:pPr marL="0" indent="0">
              <a:buFontTx/>
              <a:buNone/>
              <a:defRPr/>
            </a:pPr>
            <a:r>
              <a:rPr lang="en-US" sz="2400" dirty="0" smtClean="0"/>
              <a:t>Chain migration in the “Great Migration” 1910-1930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BF7B4B-F653-409D-B5C1-43FFC023D6DD}" type="slidenum">
              <a:rPr lang="en-US" sz="1400"/>
              <a:pPr eaLnBrk="1" hangingPunct="1"/>
              <a:t>43</a:t>
            </a:fld>
            <a:endParaRPr lang="en-US" sz="1400"/>
          </a:p>
        </p:txBody>
      </p:sp>
      <p:sp>
        <p:nvSpPr>
          <p:cNvPr id="10243" name="Rectangle 2"/>
          <p:cNvSpPr>
            <a:spLocks noGrp="1" noChangeArrowheads="1"/>
          </p:cNvSpPr>
          <p:nvPr>
            <p:ph type="title"/>
          </p:nvPr>
        </p:nvSpPr>
        <p:spPr/>
        <p:txBody>
          <a:bodyPr/>
          <a:lstStyle/>
          <a:p>
            <a:pPr eaLnBrk="1" hangingPunct="1"/>
            <a:r>
              <a:rPr lang="en-US" smtClean="0"/>
              <a:t>Intervening Obstacles</a:t>
            </a:r>
          </a:p>
        </p:txBody>
      </p:sp>
      <p:sp>
        <p:nvSpPr>
          <p:cNvPr id="10244" name="Rectangle 4"/>
          <p:cNvSpPr>
            <a:spLocks noGrp="1" noChangeArrowheads="1"/>
          </p:cNvSpPr>
          <p:nvPr>
            <p:ph type="body" sz="half" idx="2"/>
          </p:nvPr>
        </p:nvSpPr>
        <p:spPr>
          <a:xfrm>
            <a:off x="3733800" y="1371600"/>
            <a:ext cx="5181600" cy="4953000"/>
          </a:xfrm>
        </p:spPr>
        <p:txBody>
          <a:bodyPr/>
          <a:lstStyle/>
          <a:p>
            <a:pPr eaLnBrk="1" hangingPunct="1"/>
            <a:r>
              <a:rPr lang="en-US" b="1" dirty="0" smtClean="0"/>
              <a:t>Migrants can’t always go to the places they want – there may be obstacles in their way.</a:t>
            </a:r>
          </a:p>
          <a:p>
            <a:pPr eaLnBrk="1" hangingPunct="1"/>
            <a:r>
              <a:rPr lang="en-US" b="1" dirty="0" smtClean="0"/>
              <a:t>Intervening obstacles may be either </a:t>
            </a:r>
          </a:p>
          <a:p>
            <a:pPr lvl="1" eaLnBrk="1" hangingPunct="1"/>
            <a:r>
              <a:rPr lang="en-US" b="1" dirty="0" smtClean="0"/>
              <a:t>Environmental</a:t>
            </a:r>
          </a:p>
          <a:p>
            <a:pPr lvl="1" eaLnBrk="1" hangingPunct="1"/>
            <a:r>
              <a:rPr lang="en-US" b="1" dirty="0" smtClean="0"/>
              <a:t>Cultural</a:t>
            </a:r>
          </a:p>
          <a:p>
            <a:pPr eaLnBrk="1" hangingPunct="1"/>
            <a:r>
              <a:rPr lang="en-US" b="1" dirty="0" smtClean="0"/>
              <a:t>In the past, obstacles were mostly environmental; today, they are mostly cultural.</a:t>
            </a:r>
          </a:p>
        </p:txBody>
      </p:sp>
      <p:sp>
        <p:nvSpPr>
          <p:cNvPr id="10245" name="Rectangle 5"/>
          <p:cNvSpPr>
            <a:spLocks noChangeArrowheads="1"/>
          </p:cNvSpPr>
          <p:nvPr/>
        </p:nvSpPr>
        <p:spPr bwMode="auto">
          <a:xfrm>
            <a:off x="48895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246" name="Picture 7" descr="Berlin Wall coming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760663" cy="18303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7" name="Text Box 8"/>
          <p:cNvSpPr txBox="1">
            <a:spLocks noChangeArrowheads="1"/>
          </p:cNvSpPr>
          <p:nvPr/>
        </p:nvSpPr>
        <p:spPr bwMode="auto">
          <a:xfrm>
            <a:off x="428625" y="3200400"/>
            <a:ext cx="29718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FF00"/>
                </a:solidFill>
              </a:rPr>
              <a:t>Collapse of the Berlin Wall</a:t>
            </a:r>
          </a:p>
        </p:txBody>
      </p:sp>
      <p:pic>
        <p:nvPicPr>
          <p:cNvPr id="10248" name="Picture 15" descr="U.S. Customs marine personnel patroling the waters at the U.S./Mexican border near Tijuana,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3962400"/>
            <a:ext cx="2751137" cy="18303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 Box 20"/>
          <p:cNvSpPr txBox="1">
            <a:spLocks noChangeArrowheads="1"/>
          </p:cNvSpPr>
          <p:nvPr/>
        </p:nvSpPr>
        <p:spPr bwMode="auto">
          <a:xfrm>
            <a:off x="715963" y="5867400"/>
            <a:ext cx="2397125"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FF00"/>
                </a:solidFill>
              </a:rPr>
              <a:t>Tijuana Border Fence</a:t>
            </a:r>
          </a:p>
        </p:txBody>
      </p:sp>
      <p:sp>
        <p:nvSpPr>
          <p:cNvPr id="10250" name="Rectangle 22"/>
          <p:cNvSpPr>
            <a:spLocks noChangeArrowheads="1"/>
          </p:cNvSpPr>
          <p:nvPr/>
        </p:nvSpPr>
        <p:spPr bwMode="auto">
          <a:xfrm>
            <a:off x="0" y="6327391"/>
            <a:ext cx="7208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a:t>Sources: http://www.cbp.gov/xp/cgov/newsroom/image_library/afc/patroling_the_water/patrolling_waters_05.xml</a:t>
            </a:r>
          </a:p>
        </p:txBody>
      </p:sp>
      <p:sp>
        <p:nvSpPr>
          <p:cNvPr id="10251" name="Rectangle 23"/>
          <p:cNvSpPr>
            <a:spLocks noChangeArrowheads="1"/>
          </p:cNvSpPr>
          <p:nvPr/>
        </p:nvSpPr>
        <p:spPr bwMode="auto">
          <a:xfrm>
            <a:off x="0" y="6583363"/>
            <a:ext cx="362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a:t>http://www.usaid.gov/about/challenge/challenge_2.html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2BD2AE-CCFE-40BB-8FD9-9CD64C51C209}" type="slidenum">
              <a:rPr lang="en-US" sz="1400"/>
              <a:pPr eaLnBrk="1" hangingPunct="1"/>
              <a:t>44</a:t>
            </a:fld>
            <a:endParaRPr lang="en-US" sz="1400"/>
          </a:p>
        </p:txBody>
      </p:sp>
      <p:sp>
        <p:nvSpPr>
          <p:cNvPr id="32771" name="Rectangle 2"/>
          <p:cNvSpPr>
            <a:spLocks noGrp="1" noChangeArrowheads="1"/>
          </p:cNvSpPr>
          <p:nvPr>
            <p:ph type="title"/>
          </p:nvPr>
        </p:nvSpPr>
        <p:spPr>
          <a:xfrm>
            <a:off x="762000" y="76200"/>
            <a:ext cx="7772400" cy="914400"/>
          </a:xfrm>
        </p:spPr>
        <p:txBody>
          <a:bodyPr/>
          <a:lstStyle/>
          <a:p>
            <a:pPr eaLnBrk="1" hangingPunct="1"/>
            <a:r>
              <a:rPr lang="en-US" dirty="0" smtClean="0"/>
              <a:t>Obstacles to US Immigration</a:t>
            </a:r>
          </a:p>
        </p:txBody>
      </p:sp>
      <p:sp>
        <p:nvSpPr>
          <p:cNvPr id="50179" name="Rectangle 3"/>
          <p:cNvSpPr>
            <a:spLocks noGrp="1" noChangeArrowheads="1"/>
          </p:cNvSpPr>
          <p:nvPr>
            <p:ph type="body" idx="1"/>
          </p:nvPr>
        </p:nvSpPr>
        <p:spPr>
          <a:xfrm>
            <a:off x="304800" y="914400"/>
            <a:ext cx="8610600" cy="5943600"/>
          </a:xfrm>
        </p:spPr>
        <p:txBody>
          <a:bodyPr>
            <a:normAutofit/>
          </a:bodyPr>
          <a:lstStyle/>
          <a:p>
            <a:pPr eaLnBrk="1" hangingPunct="1">
              <a:lnSpc>
                <a:spcPct val="90000"/>
              </a:lnSpc>
              <a:defRPr/>
            </a:pPr>
            <a:r>
              <a:rPr lang="en-US" sz="2800" b="1" dirty="0" smtClean="0"/>
              <a:t>At one time the major obstacles to immigration to the US were physical – travel was difficult and dangerous, and often involved long hazardous journeys by sea.</a:t>
            </a:r>
          </a:p>
          <a:p>
            <a:pPr eaLnBrk="1" hangingPunct="1">
              <a:lnSpc>
                <a:spcPct val="90000"/>
              </a:lnSpc>
              <a:defRPr/>
            </a:pPr>
            <a:r>
              <a:rPr lang="en-US" sz="2800" b="1" dirty="0" smtClean="0"/>
              <a:t>Today, travel technology has made it much faster and easier to travel long distances, and the major barriers to migration are mostly cultural:</a:t>
            </a:r>
          </a:p>
          <a:p>
            <a:pPr lvl="1" eaLnBrk="1" hangingPunct="1">
              <a:lnSpc>
                <a:spcPct val="90000"/>
              </a:lnSpc>
              <a:defRPr/>
            </a:pPr>
            <a:r>
              <a:rPr lang="en-US" sz="2400" b="1" dirty="0" smtClean="0">
                <a:solidFill>
                  <a:srgbClr val="FFFF00"/>
                </a:solidFill>
              </a:rPr>
              <a:t>Getting permission to enter the country.</a:t>
            </a:r>
          </a:p>
          <a:p>
            <a:pPr lvl="1" eaLnBrk="1" hangingPunct="1">
              <a:lnSpc>
                <a:spcPct val="90000"/>
              </a:lnSpc>
              <a:defRPr/>
            </a:pPr>
            <a:r>
              <a:rPr lang="en-US" sz="2400" b="1" dirty="0" smtClean="0">
                <a:solidFill>
                  <a:srgbClr val="FFFF00"/>
                </a:solidFill>
              </a:rPr>
              <a:t>Attitudes toward migrants.</a:t>
            </a:r>
          </a:p>
          <a:p>
            <a:pPr eaLnBrk="1" hangingPunct="1">
              <a:lnSpc>
                <a:spcPct val="90000"/>
              </a:lnSpc>
              <a:defRPr/>
            </a:pPr>
            <a:r>
              <a:rPr lang="en-US" sz="2800" b="1" dirty="0" smtClean="0"/>
              <a:t>Until the late 1800s immigration to the US was almost unlimited – if you wanted to come, you could come.</a:t>
            </a:r>
          </a:p>
          <a:p>
            <a:pPr eaLnBrk="1" hangingPunct="1">
              <a:lnSpc>
                <a:spcPct val="90000"/>
              </a:lnSpc>
              <a:defRPr/>
            </a:pPr>
            <a:r>
              <a:rPr lang="en-US" sz="2800" b="1" dirty="0" smtClean="0"/>
              <a:t>Today, the US (and all other developed countries, too) put limits on the number of immigrants.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064EEA-9766-4F96-89E8-769B65E3D32B}" type="slidenum">
              <a:rPr lang="en-US" sz="1400"/>
              <a:pPr eaLnBrk="1" hangingPunct="1"/>
              <a:t>45</a:t>
            </a:fld>
            <a:endParaRPr lang="en-US" sz="1400"/>
          </a:p>
        </p:txBody>
      </p:sp>
      <p:sp>
        <p:nvSpPr>
          <p:cNvPr id="33795" name="Rectangle 2"/>
          <p:cNvSpPr>
            <a:spLocks noGrp="1" noChangeArrowheads="1"/>
          </p:cNvSpPr>
          <p:nvPr>
            <p:ph type="title"/>
          </p:nvPr>
        </p:nvSpPr>
        <p:spPr>
          <a:xfrm>
            <a:off x="457200" y="228600"/>
            <a:ext cx="8229600" cy="914400"/>
          </a:xfrm>
        </p:spPr>
        <p:txBody>
          <a:bodyPr/>
          <a:lstStyle/>
          <a:p>
            <a:pPr eaLnBrk="1" hangingPunct="1"/>
            <a:r>
              <a:rPr lang="en-US" smtClean="0"/>
              <a:t>US Immigration Laws: </a:t>
            </a:r>
            <a:br>
              <a:rPr lang="en-US" smtClean="0"/>
            </a:br>
            <a:r>
              <a:rPr lang="en-US" smtClean="0"/>
              <a:t>Selected Highlights, 1776-1924</a:t>
            </a:r>
          </a:p>
        </p:txBody>
      </p:sp>
      <p:sp>
        <p:nvSpPr>
          <p:cNvPr id="33796" name="Rectangle 3"/>
          <p:cNvSpPr>
            <a:spLocks noGrp="1" noChangeArrowheads="1"/>
          </p:cNvSpPr>
          <p:nvPr>
            <p:ph type="body" idx="1"/>
          </p:nvPr>
        </p:nvSpPr>
        <p:spPr>
          <a:xfrm>
            <a:off x="0" y="1371600"/>
            <a:ext cx="9144000" cy="5181600"/>
          </a:xfrm>
        </p:spPr>
        <p:txBody>
          <a:bodyPr/>
          <a:lstStyle/>
          <a:p>
            <a:pPr eaLnBrk="1" hangingPunct="1">
              <a:lnSpc>
                <a:spcPct val="80000"/>
              </a:lnSpc>
            </a:pPr>
            <a:r>
              <a:rPr lang="en-US" sz="2000" b="1" dirty="0" smtClean="0"/>
              <a:t>1790 — Residence requirement (2 years)</a:t>
            </a:r>
          </a:p>
          <a:p>
            <a:pPr eaLnBrk="1" hangingPunct="1">
              <a:lnSpc>
                <a:spcPct val="80000"/>
              </a:lnSpc>
            </a:pPr>
            <a:r>
              <a:rPr lang="en-US" sz="2000" b="1" dirty="0" smtClean="0"/>
              <a:t>1819 — Reporting to government; Sustenance rules for ship's passengers</a:t>
            </a:r>
          </a:p>
          <a:p>
            <a:pPr eaLnBrk="1" hangingPunct="1">
              <a:lnSpc>
                <a:spcPct val="80000"/>
              </a:lnSpc>
            </a:pPr>
            <a:r>
              <a:rPr lang="en-US" sz="2000" b="1" dirty="0" smtClean="0"/>
              <a:t>1864 — Secretary of State given control of immigration</a:t>
            </a:r>
          </a:p>
          <a:p>
            <a:pPr eaLnBrk="1" hangingPunct="1">
              <a:lnSpc>
                <a:spcPct val="80000"/>
              </a:lnSpc>
            </a:pPr>
            <a:r>
              <a:rPr lang="en-US" sz="2000" b="1" dirty="0" smtClean="0">
                <a:solidFill>
                  <a:srgbClr val="FFFF00"/>
                </a:solidFill>
              </a:rPr>
              <a:t>1875</a:t>
            </a:r>
            <a:r>
              <a:rPr lang="en-US" sz="2000" b="1" dirty="0" smtClean="0"/>
              <a:t> — Entry of prostitutes &amp; convicts prohibited [</a:t>
            </a:r>
            <a:r>
              <a:rPr lang="en-US" sz="2000" b="1" dirty="0" smtClean="0">
                <a:solidFill>
                  <a:srgbClr val="FFFF00"/>
                </a:solidFill>
              </a:rPr>
              <a:t>First restrictions</a:t>
            </a:r>
            <a:r>
              <a:rPr lang="en-US" sz="2000" b="1" dirty="0" smtClean="0"/>
              <a:t>]</a:t>
            </a:r>
          </a:p>
          <a:p>
            <a:pPr eaLnBrk="1" hangingPunct="1">
              <a:lnSpc>
                <a:spcPct val="80000"/>
              </a:lnSpc>
            </a:pPr>
            <a:r>
              <a:rPr lang="en-US" sz="2000" b="1" dirty="0" smtClean="0"/>
              <a:t>1882 — Chinese Exclusion Act; Persons convicted of political offenses, lunatics, idiots, persons likely to become public charges also excluded; Head tax imposed</a:t>
            </a:r>
          </a:p>
          <a:p>
            <a:pPr eaLnBrk="1" hangingPunct="1">
              <a:lnSpc>
                <a:spcPct val="80000"/>
              </a:lnSpc>
            </a:pPr>
            <a:r>
              <a:rPr lang="en-US" sz="2000" b="1" dirty="0" smtClean="0"/>
              <a:t>1888 — Expulsion provisions adopted</a:t>
            </a:r>
          </a:p>
          <a:p>
            <a:pPr eaLnBrk="1" hangingPunct="1">
              <a:lnSpc>
                <a:spcPct val="80000"/>
              </a:lnSpc>
            </a:pPr>
            <a:r>
              <a:rPr lang="en-US" sz="2000" b="1" dirty="0" smtClean="0"/>
              <a:t>1891 — Bureau of Immigration established</a:t>
            </a:r>
          </a:p>
          <a:p>
            <a:pPr eaLnBrk="1" hangingPunct="1">
              <a:lnSpc>
                <a:spcPct val="80000"/>
              </a:lnSpc>
            </a:pPr>
            <a:r>
              <a:rPr lang="en-US" sz="2000" b="1" dirty="0" smtClean="0"/>
              <a:t>1903 — Polygamists and radicals added to exclusion list</a:t>
            </a:r>
          </a:p>
          <a:p>
            <a:pPr eaLnBrk="1" hangingPunct="1">
              <a:lnSpc>
                <a:spcPct val="80000"/>
              </a:lnSpc>
            </a:pPr>
            <a:r>
              <a:rPr lang="en-US" sz="2000" b="1" dirty="0" smtClean="0"/>
              <a:t>1906 — Knowledge of English required (for citizenship – not for entry)</a:t>
            </a:r>
          </a:p>
          <a:p>
            <a:pPr eaLnBrk="1" hangingPunct="1">
              <a:lnSpc>
                <a:spcPct val="80000"/>
              </a:lnSpc>
            </a:pPr>
            <a:r>
              <a:rPr lang="en-US" sz="2000" b="1" dirty="0" smtClean="0"/>
              <a:t>1907 — Head tax increased; People with physical or mental defects excluded; "Gentlemen's Agreement" with Japan</a:t>
            </a:r>
          </a:p>
          <a:p>
            <a:pPr eaLnBrk="1" hangingPunct="1">
              <a:lnSpc>
                <a:spcPct val="80000"/>
              </a:lnSpc>
            </a:pPr>
            <a:r>
              <a:rPr lang="en-US" sz="2000" b="1" dirty="0" smtClean="0"/>
              <a:t>1917 — Illiterates, "</a:t>
            </a:r>
            <a:r>
              <a:rPr lang="en-US" sz="2000" b="1" dirty="0" smtClean="0">
                <a:solidFill>
                  <a:srgbClr val="FFFF00"/>
                </a:solidFill>
              </a:rPr>
              <a:t>persons of psychopathic inferiority</a:t>
            </a:r>
            <a:r>
              <a:rPr lang="en-US" sz="2000" b="1" dirty="0" smtClean="0"/>
              <a:t>," men entering for immoral purposes, alcoholics, stowaways and vagrants added to exclusion list</a:t>
            </a:r>
          </a:p>
          <a:p>
            <a:pPr eaLnBrk="1" hangingPunct="1">
              <a:lnSpc>
                <a:spcPct val="80000"/>
              </a:lnSpc>
            </a:pPr>
            <a:r>
              <a:rPr lang="en-US" sz="2000" b="1" dirty="0" smtClean="0"/>
              <a:t>1921 — Temporary annual quotas set by nationality</a:t>
            </a:r>
          </a:p>
          <a:p>
            <a:pPr eaLnBrk="1" hangingPunct="1">
              <a:lnSpc>
                <a:spcPct val="80000"/>
              </a:lnSpc>
            </a:pPr>
            <a:r>
              <a:rPr lang="en-US" sz="2000" b="1" dirty="0" smtClean="0"/>
              <a:t>1924 — Permanent quotas (2% of 1910 population, by nationality); Border Patrol established</a:t>
            </a:r>
          </a:p>
        </p:txBody>
      </p:sp>
      <p:sp>
        <p:nvSpPr>
          <p:cNvPr id="33797" name="Text Box 4"/>
          <p:cNvSpPr txBox="1">
            <a:spLocks noChangeArrowheads="1"/>
          </p:cNvSpPr>
          <p:nvPr/>
        </p:nvSpPr>
        <p:spPr bwMode="auto">
          <a:xfrm>
            <a:off x="914400" y="6477000"/>
            <a:ext cx="769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i="1"/>
              <a:t>Source: see http://www.uscis.gov/portal/site/uscis , “Immigration Legal History”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0C4C7-15EA-42C5-A320-1CF975F4C232}" type="slidenum">
              <a:rPr lang="en-US" sz="1400"/>
              <a:pPr eaLnBrk="1" hangingPunct="1"/>
              <a:t>46</a:t>
            </a:fld>
            <a:endParaRPr lang="en-US" sz="1400"/>
          </a:p>
        </p:txBody>
      </p:sp>
      <p:sp>
        <p:nvSpPr>
          <p:cNvPr id="34819" name="Rectangle 2"/>
          <p:cNvSpPr>
            <a:spLocks noGrp="1" noChangeArrowheads="1"/>
          </p:cNvSpPr>
          <p:nvPr>
            <p:ph type="title"/>
          </p:nvPr>
        </p:nvSpPr>
        <p:spPr>
          <a:xfrm>
            <a:off x="0" y="228600"/>
            <a:ext cx="7010400" cy="1371600"/>
          </a:xfrm>
        </p:spPr>
        <p:txBody>
          <a:bodyPr/>
          <a:lstStyle/>
          <a:p>
            <a:pPr algn="l" eaLnBrk="1" hangingPunct="1"/>
            <a:r>
              <a:rPr lang="en-GB" sz="3200" b="1" smtClean="0"/>
              <a:t>Intelligence Testing, World War I:</a:t>
            </a:r>
            <a:br>
              <a:rPr lang="en-GB" sz="3200" b="1" smtClean="0"/>
            </a:br>
            <a:r>
              <a:rPr lang="en-GB" sz="3200" b="1" smtClean="0"/>
              <a:t>Justifying the Quota System</a:t>
            </a:r>
            <a:r>
              <a:rPr lang="en-GB" sz="3600" b="1" smtClean="0"/>
              <a:t/>
            </a:r>
            <a:br>
              <a:rPr lang="en-GB" sz="3600" b="1" smtClean="0"/>
            </a:br>
            <a:endParaRPr lang="en-US" sz="3600" b="1" smtClean="0"/>
          </a:p>
        </p:txBody>
      </p:sp>
      <p:sp>
        <p:nvSpPr>
          <p:cNvPr id="34820" name="Rectangle 3"/>
          <p:cNvSpPr>
            <a:spLocks noGrp="1" noChangeArrowheads="1"/>
          </p:cNvSpPr>
          <p:nvPr>
            <p:ph type="body" sz="half" idx="1"/>
          </p:nvPr>
        </p:nvSpPr>
        <p:spPr>
          <a:xfrm>
            <a:off x="0" y="3581400"/>
            <a:ext cx="5181600" cy="2895600"/>
          </a:xfrm>
        </p:spPr>
        <p:txBody>
          <a:bodyPr/>
          <a:lstStyle/>
          <a:p>
            <a:pPr eaLnBrk="1" hangingPunct="1">
              <a:lnSpc>
                <a:spcPct val="90000"/>
              </a:lnSpc>
            </a:pPr>
            <a:r>
              <a:rPr lang="en-GB" b="1" dirty="0" smtClean="0">
                <a:cs typeface="Times New Roman" pitchFamily="18" charset="0"/>
              </a:rPr>
              <a:t>Since people from Eastern and Southern Europe were shown by “</a:t>
            </a:r>
            <a:r>
              <a:rPr lang="en-GB" b="1" dirty="0" smtClean="0">
                <a:solidFill>
                  <a:srgbClr val="FFFF00"/>
                </a:solidFill>
                <a:cs typeface="Times New Roman" pitchFamily="18" charset="0"/>
              </a:rPr>
              <a:t>objective</a:t>
            </a:r>
            <a:r>
              <a:rPr lang="en-GB" b="1" dirty="0" smtClean="0">
                <a:cs typeface="Times New Roman" pitchFamily="18" charset="0"/>
              </a:rPr>
              <a:t>” testing to be “</a:t>
            </a:r>
            <a:r>
              <a:rPr lang="en-GB" b="1" dirty="0" smtClean="0">
                <a:solidFill>
                  <a:srgbClr val="FFFF00"/>
                </a:solidFill>
                <a:cs typeface="Times New Roman" pitchFamily="18" charset="0"/>
              </a:rPr>
              <a:t>morons</a:t>
            </a:r>
            <a:r>
              <a:rPr lang="en-GB" b="1" dirty="0" smtClean="0">
                <a:cs typeface="Times New Roman" pitchFamily="18" charset="0"/>
              </a:rPr>
              <a:t>,” immigration quotas were established limiting migration from those regions.</a:t>
            </a:r>
            <a:endParaRPr lang="en-US" sz="3200" dirty="0" smtClean="0"/>
          </a:p>
        </p:txBody>
      </p:sp>
      <p:pic>
        <p:nvPicPr>
          <p:cNvPr id="34821" name="Picture 5"/>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5322888" y="762000"/>
            <a:ext cx="3744912" cy="5715000"/>
          </a:xfrm>
          <a:prstGeom prst="rect">
            <a:avLst/>
          </a:prstGeom>
          <a:noFill/>
          <a:ln w="12700">
            <a:solidFill>
              <a:schemeClr val="accent2"/>
            </a:solidFill>
            <a:miter lim="800000"/>
            <a:headEnd/>
            <a:tailEnd/>
          </a:ln>
          <a:extLst>
            <a:ext uri="{909E8E84-426E-40DD-AFC4-6F175D3DCCD1}">
              <a14:hiddenFill xmlns:a14="http://schemas.microsoft.com/office/drawing/2010/main">
                <a:blipFill dpi="0" rotWithShape="0">
                  <a:blip>
                    <a:lum contrast="36000"/>
                  </a:blip>
                  <a:srcRect/>
                  <a:stretch>
                    <a:fillRect/>
                  </a:stretch>
                </a:blipFill>
              </a14:hiddenFill>
            </a:ext>
          </a:extLst>
        </p:spPr>
      </p:pic>
      <p:pic>
        <p:nvPicPr>
          <p:cNvPr id="34822" name="Picture 6"/>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685800" y="1219200"/>
            <a:ext cx="3505200" cy="2163763"/>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0" y="6324600"/>
            <a:ext cx="396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i="1" dirty="0"/>
              <a:t>Source: http://www.comnet.ca/~pballan/MAJOR.htm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txBox="1">
            <a:spLocks noGrp="1"/>
          </p:cNvSpPr>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89DFCB5-BA89-49C6-A903-F7BB4AEB46C6}" type="slidenum">
              <a:rPr lang="en-US" sz="1400" b="1"/>
              <a:pPr algn="r" eaLnBrk="1" hangingPunct="1"/>
              <a:t>47</a:t>
            </a:fld>
            <a:endParaRPr lang="en-US" sz="1400" b="1"/>
          </a:p>
        </p:txBody>
      </p:sp>
      <p:sp>
        <p:nvSpPr>
          <p:cNvPr id="50179" name="Rectangle 60"/>
          <p:cNvSpPr>
            <a:spLocks noGrp="1" noChangeArrowheads="1"/>
          </p:cNvSpPr>
          <p:nvPr>
            <p:ph type="title" idx="4294967295"/>
          </p:nvPr>
        </p:nvSpPr>
        <p:spPr>
          <a:xfrm>
            <a:off x="762000" y="76200"/>
            <a:ext cx="7772400" cy="838200"/>
          </a:xfrm>
        </p:spPr>
        <p:txBody>
          <a:bodyPr/>
          <a:lstStyle/>
          <a:p>
            <a:pPr eaLnBrk="1" hangingPunct="1"/>
            <a:r>
              <a:rPr lang="en-US" dirty="0" smtClean="0"/>
              <a:t>Recent US Immigration</a:t>
            </a:r>
          </a:p>
        </p:txBody>
      </p:sp>
      <p:sp>
        <p:nvSpPr>
          <p:cNvPr id="50180" name="Rectangle 61"/>
          <p:cNvSpPr>
            <a:spLocks noChangeArrowheads="1"/>
          </p:cNvSpPr>
          <p:nvPr/>
        </p:nvSpPr>
        <p:spPr bwMode="auto">
          <a:xfrm>
            <a:off x="0" y="6334780"/>
            <a:ext cx="67722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a:t>Data source: http://</a:t>
            </a:r>
            <a:r>
              <a:rPr lang="fr-FR" sz="1400" i="1" dirty="0" smtClean="0"/>
              <a:t>www.dhs.gov/xlibrary/assets/statistics/yearbook/2010/ois_yb_2010.pdf;</a:t>
            </a:r>
          </a:p>
          <a:p>
            <a:pPr eaLnBrk="0" hangingPunct="0"/>
            <a:r>
              <a:rPr lang="fr-FR" sz="1400" i="1" dirty="0"/>
              <a:t>http://www.dhs.gov/xlibrary/assets/statistics/publications/lpr_fr_2011.pdf</a:t>
            </a:r>
          </a:p>
        </p:txBody>
      </p:sp>
      <p:sp>
        <p:nvSpPr>
          <p:cNvPr id="50181" name="Rectangle 62"/>
          <p:cNvSpPr>
            <a:spLocks noChangeArrowheads="1"/>
          </p:cNvSpPr>
          <p:nvPr/>
        </p:nvSpPr>
        <p:spPr bwMode="auto">
          <a:xfrm>
            <a:off x="228600" y="4114800"/>
            <a:ext cx="8610600" cy="221998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42900" indent="-342900">
              <a:spcBef>
                <a:spcPct val="20000"/>
              </a:spcBef>
              <a:buClr>
                <a:schemeClr val="accent2"/>
              </a:buClr>
              <a:buSzPct val="110000"/>
              <a:buFontTx/>
              <a:buChar char="•"/>
            </a:pPr>
            <a:r>
              <a:rPr lang="en-US" dirty="0"/>
              <a:t>Notice that family-related migrants are usually the largest group.</a:t>
            </a:r>
          </a:p>
          <a:p>
            <a:pPr marL="342900" indent="-342900">
              <a:spcBef>
                <a:spcPct val="20000"/>
              </a:spcBef>
              <a:buClr>
                <a:schemeClr val="accent2"/>
              </a:buClr>
              <a:buSzPct val="110000"/>
              <a:buFontTx/>
              <a:buChar char="•"/>
            </a:pPr>
            <a:r>
              <a:rPr lang="en-US" dirty="0"/>
              <a:t>Also note that no more than 7% of all visas may be issued to people from any one country (this does not affect refugees or asylum seekers</a:t>
            </a:r>
            <a:r>
              <a:rPr lang="en-US" dirty="0" smtClean="0"/>
              <a:t>).</a:t>
            </a:r>
          </a:p>
          <a:p>
            <a:pPr marL="342900" indent="-342900">
              <a:spcBef>
                <a:spcPct val="20000"/>
              </a:spcBef>
              <a:buClr>
                <a:schemeClr val="accent2"/>
              </a:buClr>
              <a:buSzPct val="110000"/>
              <a:buFontTx/>
              <a:buChar char="•"/>
            </a:pPr>
            <a:r>
              <a:rPr lang="en-US" dirty="0" smtClean="0"/>
              <a:t>Since the US admits large numbers of skilled workers, some countries have accused the US of encouraging “</a:t>
            </a:r>
            <a:r>
              <a:rPr lang="en-US" b="1" dirty="0" smtClean="0">
                <a:solidFill>
                  <a:srgbClr val="FFFF00"/>
                </a:solidFill>
              </a:rPr>
              <a:t>brain drain</a:t>
            </a:r>
            <a:r>
              <a:rPr lang="en-US" dirty="0" smtClean="0"/>
              <a:t>.”</a:t>
            </a:r>
            <a:endParaRPr lang="en-US" dirty="0"/>
          </a:p>
        </p:txBody>
      </p:sp>
      <p:graphicFrame>
        <p:nvGraphicFramePr>
          <p:cNvPr id="50611" name="Group 435"/>
          <p:cNvGraphicFramePr>
            <a:graphicFrameLocks noGrp="1"/>
          </p:cNvGraphicFramePr>
          <p:nvPr>
            <p:extLst>
              <p:ext uri="{D42A27DB-BD31-4B8C-83A1-F6EECF244321}">
                <p14:modId xmlns:p14="http://schemas.microsoft.com/office/powerpoint/2010/main" val="1183478460"/>
              </p:ext>
            </p:extLst>
          </p:nvPr>
        </p:nvGraphicFramePr>
        <p:xfrm>
          <a:off x="190500" y="1676400"/>
          <a:ext cx="8763001" cy="2259330"/>
        </p:xfrm>
        <a:graphic>
          <a:graphicData uri="http://schemas.openxmlformats.org/drawingml/2006/table">
            <a:tbl>
              <a:tblPr/>
              <a:tblGrid>
                <a:gridCol w="1159013"/>
                <a:gridCol w="782991"/>
                <a:gridCol w="663840"/>
                <a:gridCol w="660746"/>
                <a:gridCol w="786086"/>
                <a:gridCol w="784538"/>
                <a:gridCol w="786086"/>
                <a:gridCol w="784539"/>
                <a:gridCol w="786086"/>
                <a:gridCol w="784538"/>
                <a:gridCol w="784538"/>
              </a:tblGrid>
              <a:tr h="295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FF"/>
                          </a:solidFill>
                          <a:effectLst/>
                          <a:latin typeface="Arial" charset="0"/>
                          <a:cs typeface="Arial" charset="0"/>
                        </a:rPr>
                        <a:t>TYPE</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FF"/>
                          </a:solidFill>
                          <a:effectLst/>
                          <a:latin typeface="Arial" charset="0"/>
                          <a:cs typeface="Arial" charset="0"/>
                        </a:rPr>
                        <a:t>2002</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2003</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2004</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2005</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2006</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2007</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2008</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charset="0"/>
                          <a:cs typeface="Arial" charset="0"/>
                        </a:rPr>
                        <a:t>2009</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FF"/>
                          </a:solidFill>
                          <a:effectLst/>
                          <a:latin typeface="Arial" charset="0"/>
                          <a:cs typeface="Arial" charset="0"/>
                        </a:rPr>
                        <a:t>2010</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FF"/>
                          </a:solidFill>
                          <a:effectLst/>
                          <a:latin typeface="Arial" charset="0"/>
                          <a:cs typeface="Arial" charset="0"/>
                        </a:rPr>
                        <a:t>2011</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FAMILY</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186,880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158,796</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214,355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212,970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222,229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194,900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227,761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211,859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214,589</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234,931</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EMPLOYMENT</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173,777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81,714</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155,317</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246,865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159,075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161,733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164,741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140,903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148,343</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139,339</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DIVERSITY</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42,820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46,335</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50,084</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46,234</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44,471</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42,127</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41,761</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47,879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49,763</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50,103</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REFUGEES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115,601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34,362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61,013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112,676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99,609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54,942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90,030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118,836</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92,741</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113,045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ASYLEES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10,197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10,402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10,217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30,286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116,845</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81,183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76,362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58,532</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43,550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55,415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1,059,356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703,542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957,883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1,122,257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1,266,129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1,052,415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1,107,126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1,130,818</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1,042,625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cs typeface="Arial" charset="0"/>
                        </a:rPr>
                        <a:t>1,062,040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38616B1-121D-4C19-9983-2A0F69A52025}" type="slidenum">
              <a:rPr lang="en-US" sz="1400" b="1"/>
              <a:pPr algn="r" eaLnBrk="1" hangingPunct="1"/>
              <a:t>48</a:t>
            </a:fld>
            <a:endParaRPr lang="en-US" sz="1400" b="1"/>
          </a:p>
        </p:txBody>
      </p:sp>
      <p:sp>
        <p:nvSpPr>
          <p:cNvPr id="51203" name="Rectangle 60"/>
          <p:cNvSpPr>
            <a:spLocks noGrp="1" noChangeArrowheads="1"/>
          </p:cNvSpPr>
          <p:nvPr>
            <p:ph type="title" idx="4294967295"/>
          </p:nvPr>
        </p:nvSpPr>
        <p:spPr>
          <a:xfrm>
            <a:off x="762000" y="76200"/>
            <a:ext cx="7772400" cy="838200"/>
          </a:xfrm>
        </p:spPr>
        <p:txBody>
          <a:bodyPr/>
          <a:lstStyle/>
          <a:p>
            <a:pPr eaLnBrk="1" hangingPunct="1"/>
            <a:r>
              <a:rPr lang="en-US" dirty="0" smtClean="0"/>
              <a:t>Recent US Migrants by Category</a:t>
            </a:r>
          </a:p>
        </p:txBody>
      </p:sp>
      <p:sp>
        <p:nvSpPr>
          <p:cNvPr id="51204" name="Rectangle 61"/>
          <p:cNvSpPr>
            <a:spLocks noChangeArrowheads="1"/>
          </p:cNvSpPr>
          <p:nvPr/>
        </p:nvSpPr>
        <p:spPr bwMode="auto">
          <a:xfrm>
            <a:off x="0" y="6267144"/>
            <a:ext cx="67722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400" i="1" dirty="0"/>
              <a:t>Data source: http://</a:t>
            </a:r>
            <a:r>
              <a:rPr lang="fr-FR" sz="1400" i="1" dirty="0" smtClean="0"/>
              <a:t>www.dhs.gov/xlibrary/assets/statistics/yearbook/2010/ois_yb_2010.pdf;</a:t>
            </a:r>
          </a:p>
          <a:p>
            <a:pPr eaLnBrk="0" hangingPunct="0"/>
            <a:r>
              <a:rPr lang="fr-FR" sz="1400" i="1" dirty="0"/>
              <a:t>http://</a:t>
            </a:r>
            <a:r>
              <a:rPr lang="fr-FR" sz="1400" i="1" dirty="0" smtClean="0"/>
              <a:t>www.dhs.gov/xlibrary/assets/statistics/publications/lpr_fr_2011.pdf</a:t>
            </a:r>
            <a:endParaRPr lang="fr-FR" sz="1400" i="1" dirty="0"/>
          </a:p>
        </p:txBody>
      </p:sp>
      <p:pic>
        <p:nvPicPr>
          <p:cNvPr id="51309"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566" y="1066800"/>
            <a:ext cx="7028868"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305800" cy="914400"/>
          </a:xfrm>
        </p:spPr>
        <p:txBody>
          <a:bodyPr/>
          <a:lstStyle/>
          <a:p>
            <a:r>
              <a:rPr lang="en-US" dirty="0" smtClean="0"/>
              <a:t>Foreign-Born Population of the US</a:t>
            </a:r>
            <a:endParaRPr lang="en-US" dirty="0"/>
          </a:p>
        </p:txBody>
      </p:sp>
      <p:sp>
        <p:nvSpPr>
          <p:cNvPr id="6" name="Content Placeholder 5"/>
          <p:cNvSpPr>
            <a:spLocks noGrp="1"/>
          </p:cNvSpPr>
          <p:nvPr>
            <p:ph sz="half" idx="1"/>
          </p:nvPr>
        </p:nvSpPr>
        <p:spPr>
          <a:xfrm>
            <a:off x="152399" y="990600"/>
            <a:ext cx="2525969" cy="5235042"/>
          </a:xfrm>
        </p:spPr>
        <p:txBody>
          <a:bodyPr>
            <a:normAutofit fontScale="92500"/>
          </a:bodyPr>
          <a:lstStyle/>
          <a:p>
            <a:r>
              <a:rPr lang="en-US" dirty="0" smtClean="0"/>
              <a:t>Migrant characteristics:</a:t>
            </a:r>
          </a:p>
          <a:p>
            <a:pPr lvl="1"/>
            <a:r>
              <a:rPr lang="en-US" dirty="0" smtClean="0"/>
              <a:t>40% 23-39 years old</a:t>
            </a:r>
          </a:p>
          <a:p>
            <a:pPr lvl="1"/>
            <a:r>
              <a:rPr lang="en-US" dirty="0" smtClean="0"/>
              <a:t>Just 5% over 65 years old</a:t>
            </a:r>
          </a:p>
          <a:p>
            <a:pPr lvl="1"/>
            <a:r>
              <a:rPr lang="en-US" dirty="0" smtClean="0"/>
              <a:t>Children make up 16% of immigrants</a:t>
            </a:r>
          </a:p>
          <a:p>
            <a:pPr lvl="1"/>
            <a:r>
              <a:rPr lang="en-US" dirty="0" smtClean="0"/>
              <a:t>Recent immigrants tend to have limited education.</a:t>
            </a:r>
            <a:endParaRPr lang="en-US" dirty="0"/>
          </a:p>
        </p:txBody>
      </p:sp>
      <p:sp>
        <p:nvSpPr>
          <p:cNvPr id="4" name="Slide Number Placeholder 3"/>
          <p:cNvSpPr>
            <a:spLocks noGrp="1"/>
          </p:cNvSpPr>
          <p:nvPr>
            <p:ph type="sldNum" sz="quarter" idx="12"/>
          </p:nvPr>
        </p:nvSpPr>
        <p:spPr/>
        <p:txBody>
          <a:bodyPr/>
          <a:lstStyle/>
          <a:p>
            <a:pPr>
              <a:defRPr/>
            </a:pPr>
            <a:fld id="{BD4ACE0A-30EC-41FF-917C-FF99D7CD15A6}" type="slidenum">
              <a:rPr lang="en-US" smtClean="0"/>
              <a:pPr>
                <a:defRPr/>
              </a:pPr>
              <a:t>49</a:t>
            </a:fld>
            <a:endParaRPr lang="en-US"/>
          </a:p>
        </p:txBody>
      </p:sp>
      <p:sp>
        <p:nvSpPr>
          <p:cNvPr id="10" name="Rectangle 7"/>
          <p:cNvSpPr>
            <a:spLocks noChangeArrowheads="1"/>
          </p:cNvSpPr>
          <p:nvPr/>
        </p:nvSpPr>
        <p:spPr bwMode="auto">
          <a:xfrm>
            <a:off x="0" y="6378042"/>
            <a:ext cx="5709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i="1" dirty="0"/>
              <a:t>Source: http://</a:t>
            </a:r>
            <a:r>
              <a:rPr lang="en-US" sz="1400" i="1" dirty="0" smtClean="0"/>
              <a:t>cis.org/2012-profile-of-americas-foreign-born-population#f1; </a:t>
            </a:r>
          </a:p>
          <a:p>
            <a:pPr eaLnBrk="0" hangingPunct="0"/>
            <a:r>
              <a:rPr lang="en-US" sz="1400" i="1" dirty="0" smtClean="0"/>
              <a:t>see also http</a:t>
            </a:r>
            <a:r>
              <a:rPr lang="en-US" sz="1400" i="1" dirty="0"/>
              <a:t>://www.migrationinformation.org/datahub/charts/final.fb.shtml</a:t>
            </a:r>
          </a:p>
        </p:txBody>
      </p:sp>
      <p:pic>
        <p:nvPicPr>
          <p:cNvPr id="57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369" y="1398322"/>
            <a:ext cx="6295472" cy="441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14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B9BC8D-C44B-4C30-8EF6-1335E23C58F4}" type="slidenum">
              <a:rPr lang="en-US" sz="1400"/>
              <a:pPr eaLnBrk="1" hangingPunct="1"/>
              <a:t>5</a:t>
            </a:fld>
            <a:endParaRPr lang="en-US" sz="1400"/>
          </a:p>
        </p:txBody>
      </p:sp>
      <p:sp>
        <p:nvSpPr>
          <p:cNvPr id="5123" name="Rectangle 2"/>
          <p:cNvSpPr>
            <a:spLocks noGrp="1" noChangeArrowheads="1"/>
          </p:cNvSpPr>
          <p:nvPr>
            <p:ph type="title"/>
          </p:nvPr>
        </p:nvSpPr>
        <p:spPr>
          <a:xfrm>
            <a:off x="533400" y="457200"/>
            <a:ext cx="8229600" cy="914400"/>
          </a:xfrm>
        </p:spPr>
        <p:txBody>
          <a:bodyPr/>
          <a:lstStyle/>
          <a:p>
            <a:pPr eaLnBrk="1" hangingPunct="1"/>
            <a:r>
              <a:rPr lang="en-US" smtClean="0"/>
              <a:t>Ravenstein’s 19</a:t>
            </a:r>
            <a:r>
              <a:rPr lang="en-US" baseline="30000" smtClean="0"/>
              <a:t>th</a:t>
            </a:r>
            <a:r>
              <a:rPr lang="en-US" smtClean="0"/>
              <a:t> Century </a:t>
            </a:r>
            <a:br>
              <a:rPr lang="en-US" smtClean="0"/>
            </a:br>
            <a:r>
              <a:rPr lang="en-US" smtClean="0"/>
              <a:t>“Laws” of Migration</a:t>
            </a:r>
          </a:p>
        </p:txBody>
      </p:sp>
      <p:sp>
        <p:nvSpPr>
          <p:cNvPr id="23555" name="Rectangle 3"/>
          <p:cNvSpPr>
            <a:spLocks noGrp="1" noChangeArrowheads="1"/>
          </p:cNvSpPr>
          <p:nvPr>
            <p:ph type="body" idx="1"/>
          </p:nvPr>
        </p:nvSpPr>
        <p:spPr>
          <a:xfrm>
            <a:off x="304800" y="1676400"/>
            <a:ext cx="8534400" cy="4876800"/>
          </a:xfrm>
        </p:spPr>
        <p:txBody>
          <a:bodyPr>
            <a:normAutofit fontScale="85000" lnSpcReduction="20000"/>
          </a:bodyPr>
          <a:lstStyle/>
          <a:p>
            <a:pPr eaLnBrk="1" hangingPunct="1">
              <a:lnSpc>
                <a:spcPct val="90000"/>
              </a:lnSpc>
              <a:defRPr/>
            </a:pPr>
            <a:r>
              <a:rPr lang="en-US" b="1" dirty="0" smtClean="0"/>
              <a:t>Not really </a:t>
            </a:r>
            <a:r>
              <a:rPr lang="en-US" b="1" u="sng" dirty="0" smtClean="0">
                <a:solidFill>
                  <a:srgbClr val="FFFF00"/>
                </a:solidFill>
              </a:rPr>
              <a:t>laws</a:t>
            </a:r>
            <a:r>
              <a:rPr lang="en-US" b="1" dirty="0" smtClean="0">
                <a:solidFill>
                  <a:srgbClr val="FFFF00"/>
                </a:solidFill>
              </a:rPr>
              <a:t> </a:t>
            </a:r>
            <a:r>
              <a:rPr lang="en-US" b="1" dirty="0" smtClean="0"/>
              <a:t>– more like </a:t>
            </a:r>
            <a:r>
              <a:rPr lang="en-US" b="1" u="sng" dirty="0" smtClean="0">
                <a:solidFill>
                  <a:srgbClr val="FFFF00"/>
                </a:solidFill>
              </a:rPr>
              <a:t>observations</a:t>
            </a:r>
            <a:r>
              <a:rPr lang="en-US" b="1" dirty="0" smtClean="0"/>
              <a:t>.</a:t>
            </a:r>
          </a:p>
          <a:p>
            <a:pPr eaLnBrk="1" hangingPunct="1">
              <a:lnSpc>
                <a:spcPct val="90000"/>
              </a:lnSpc>
              <a:defRPr/>
            </a:pPr>
            <a:r>
              <a:rPr lang="en-US" b="1" dirty="0" smtClean="0"/>
              <a:t>Three categories: </a:t>
            </a:r>
            <a:r>
              <a:rPr lang="en-US" b="1" u="sng" dirty="0" smtClean="0">
                <a:solidFill>
                  <a:srgbClr val="FFFF00"/>
                </a:solidFill>
              </a:rPr>
              <a:t>Distance</a:t>
            </a:r>
            <a:r>
              <a:rPr lang="en-US" b="1" dirty="0" smtClean="0"/>
              <a:t>, </a:t>
            </a:r>
            <a:r>
              <a:rPr lang="en-US" b="1" u="sng" dirty="0" smtClean="0">
                <a:solidFill>
                  <a:srgbClr val="FFFF00"/>
                </a:solidFill>
              </a:rPr>
              <a:t>Reasons</a:t>
            </a:r>
            <a:r>
              <a:rPr lang="en-US" b="1" dirty="0" smtClean="0"/>
              <a:t>, </a:t>
            </a:r>
            <a:r>
              <a:rPr lang="en-US" b="1" u="sng" dirty="0" smtClean="0">
                <a:solidFill>
                  <a:srgbClr val="FFFF00"/>
                </a:solidFill>
              </a:rPr>
              <a:t>Characteristics</a:t>
            </a:r>
          </a:p>
          <a:p>
            <a:pPr eaLnBrk="1" hangingPunct="1">
              <a:lnSpc>
                <a:spcPct val="90000"/>
              </a:lnSpc>
              <a:defRPr/>
            </a:pPr>
            <a:r>
              <a:rPr lang="en-US" b="1" dirty="0" smtClean="0">
                <a:solidFill>
                  <a:srgbClr val="FFFF00"/>
                </a:solidFill>
              </a:rPr>
              <a:t>Distance of migration</a:t>
            </a:r>
          </a:p>
          <a:p>
            <a:pPr lvl="1" eaLnBrk="1" hangingPunct="1">
              <a:lnSpc>
                <a:spcPct val="90000"/>
              </a:lnSpc>
              <a:defRPr/>
            </a:pPr>
            <a:r>
              <a:rPr lang="en-US" b="1" dirty="0" smtClean="0"/>
              <a:t>Most migrants move a short distance, within a single country.</a:t>
            </a:r>
          </a:p>
          <a:p>
            <a:pPr lvl="1" eaLnBrk="1" hangingPunct="1">
              <a:lnSpc>
                <a:spcPct val="90000"/>
              </a:lnSpc>
              <a:defRPr/>
            </a:pPr>
            <a:r>
              <a:rPr lang="en-US" b="1" dirty="0"/>
              <a:t>Long-distance migrants usually go to major centers of economic activity.</a:t>
            </a:r>
          </a:p>
          <a:p>
            <a:pPr eaLnBrk="1" hangingPunct="1">
              <a:lnSpc>
                <a:spcPct val="90000"/>
              </a:lnSpc>
              <a:defRPr/>
            </a:pPr>
            <a:r>
              <a:rPr lang="en-US" b="1" dirty="0" smtClean="0">
                <a:solidFill>
                  <a:srgbClr val="FFFF00"/>
                </a:solidFill>
              </a:rPr>
              <a:t>Reasons for migration</a:t>
            </a:r>
          </a:p>
          <a:p>
            <a:pPr lvl="1" eaLnBrk="1" hangingPunct="1">
              <a:lnSpc>
                <a:spcPct val="90000"/>
              </a:lnSpc>
              <a:defRPr/>
            </a:pPr>
            <a:r>
              <a:rPr lang="en-US" b="1" dirty="0" smtClean="0"/>
              <a:t>Most people migrate for </a:t>
            </a:r>
            <a:r>
              <a:rPr lang="en-US" b="1" dirty="0" smtClean="0">
                <a:solidFill>
                  <a:schemeClr val="tx2"/>
                </a:solidFill>
              </a:rPr>
              <a:t>economic </a:t>
            </a:r>
            <a:r>
              <a:rPr lang="en-US" b="1" dirty="0" smtClean="0"/>
              <a:t>reasons.</a:t>
            </a:r>
          </a:p>
          <a:p>
            <a:pPr lvl="1" eaLnBrk="1" hangingPunct="1">
              <a:lnSpc>
                <a:spcPct val="90000"/>
              </a:lnSpc>
              <a:defRPr/>
            </a:pPr>
            <a:r>
              <a:rPr lang="en-US" b="1" dirty="0" smtClean="0"/>
              <a:t>Cultural &amp; environmental factors may also be important, but usually not as important as economics</a:t>
            </a:r>
          </a:p>
          <a:p>
            <a:pPr eaLnBrk="1" hangingPunct="1">
              <a:lnSpc>
                <a:spcPct val="90000"/>
              </a:lnSpc>
              <a:defRPr/>
            </a:pPr>
            <a:r>
              <a:rPr lang="en-US" b="1" dirty="0" smtClean="0">
                <a:solidFill>
                  <a:srgbClr val="FFFF00"/>
                </a:solidFill>
              </a:rPr>
              <a:t>Characteristics of migrants</a:t>
            </a:r>
          </a:p>
          <a:p>
            <a:pPr lvl="1" eaLnBrk="1" hangingPunct="1">
              <a:lnSpc>
                <a:spcPct val="90000"/>
              </a:lnSpc>
              <a:defRPr/>
            </a:pPr>
            <a:r>
              <a:rPr lang="en-US" b="1" dirty="0" smtClean="0"/>
              <a:t>Most long-distance migrants are males.</a:t>
            </a:r>
          </a:p>
          <a:p>
            <a:pPr lvl="1" eaLnBrk="1" hangingPunct="1">
              <a:lnSpc>
                <a:spcPct val="90000"/>
              </a:lnSpc>
              <a:defRPr/>
            </a:pPr>
            <a:r>
              <a:rPr lang="en-US" b="1" dirty="0" smtClean="0"/>
              <a:t>Most long-distance migrants are adults, not families with their children.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1295400"/>
          </a:xfrm>
        </p:spPr>
        <p:txBody>
          <a:bodyPr/>
          <a:lstStyle/>
          <a:p>
            <a:pPr algn="r"/>
            <a:r>
              <a:rPr lang="en-US" dirty="0" smtClean="0"/>
              <a:t>Changes in </a:t>
            </a:r>
            <a:br>
              <a:rPr lang="en-US" dirty="0" smtClean="0"/>
            </a:br>
            <a:r>
              <a:rPr lang="en-US" dirty="0" smtClean="0"/>
              <a:t>US Migrants</a:t>
            </a:r>
            <a:endParaRPr lang="en-US" dirty="0"/>
          </a:p>
        </p:txBody>
      </p:sp>
      <p:sp>
        <p:nvSpPr>
          <p:cNvPr id="3" name="Slide Number Placeholder 2"/>
          <p:cNvSpPr>
            <a:spLocks noGrp="1"/>
          </p:cNvSpPr>
          <p:nvPr>
            <p:ph type="sldNum" sz="quarter" idx="12"/>
          </p:nvPr>
        </p:nvSpPr>
        <p:spPr/>
        <p:txBody>
          <a:bodyPr/>
          <a:lstStyle/>
          <a:p>
            <a:pPr>
              <a:defRPr/>
            </a:pPr>
            <a:fld id="{038A780F-1055-4B1F-BB30-49ABC327EB4C}" type="slidenum">
              <a:rPr lang="en-US" smtClean="0"/>
              <a:pPr>
                <a:defRPr/>
              </a:pPr>
              <a:t>50</a:t>
            </a:fld>
            <a:endParaRPr lang="en-US"/>
          </a:p>
        </p:txBody>
      </p:sp>
      <p:sp>
        <p:nvSpPr>
          <p:cNvPr id="5" name="Rectangle 5"/>
          <p:cNvSpPr>
            <a:spLocks noChangeArrowheads="1"/>
          </p:cNvSpPr>
          <p:nvPr/>
        </p:nvSpPr>
        <p:spPr bwMode="auto">
          <a:xfrm>
            <a:off x="0" y="6324600"/>
            <a:ext cx="8071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i="1" dirty="0" smtClean="0"/>
              <a:t>Sources: </a:t>
            </a:r>
            <a:r>
              <a:rPr lang="en-US" sz="1400" i="1" dirty="0"/>
              <a:t>http://www.pewhispanic.org/2012/04/23/net-migration-from-mexico-falls-to-zero-and-perhaps-less</a:t>
            </a:r>
            <a:r>
              <a:rPr lang="en-US" sz="1400" i="1" dirty="0" smtClean="0"/>
              <a:t>/;</a:t>
            </a:r>
          </a:p>
          <a:p>
            <a:pPr eaLnBrk="0" hangingPunct="0"/>
            <a:r>
              <a:rPr lang="en-US" sz="1400" i="1" dirty="0"/>
              <a:t>http://www.census.gov/population/www/documentation/twps0081/twps0081.pdf</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10581"/>
            <a:ext cx="633611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8824"/>
            <a:ext cx="3429000" cy="287157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17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044E02-0346-4640-ADD3-63EEFFC413F8}" type="slidenum">
              <a:rPr lang="en-US" sz="1400"/>
              <a:pPr eaLnBrk="1" hangingPunct="1"/>
              <a:t>51</a:t>
            </a:fld>
            <a:endParaRPr lang="en-US" sz="1400"/>
          </a:p>
        </p:txBody>
      </p:sp>
      <p:sp>
        <p:nvSpPr>
          <p:cNvPr id="40963" name="Rectangle 2"/>
          <p:cNvSpPr>
            <a:spLocks noGrp="1" noChangeArrowheads="1"/>
          </p:cNvSpPr>
          <p:nvPr>
            <p:ph type="title"/>
          </p:nvPr>
        </p:nvSpPr>
        <p:spPr/>
        <p:txBody>
          <a:bodyPr/>
          <a:lstStyle/>
          <a:p>
            <a:pPr eaLnBrk="1" hangingPunct="1"/>
            <a:r>
              <a:rPr lang="en-US" smtClean="0"/>
              <a:t>US Attitudes Toward Immigrants</a:t>
            </a:r>
          </a:p>
        </p:txBody>
      </p:sp>
      <p:sp>
        <p:nvSpPr>
          <p:cNvPr id="40964" name="Rectangle 3"/>
          <p:cNvSpPr>
            <a:spLocks noGrp="1" noChangeArrowheads="1"/>
          </p:cNvSpPr>
          <p:nvPr>
            <p:ph type="body" idx="1"/>
          </p:nvPr>
        </p:nvSpPr>
        <p:spPr/>
        <p:txBody>
          <a:bodyPr/>
          <a:lstStyle/>
          <a:p>
            <a:pPr eaLnBrk="1" hangingPunct="1"/>
            <a:r>
              <a:rPr lang="en-US" dirty="0" smtClean="0"/>
              <a:t>US attitudes toward immigrants have sometimes been hostile:</a:t>
            </a:r>
          </a:p>
          <a:p>
            <a:pPr lvl="1" eaLnBrk="1" hangingPunct="1"/>
            <a:r>
              <a:rPr lang="en-US" dirty="0" smtClean="0"/>
              <a:t>Anti-Irish, anti-Catholic</a:t>
            </a:r>
          </a:p>
          <a:p>
            <a:pPr lvl="1" eaLnBrk="1" hangingPunct="1"/>
            <a:r>
              <a:rPr lang="en-US" dirty="0" smtClean="0"/>
              <a:t>Anti-Polish, anti-Jewish</a:t>
            </a:r>
          </a:p>
          <a:p>
            <a:pPr lvl="1" eaLnBrk="1" hangingPunct="1"/>
            <a:r>
              <a:rPr lang="en-US" dirty="0" smtClean="0"/>
              <a:t>Anti-Chinese, anti-Japanese</a:t>
            </a:r>
          </a:p>
          <a:p>
            <a:pPr lvl="1" eaLnBrk="1" hangingPunct="1"/>
            <a:r>
              <a:rPr lang="en-US" dirty="0" smtClean="0"/>
              <a:t>Anti-Mexican, anti-Cuban, etc.</a:t>
            </a:r>
          </a:p>
          <a:p>
            <a:pPr eaLnBrk="1" hangingPunct="1"/>
            <a:r>
              <a:rPr lang="en-US" dirty="0" smtClean="0"/>
              <a:t>Historically, a number of US politicians have used anti-immigrant slogans as part of their campaigns.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Negative US Attitudes</a:t>
            </a:r>
          </a:p>
        </p:txBody>
      </p:sp>
      <p:pic>
        <p:nvPicPr>
          <p:cNvPr id="52228" name="Picture 4"/>
          <p:cNvPicPr>
            <a:picLocks noChangeAspect="1" noChangeArrowheads="1"/>
          </p:cNvPicPr>
          <p:nvPr/>
        </p:nvPicPr>
        <p:blipFill>
          <a:blip r:embed="rId2">
            <a:lum contrast="78000"/>
            <a:grayscl/>
            <a:extLst>
              <a:ext uri="{28A0092B-C50C-407E-A947-70E740481C1C}">
                <a14:useLocalDpi xmlns:a14="http://schemas.microsoft.com/office/drawing/2010/main" val="0"/>
              </a:ext>
            </a:extLst>
          </a:blip>
          <a:srcRect t="4330" r="5289"/>
          <a:stretch>
            <a:fillRect/>
          </a:stretch>
        </p:blipFill>
        <p:spPr bwMode="auto">
          <a:xfrm>
            <a:off x="381000" y="1066800"/>
            <a:ext cx="3049588" cy="3124200"/>
          </a:xfrm>
          <a:prstGeom prst="rect">
            <a:avLst/>
          </a:prstGeom>
          <a:noFill/>
          <a:ln w="127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Text Box 5"/>
          <p:cNvSpPr txBox="1">
            <a:spLocks noChangeArrowheads="1"/>
          </p:cNvSpPr>
          <p:nvPr/>
        </p:nvSpPr>
        <p:spPr bwMode="auto">
          <a:xfrm>
            <a:off x="2971800" y="1295400"/>
            <a:ext cx="16764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Anti-Irish</a:t>
            </a:r>
          </a:p>
        </p:txBody>
      </p:sp>
      <p:pic>
        <p:nvPicPr>
          <p:cNvPr id="52230" name="Picture 6"/>
          <p:cNvPicPr>
            <a:picLocks noChangeAspect="1" noChangeArrowheads="1"/>
          </p:cNvPicPr>
          <p:nvPr/>
        </p:nvPicPr>
        <p:blipFill>
          <a:blip r:embed="rId3">
            <a:lum contrast="78000"/>
            <a:grayscl/>
            <a:extLst>
              <a:ext uri="{28A0092B-C50C-407E-A947-70E740481C1C}">
                <a14:useLocalDpi xmlns:a14="http://schemas.microsoft.com/office/drawing/2010/main" val="0"/>
              </a:ext>
            </a:extLst>
          </a:blip>
          <a:srcRect r="5000"/>
          <a:stretch>
            <a:fillRect/>
          </a:stretch>
        </p:blipFill>
        <p:spPr bwMode="auto">
          <a:xfrm>
            <a:off x="4876800" y="1066800"/>
            <a:ext cx="4038600" cy="2901950"/>
          </a:xfrm>
          <a:prstGeom prst="rect">
            <a:avLst/>
          </a:prstGeom>
          <a:noFill/>
          <a:ln w="127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1" name="Text Box 7"/>
          <p:cNvSpPr txBox="1">
            <a:spLocks noChangeArrowheads="1"/>
          </p:cNvSpPr>
          <p:nvPr/>
        </p:nvSpPr>
        <p:spPr bwMode="auto">
          <a:xfrm>
            <a:off x="3733800" y="2438400"/>
            <a:ext cx="19812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Anti-Catholic</a:t>
            </a:r>
          </a:p>
        </p:txBody>
      </p:sp>
      <p:pic>
        <p:nvPicPr>
          <p:cNvPr id="522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3228975" cy="26495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4" name="Text Box 10"/>
          <p:cNvSpPr txBox="1">
            <a:spLocks noChangeArrowheads="1"/>
          </p:cNvSpPr>
          <p:nvPr/>
        </p:nvSpPr>
        <p:spPr bwMode="auto">
          <a:xfrm>
            <a:off x="457200" y="4648200"/>
            <a:ext cx="19812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Anti-Chinese</a:t>
            </a:r>
          </a:p>
        </p:txBody>
      </p:sp>
      <p:pic>
        <p:nvPicPr>
          <p:cNvPr id="52235" name="Picture 11"/>
          <p:cNvPicPr>
            <a:picLocks noChangeAspect="1" noChangeArrowheads="1"/>
          </p:cNvPicPr>
          <p:nvPr/>
        </p:nvPicPr>
        <p:blipFill>
          <a:blip r:embed="rId5">
            <a:lum contrast="12000"/>
            <a:grayscl/>
            <a:extLst>
              <a:ext uri="{28A0092B-C50C-407E-A947-70E740481C1C}">
                <a14:useLocalDpi xmlns:a14="http://schemas.microsoft.com/office/drawing/2010/main" val="0"/>
              </a:ext>
            </a:extLst>
          </a:blip>
          <a:srcRect/>
          <a:stretch>
            <a:fillRect/>
          </a:stretch>
        </p:blipFill>
        <p:spPr bwMode="auto">
          <a:xfrm>
            <a:off x="5029200" y="4038600"/>
            <a:ext cx="3371850" cy="2697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6" name="Text Box 12"/>
          <p:cNvSpPr txBox="1">
            <a:spLocks noChangeArrowheads="1"/>
          </p:cNvSpPr>
          <p:nvPr/>
        </p:nvSpPr>
        <p:spPr bwMode="auto">
          <a:xfrm>
            <a:off x="6934200" y="6172200"/>
            <a:ext cx="19812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Anti-Japanese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D1E31E-94CC-4A54-9F90-854EB60F523D}" type="slidenum">
              <a:rPr lang="en-US" sz="1400"/>
              <a:pPr eaLnBrk="1" hangingPunct="1"/>
              <a:t>6</a:t>
            </a:fld>
            <a:endParaRPr lang="en-US" sz="1400"/>
          </a:p>
        </p:txBody>
      </p:sp>
      <p:sp>
        <p:nvSpPr>
          <p:cNvPr id="11267" name="Rectangle 2"/>
          <p:cNvSpPr>
            <a:spLocks noGrp="1" noChangeArrowheads="1"/>
          </p:cNvSpPr>
          <p:nvPr>
            <p:ph type="title"/>
          </p:nvPr>
        </p:nvSpPr>
        <p:spPr/>
        <p:txBody>
          <a:bodyPr/>
          <a:lstStyle/>
          <a:p>
            <a:pPr eaLnBrk="1" hangingPunct="1"/>
            <a:r>
              <a:rPr lang="en-US" dirty="0" smtClean="0"/>
              <a:t>Migration Distance</a:t>
            </a:r>
          </a:p>
        </p:txBody>
      </p:sp>
      <p:sp>
        <p:nvSpPr>
          <p:cNvPr id="11268" name="Rectangle 3"/>
          <p:cNvSpPr>
            <a:spLocks noGrp="1" noChangeArrowheads="1"/>
          </p:cNvSpPr>
          <p:nvPr>
            <p:ph type="body" idx="1"/>
          </p:nvPr>
        </p:nvSpPr>
        <p:spPr>
          <a:xfrm>
            <a:off x="457200" y="1219200"/>
            <a:ext cx="8153400" cy="5334000"/>
          </a:xfrm>
        </p:spPr>
        <p:txBody>
          <a:bodyPr/>
          <a:lstStyle/>
          <a:p>
            <a:pPr eaLnBrk="1" hangingPunct="1">
              <a:lnSpc>
                <a:spcPct val="90000"/>
              </a:lnSpc>
            </a:pPr>
            <a:r>
              <a:rPr lang="en-US" b="1" dirty="0" smtClean="0">
                <a:solidFill>
                  <a:srgbClr val="FFFF00"/>
                </a:solidFill>
              </a:rPr>
              <a:t>International migration</a:t>
            </a:r>
            <a:r>
              <a:rPr lang="en-US" b="1" dirty="0" smtClean="0"/>
              <a:t> (</a:t>
            </a:r>
            <a:r>
              <a:rPr lang="en-US" b="1" i="1" dirty="0" smtClean="0"/>
              <a:t>usually</a:t>
            </a:r>
            <a:r>
              <a:rPr lang="en-US" b="1" dirty="0" smtClean="0"/>
              <a:t>) </a:t>
            </a:r>
            <a:r>
              <a:rPr lang="en-US" b="1" dirty="0" smtClean="0">
                <a:solidFill>
                  <a:srgbClr val="FFFF00"/>
                </a:solidFill>
              </a:rPr>
              <a:t>involves</a:t>
            </a:r>
            <a:r>
              <a:rPr lang="en-US" b="1" dirty="0" smtClean="0"/>
              <a:t>:</a:t>
            </a:r>
          </a:p>
          <a:p>
            <a:pPr lvl="1" eaLnBrk="1" hangingPunct="1">
              <a:lnSpc>
                <a:spcPct val="90000"/>
              </a:lnSpc>
            </a:pPr>
            <a:r>
              <a:rPr lang="en-US" b="1" dirty="0" smtClean="0"/>
              <a:t>Greater distances</a:t>
            </a:r>
          </a:p>
          <a:p>
            <a:pPr lvl="1" eaLnBrk="1" hangingPunct="1">
              <a:lnSpc>
                <a:spcPct val="90000"/>
              </a:lnSpc>
            </a:pPr>
            <a:r>
              <a:rPr lang="en-US" b="1" dirty="0" smtClean="0"/>
              <a:t>Greater cultural differences to deal with</a:t>
            </a:r>
          </a:p>
          <a:p>
            <a:pPr lvl="1" eaLnBrk="1" hangingPunct="1">
              <a:lnSpc>
                <a:spcPct val="90000"/>
              </a:lnSpc>
            </a:pPr>
            <a:r>
              <a:rPr lang="en-US" b="1" dirty="0" smtClean="0"/>
              <a:t>Greater separation from friends and family</a:t>
            </a:r>
          </a:p>
          <a:p>
            <a:pPr eaLnBrk="1" hangingPunct="1">
              <a:lnSpc>
                <a:spcPct val="90000"/>
              </a:lnSpc>
            </a:pPr>
            <a:r>
              <a:rPr lang="en-US" b="1" dirty="0" smtClean="0">
                <a:solidFill>
                  <a:srgbClr val="FFFF00"/>
                </a:solidFill>
              </a:rPr>
              <a:t>Internal migration</a:t>
            </a:r>
            <a:r>
              <a:rPr lang="en-US" b="1" dirty="0" smtClean="0"/>
              <a:t> (</a:t>
            </a:r>
            <a:r>
              <a:rPr lang="en-US" b="1" i="1" dirty="0" smtClean="0"/>
              <a:t>usually</a:t>
            </a:r>
            <a:r>
              <a:rPr lang="en-US" b="1" dirty="0" smtClean="0"/>
              <a:t>) </a:t>
            </a:r>
            <a:r>
              <a:rPr lang="en-US" b="1" dirty="0" smtClean="0">
                <a:solidFill>
                  <a:srgbClr val="FFFF00"/>
                </a:solidFill>
              </a:rPr>
              <a:t>involves</a:t>
            </a:r>
            <a:r>
              <a:rPr lang="en-US" b="1" dirty="0" smtClean="0"/>
              <a:t>:</a:t>
            </a:r>
          </a:p>
          <a:p>
            <a:pPr lvl="1" eaLnBrk="1" hangingPunct="1">
              <a:lnSpc>
                <a:spcPct val="90000"/>
              </a:lnSpc>
            </a:pPr>
            <a:r>
              <a:rPr lang="en-US" b="1" dirty="0" smtClean="0"/>
              <a:t>Shorter distances</a:t>
            </a:r>
          </a:p>
          <a:p>
            <a:pPr lvl="1" eaLnBrk="1" hangingPunct="1">
              <a:lnSpc>
                <a:spcPct val="90000"/>
              </a:lnSpc>
            </a:pPr>
            <a:r>
              <a:rPr lang="en-US" b="1" dirty="0" smtClean="0"/>
              <a:t>Fewer cultural differences to deal with</a:t>
            </a:r>
          </a:p>
          <a:p>
            <a:pPr lvl="1" eaLnBrk="1" hangingPunct="1">
              <a:lnSpc>
                <a:spcPct val="90000"/>
              </a:lnSpc>
            </a:pPr>
            <a:r>
              <a:rPr lang="en-US" b="1" dirty="0" smtClean="0"/>
              <a:t>Less separation from friends and family</a:t>
            </a:r>
          </a:p>
          <a:p>
            <a:pPr eaLnBrk="1" hangingPunct="1">
              <a:lnSpc>
                <a:spcPct val="90000"/>
              </a:lnSpc>
            </a:pPr>
            <a:r>
              <a:rPr lang="en-US" b="1" dirty="0" smtClean="0"/>
              <a:t>Because of these differences most migrants </a:t>
            </a:r>
            <a:r>
              <a:rPr lang="en-US" b="1" dirty="0"/>
              <a:t>historically have been </a:t>
            </a:r>
            <a:r>
              <a:rPr lang="en-US" b="1" dirty="0" smtClean="0">
                <a:solidFill>
                  <a:srgbClr val="FFFF00"/>
                </a:solidFill>
              </a:rPr>
              <a:t>internal</a:t>
            </a:r>
            <a:r>
              <a:rPr lang="en-US" b="1" dirty="0" smtClean="0"/>
              <a:t>, not </a:t>
            </a:r>
            <a:r>
              <a:rPr lang="en-US" b="1" dirty="0" smtClean="0">
                <a:solidFill>
                  <a:srgbClr val="FFFF00"/>
                </a:solidFill>
              </a:rPr>
              <a:t>international</a:t>
            </a:r>
            <a:r>
              <a:rPr lang="en-US" b="1"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2130D0-F3E2-4220-8182-48508789E7D2}" type="slidenum">
              <a:rPr lang="en-US" sz="1400"/>
              <a:pPr eaLnBrk="1" hangingPunct="1"/>
              <a:t>7</a:t>
            </a:fld>
            <a:endParaRPr lang="en-US" sz="1400"/>
          </a:p>
        </p:txBody>
      </p:sp>
      <p:sp>
        <p:nvSpPr>
          <p:cNvPr id="21507" name="Rectangle 2"/>
          <p:cNvSpPr>
            <a:spLocks noGrp="1" noChangeArrowheads="1"/>
          </p:cNvSpPr>
          <p:nvPr>
            <p:ph type="title"/>
          </p:nvPr>
        </p:nvSpPr>
        <p:spPr/>
        <p:txBody>
          <a:bodyPr/>
          <a:lstStyle/>
          <a:p>
            <a:pPr eaLnBrk="1" hangingPunct="1"/>
            <a:r>
              <a:rPr lang="en-US" smtClean="0"/>
              <a:t>Global Migration Patterns</a:t>
            </a:r>
          </a:p>
        </p:txBody>
      </p:sp>
      <p:sp>
        <p:nvSpPr>
          <p:cNvPr id="21508" name="Rectangle 3"/>
          <p:cNvSpPr>
            <a:spLocks noGrp="1" noChangeArrowheads="1"/>
          </p:cNvSpPr>
          <p:nvPr>
            <p:ph type="body" idx="1"/>
          </p:nvPr>
        </p:nvSpPr>
        <p:spPr>
          <a:xfrm>
            <a:off x="0" y="990600"/>
            <a:ext cx="4648200" cy="5486400"/>
          </a:xfrm>
        </p:spPr>
        <p:txBody>
          <a:bodyPr>
            <a:normAutofit fontScale="92500" lnSpcReduction="10000"/>
          </a:bodyPr>
          <a:lstStyle/>
          <a:p>
            <a:pPr eaLnBrk="1" hangingPunct="1">
              <a:lnSpc>
                <a:spcPct val="90000"/>
              </a:lnSpc>
            </a:pPr>
            <a:r>
              <a:rPr lang="en-US" sz="2800" b="1" dirty="0" smtClean="0"/>
              <a:t>Only 3% of the world’s population are international migrants – but that’s still more than </a:t>
            </a:r>
            <a:r>
              <a:rPr lang="en-US" sz="2800" b="1" dirty="0" smtClean="0">
                <a:solidFill>
                  <a:srgbClr val="FFFF00"/>
                </a:solidFill>
              </a:rPr>
              <a:t>200 million people</a:t>
            </a:r>
            <a:r>
              <a:rPr lang="en-US" sz="2800" b="1" dirty="0" smtClean="0"/>
              <a:t>.</a:t>
            </a:r>
          </a:p>
          <a:p>
            <a:pPr eaLnBrk="1" hangingPunct="1">
              <a:lnSpc>
                <a:spcPct val="90000"/>
              </a:lnSpc>
            </a:pPr>
            <a:r>
              <a:rPr lang="en-US" sz="2800" b="1" dirty="0" smtClean="0"/>
              <a:t>At the global scale, some regions tend to accept migrants, and some tend to be sources of migrants.</a:t>
            </a:r>
          </a:p>
          <a:p>
            <a:pPr lvl="1" eaLnBrk="1" hangingPunct="1">
              <a:lnSpc>
                <a:spcPct val="90000"/>
              </a:lnSpc>
            </a:pPr>
            <a:r>
              <a:rPr lang="en-US" sz="2400" b="1" dirty="0" smtClean="0"/>
              <a:t>Net </a:t>
            </a:r>
            <a:r>
              <a:rPr lang="en-US" sz="2400" b="1" dirty="0" smtClean="0">
                <a:solidFill>
                  <a:srgbClr val="FFFF00"/>
                </a:solidFill>
              </a:rPr>
              <a:t>out</a:t>
            </a:r>
            <a:r>
              <a:rPr lang="en-US" sz="2400" b="1" dirty="0" smtClean="0"/>
              <a:t>-migration: Asia, Latin America and Africa</a:t>
            </a:r>
          </a:p>
          <a:p>
            <a:pPr lvl="1" eaLnBrk="1" hangingPunct="1">
              <a:lnSpc>
                <a:spcPct val="90000"/>
              </a:lnSpc>
            </a:pPr>
            <a:r>
              <a:rPr lang="en-US" sz="2400" b="1" dirty="0" smtClean="0"/>
              <a:t>Net </a:t>
            </a:r>
            <a:r>
              <a:rPr lang="en-US" sz="2400" b="1" dirty="0" smtClean="0">
                <a:solidFill>
                  <a:srgbClr val="FFFF00"/>
                </a:solidFill>
              </a:rPr>
              <a:t>in</a:t>
            </a:r>
            <a:r>
              <a:rPr lang="en-US" sz="2400" b="1" dirty="0" smtClean="0"/>
              <a:t>-migration: North America, Europe, Oceania</a:t>
            </a:r>
          </a:p>
          <a:p>
            <a:pPr eaLnBrk="1" hangingPunct="1">
              <a:lnSpc>
                <a:spcPct val="90000"/>
              </a:lnSpc>
            </a:pPr>
            <a:r>
              <a:rPr lang="en-US" b="1" dirty="0" smtClean="0"/>
              <a:t>Most migration today is from </a:t>
            </a:r>
            <a:r>
              <a:rPr lang="en-US" b="1" dirty="0" smtClean="0">
                <a:solidFill>
                  <a:srgbClr val="FFFF00"/>
                </a:solidFill>
              </a:rPr>
              <a:t>less</a:t>
            </a:r>
            <a:r>
              <a:rPr lang="en-US" b="1" dirty="0" smtClean="0"/>
              <a:t> developed to </a:t>
            </a:r>
            <a:r>
              <a:rPr lang="en-US" b="1" dirty="0" smtClean="0">
                <a:solidFill>
                  <a:srgbClr val="FFFF00"/>
                </a:solidFill>
              </a:rPr>
              <a:t>more</a:t>
            </a:r>
            <a:r>
              <a:rPr lang="en-US" b="1" dirty="0" smtClean="0"/>
              <a:t> developed nations.</a:t>
            </a:r>
          </a:p>
        </p:txBody>
      </p:sp>
      <p:sp>
        <p:nvSpPr>
          <p:cNvPr id="21509" name="Rectangle 5"/>
          <p:cNvSpPr>
            <a:spLocks noChangeArrowheads="1"/>
          </p:cNvSpPr>
          <p:nvPr/>
        </p:nvSpPr>
        <p:spPr bwMode="auto">
          <a:xfrm>
            <a:off x="4648200" y="4800600"/>
            <a:ext cx="4495800" cy="16764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marL="342900" indent="-342900">
              <a:lnSpc>
                <a:spcPct val="90000"/>
              </a:lnSpc>
              <a:spcBef>
                <a:spcPct val="20000"/>
              </a:spcBef>
              <a:buClr>
                <a:schemeClr val="accent2"/>
              </a:buClr>
              <a:buSzPct val="110000"/>
              <a:buChar char="•"/>
            </a:pPr>
            <a:r>
              <a:rPr lang="en-US" sz="2800" b="1" dirty="0">
                <a:latin typeface="+mn-lt"/>
              </a:rPr>
              <a:t>The US has a very high proportion of international migrants – about 25-30 million people (around 10%).</a:t>
            </a:r>
          </a:p>
        </p:txBody>
      </p:sp>
      <p:pic>
        <p:nvPicPr>
          <p:cNvPr id="2151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3846"/>
          <a:stretch/>
        </p:blipFill>
        <p:spPr bwMode="auto">
          <a:xfrm>
            <a:off x="4724400" y="1248697"/>
            <a:ext cx="4267200" cy="347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2"/>
          <p:cNvSpPr>
            <a:spLocks noChangeArrowheads="1"/>
          </p:cNvSpPr>
          <p:nvPr/>
        </p:nvSpPr>
        <p:spPr bwMode="auto">
          <a:xfrm>
            <a:off x="0" y="6477000"/>
            <a:ext cx="5645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Data Sources</a:t>
            </a:r>
            <a:r>
              <a:rPr lang="en-US" sz="1200" i="1" dirty="0"/>
              <a:t>: http://www.iom.int/jahia/Jahia/about-migration/facts-and-figures/lang/en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93D30C-5A8F-4F77-AAAD-4187F01348BE}" type="slidenum">
              <a:rPr lang="en-US" sz="1400"/>
              <a:pPr eaLnBrk="1" hangingPunct="1"/>
              <a:t>8</a:t>
            </a:fld>
            <a:endParaRPr lang="en-US" sz="1400"/>
          </a:p>
        </p:txBody>
      </p:sp>
      <p:sp>
        <p:nvSpPr>
          <p:cNvPr id="12291" name="Rectangle 2"/>
          <p:cNvSpPr>
            <a:spLocks noGrp="1" noChangeArrowheads="1"/>
          </p:cNvSpPr>
          <p:nvPr>
            <p:ph type="title"/>
          </p:nvPr>
        </p:nvSpPr>
        <p:spPr>
          <a:xfrm>
            <a:off x="762000" y="228600"/>
            <a:ext cx="7772400" cy="1143000"/>
          </a:xfrm>
        </p:spPr>
        <p:txBody>
          <a:bodyPr/>
          <a:lstStyle/>
          <a:p>
            <a:pPr eaLnBrk="1" hangingPunct="1"/>
            <a:r>
              <a:rPr lang="en-US" dirty="0" smtClean="0"/>
              <a:t>International Migration: </a:t>
            </a:r>
            <a:br>
              <a:rPr lang="en-US" dirty="0" smtClean="0"/>
            </a:br>
            <a:r>
              <a:rPr lang="en-US" dirty="0" smtClean="0"/>
              <a:t>Voluntary vs. Forced</a:t>
            </a:r>
          </a:p>
        </p:txBody>
      </p:sp>
      <p:sp>
        <p:nvSpPr>
          <p:cNvPr id="12292" name="Rectangle 3"/>
          <p:cNvSpPr>
            <a:spLocks noGrp="1" noChangeArrowheads="1"/>
          </p:cNvSpPr>
          <p:nvPr>
            <p:ph type="body" idx="1"/>
          </p:nvPr>
        </p:nvSpPr>
        <p:spPr>
          <a:xfrm>
            <a:off x="381000" y="1494504"/>
            <a:ext cx="8382000" cy="5334000"/>
          </a:xfrm>
        </p:spPr>
        <p:txBody>
          <a:bodyPr>
            <a:normAutofit fontScale="92500" lnSpcReduction="10000"/>
          </a:bodyPr>
          <a:lstStyle/>
          <a:p>
            <a:pPr eaLnBrk="1" hangingPunct="1"/>
            <a:r>
              <a:rPr lang="en-US" sz="3600" b="1" dirty="0" smtClean="0">
                <a:solidFill>
                  <a:srgbClr val="FFFF00"/>
                </a:solidFill>
              </a:rPr>
              <a:t>Voluntary</a:t>
            </a:r>
            <a:r>
              <a:rPr lang="en-US" sz="3600" b="1" dirty="0" smtClean="0"/>
              <a:t>: the migrant </a:t>
            </a:r>
            <a:r>
              <a:rPr lang="en-US" sz="3600" b="1" dirty="0" smtClean="0">
                <a:solidFill>
                  <a:srgbClr val="FFFF00"/>
                </a:solidFill>
              </a:rPr>
              <a:t>chooses</a:t>
            </a:r>
            <a:r>
              <a:rPr lang="en-US" sz="3600" b="1" dirty="0" smtClean="0"/>
              <a:t> to move.</a:t>
            </a:r>
          </a:p>
          <a:p>
            <a:pPr eaLnBrk="1" hangingPunct="1"/>
            <a:r>
              <a:rPr lang="en-US" sz="3600" b="1" dirty="0" smtClean="0">
                <a:solidFill>
                  <a:srgbClr val="FFFF00"/>
                </a:solidFill>
              </a:rPr>
              <a:t>Forced</a:t>
            </a:r>
            <a:r>
              <a:rPr lang="en-US" sz="3600" b="1" dirty="0" smtClean="0"/>
              <a:t>: the migrant has </a:t>
            </a:r>
            <a:r>
              <a:rPr lang="en-US" sz="3600" b="1" dirty="0" smtClean="0">
                <a:solidFill>
                  <a:srgbClr val="FFFF00"/>
                </a:solidFill>
              </a:rPr>
              <a:t>no choice</a:t>
            </a:r>
            <a:r>
              <a:rPr lang="en-US" sz="3600" b="1" dirty="0" smtClean="0"/>
              <a:t>.</a:t>
            </a:r>
          </a:p>
          <a:p>
            <a:pPr lvl="1" eaLnBrk="1" hangingPunct="1"/>
            <a:r>
              <a:rPr lang="en-US" sz="3200" b="1" dirty="0" smtClean="0"/>
              <a:t>Traditionally, people who move for economic or environmental reasons are </a:t>
            </a:r>
            <a:r>
              <a:rPr lang="en-US" sz="3200" b="1" dirty="0" smtClean="0">
                <a:solidFill>
                  <a:srgbClr val="FFFF00"/>
                </a:solidFill>
              </a:rPr>
              <a:t>automatically</a:t>
            </a:r>
            <a:r>
              <a:rPr lang="en-US" sz="3200" b="1" dirty="0" smtClean="0"/>
              <a:t> considered to be voluntary migrants.</a:t>
            </a:r>
          </a:p>
          <a:p>
            <a:pPr lvl="1" eaLnBrk="1" hangingPunct="1"/>
            <a:r>
              <a:rPr lang="en-US" sz="3200" b="1" dirty="0" smtClean="0"/>
              <a:t>The category of </a:t>
            </a:r>
            <a:r>
              <a:rPr lang="en-US" sz="3200" b="1" dirty="0" smtClean="0">
                <a:solidFill>
                  <a:srgbClr val="FFFF00"/>
                </a:solidFill>
              </a:rPr>
              <a:t>forced migrants</a:t>
            </a:r>
            <a:r>
              <a:rPr lang="en-US" sz="3200" b="1" dirty="0" smtClean="0"/>
              <a:t> is usually limited to just two groups: </a:t>
            </a:r>
            <a:r>
              <a:rPr lang="en-US" sz="3200" b="1" dirty="0" smtClean="0">
                <a:solidFill>
                  <a:srgbClr val="FFFF00"/>
                </a:solidFill>
              </a:rPr>
              <a:t>slaves</a:t>
            </a:r>
            <a:r>
              <a:rPr lang="en-US" sz="3200" b="1" dirty="0" smtClean="0"/>
              <a:t> and </a:t>
            </a:r>
            <a:r>
              <a:rPr lang="en-US" sz="3200" b="1" dirty="0" smtClean="0">
                <a:solidFill>
                  <a:srgbClr val="FFFF00"/>
                </a:solidFill>
              </a:rPr>
              <a:t>refugees</a:t>
            </a:r>
            <a:r>
              <a:rPr lang="en-US" sz="3200" b="1" dirty="0" smtClean="0"/>
              <a:t>.</a:t>
            </a:r>
          </a:p>
          <a:p>
            <a:pPr lvl="1" eaLnBrk="1" hangingPunct="1"/>
            <a:r>
              <a:rPr lang="en-US" sz="3200" b="1" dirty="0" smtClean="0"/>
              <a:t>Since most people move for economic reasons – most migrants are considered to be </a:t>
            </a:r>
            <a:r>
              <a:rPr lang="en-US" sz="3200" b="1" dirty="0" smtClean="0">
                <a:solidFill>
                  <a:srgbClr val="FFFF00"/>
                </a:solidFill>
              </a:rPr>
              <a:t>voluntary</a:t>
            </a:r>
            <a:r>
              <a:rPr lang="en-US" sz="3200" b="1"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081215-4743-4420-A0B9-595EF20AF508}" type="slidenum">
              <a:rPr lang="en-US" sz="1400"/>
              <a:pPr eaLnBrk="1" hangingPunct="1"/>
              <a:t>9</a:t>
            </a:fld>
            <a:endParaRPr lang="en-US" sz="1400"/>
          </a:p>
        </p:txBody>
      </p:sp>
      <p:sp>
        <p:nvSpPr>
          <p:cNvPr id="13315" name="Rectangle 2"/>
          <p:cNvSpPr>
            <a:spLocks noGrp="1" noChangeArrowheads="1"/>
          </p:cNvSpPr>
          <p:nvPr>
            <p:ph type="title"/>
          </p:nvPr>
        </p:nvSpPr>
        <p:spPr/>
        <p:txBody>
          <a:bodyPr/>
          <a:lstStyle/>
          <a:p>
            <a:pPr eaLnBrk="1" hangingPunct="1"/>
            <a:r>
              <a:rPr lang="en-US" smtClean="0"/>
              <a:t>Refugees Today</a:t>
            </a:r>
          </a:p>
        </p:txBody>
      </p:sp>
      <p:sp>
        <p:nvSpPr>
          <p:cNvPr id="70660" name="Rectangle 4"/>
          <p:cNvSpPr>
            <a:spLocks noChangeArrowheads="1"/>
          </p:cNvSpPr>
          <p:nvPr/>
        </p:nvSpPr>
        <p:spPr bwMode="auto">
          <a:xfrm>
            <a:off x="228600" y="4724400"/>
            <a:ext cx="8534400" cy="1919288"/>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42900" indent="-342900">
              <a:lnSpc>
                <a:spcPct val="95000"/>
              </a:lnSpc>
              <a:spcBef>
                <a:spcPct val="20000"/>
              </a:spcBef>
              <a:buClr>
                <a:schemeClr val="accent2"/>
              </a:buClr>
              <a:buSzPct val="110000"/>
              <a:buFontTx/>
              <a:buChar char="•"/>
              <a:defRPr/>
            </a:pPr>
            <a:r>
              <a:rPr lang="en-US" b="1" dirty="0"/>
              <a:t>According to the US Department of </a:t>
            </a:r>
            <a:r>
              <a:rPr lang="en-US" b="1" dirty="0" smtClean="0"/>
              <a:t>State and the UN High Commissioner for Refugees, </a:t>
            </a:r>
            <a:r>
              <a:rPr lang="en-US" b="1" dirty="0"/>
              <a:t>as </a:t>
            </a:r>
            <a:r>
              <a:rPr lang="en-US" b="1" dirty="0" smtClean="0"/>
              <a:t>of 2011 </a:t>
            </a:r>
            <a:r>
              <a:rPr lang="en-US" b="1" dirty="0"/>
              <a:t>there were </a:t>
            </a:r>
            <a:r>
              <a:rPr lang="en-US" b="1" dirty="0" smtClean="0"/>
              <a:t>more than 42 million </a:t>
            </a:r>
            <a:r>
              <a:rPr lang="en-US" b="1" dirty="0"/>
              <a:t>“persons of concern”:</a:t>
            </a:r>
          </a:p>
          <a:p>
            <a:pPr marL="800100" lvl="1" indent="-342900">
              <a:lnSpc>
                <a:spcPct val="95000"/>
              </a:lnSpc>
              <a:spcBef>
                <a:spcPct val="20000"/>
              </a:spcBef>
              <a:buClr>
                <a:schemeClr val="accent2"/>
              </a:buClr>
              <a:buSzPct val="110000"/>
              <a:buFontTx/>
              <a:buChar char="•"/>
              <a:defRPr/>
            </a:pPr>
            <a:r>
              <a:rPr lang="en-US" b="1" dirty="0" smtClean="0"/>
              <a:t>15.2 million refugees</a:t>
            </a:r>
          </a:p>
          <a:p>
            <a:pPr marL="800100" lvl="1" indent="-342900">
              <a:lnSpc>
                <a:spcPct val="95000"/>
              </a:lnSpc>
              <a:spcBef>
                <a:spcPct val="20000"/>
              </a:spcBef>
              <a:buClr>
                <a:schemeClr val="accent2"/>
              </a:buClr>
              <a:buSzPct val="110000"/>
              <a:buFontTx/>
              <a:buChar char="•"/>
              <a:defRPr/>
            </a:pPr>
            <a:r>
              <a:rPr lang="en-US" b="1" dirty="0" smtClean="0"/>
              <a:t>26.4 million internally displaced persons</a:t>
            </a:r>
            <a:endParaRPr lang="en-US" b="1" dirty="0"/>
          </a:p>
        </p:txBody>
      </p:sp>
      <p:sp>
        <p:nvSpPr>
          <p:cNvPr id="13317" name="Text Box 5"/>
          <p:cNvSpPr txBox="1">
            <a:spLocks noChangeArrowheads="1"/>
          </p:cNvSpPr>
          <p:nvPr/>
        </p:nvSpPr>
        <p:spPr bwMode="auto">
          <a:xfrm>
            <a:off x="0" y="6583363"/>
            <a:ext cx="877156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i="1" dirty="0" err="1" smtClean="0"/>
              <a:t>Sourcess</a:t>
            </a:r>
            <a:r>
              <a:rPr lang="en-US" sz="1200" i="1" dirty="0" smtClean="0"/>
              <a:t> https://hiu.state.gov/Products/Worldwide_GlobalDisplacement_2012Aug17_HIU_U622.pdf; http://www.unhcr.org/4fd6f87f9.html</a:t>
            </a:r>
            <a:endParaRPr lang="en-US" sz="1200" i="1" dirty="0"/>
          </a:p>
        </p:txBody>
      </p:sp>
      <p:pic>
        <p:nvPicPr>
          <p:cNvPr id="1332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428"/>
          <a:stretch/>
        </p:blipFill>
        <p:spPr bwMode="auto">
          <a:xfrm>
            <a:off x="990600" y="1066800"/>
            <a:ext cx="7105582" cy="359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2101</TotalTime>
  <Words>3355</Words>
  <Application>Microsoft Office PowerPoint</Application>
  <PresentationFormat>On-screen Show (4:3)</PresentationFormat>
  <Paragraphs>515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Radar</vt:lpstr>
      <vt:lpstr>Migration</vt:lpstr>
      <vt:lpstr>Migration: Terms</vt:lpstr>
      <vt:lpstr>Net Migration (per 1,000)</vt:lpstr>
      <vt:lpstr>Net Migration, 2011</vt:lpstr>
      <vt:lpstr>Ravenstein’s 19th Century  “Laws” of Migration</vt:lpstr>
      <vt:lpstr>Migration Distance</vt:lpstr>
      <vt:lpstr>Global Migration Patterns</vt:lpstr>
      <vt:lpstr>International Migration:  Voluntary vs. Forced</vt:lpstr>
      <vt:lpstr>Refugees Today</vt:lpstr>
      <vt:lpstr>Internally Displaced Persons</vt:lpstr>
      <vt:lpstr>Refugees in the US</vt:lpstr>
      <vt:lpstr>US Refugees Can Also Include…</vt:lpstr>
      <vt:lpstr>Who Is Not a Refugee?</vt:lpstr>
      <vt:lpstr>US Refugees, 2005-2011</vt:lpstr>
      <vt:lpstr>US Refugees,  1990-2010</vt:lpstr>
      <vt:lpstr>Global Refugees</vt:lpstr>
      <vt:lpstr>Internal Migration</vt:lpstr>
      <vt:lpstr>Interregional Migration: Examples</vt:lpstr>
      <vt:lpstr>Interregional Migration: The US</vt:lpstr>
      <vt:lpstr>US Migration by County, 2007-2008</vt:lpstr>
      <vt:lpstr>US Internal Migration: Recent  Changes</vt:lpstr>
      <vt:lpstr>Intraregional Migration in the US</vt:lpstr>
      <vt:lpstr>Reasons People Migrate</vt:lpstr>
      <vt:lpstr>Economic Push-Pull Factors</vt:lpstr>
      <vt:lpstr>Cultural Push-Pull factors</vt:lpstr>
      <vt:lpstr>Environmental Push-Pull Factors</vt:lpstr>
      <vt:lpstr>Temporary Migration for Work</vt:lpstr>
      <vt:lpstr>Guest Workers in Europe</vt:lpstr>
      <vt:lpstr>Temporary Migration for Education</vt:lpstr>
      <vt:lpstr>Economic Migrants vs. Refugees</vt:lpstr>
      <vt:lpstr>Migrant Characteristics: Changes?</vt:lpstr>
      <vt:lpstr>Female Migrants, by Region, 2010</vt:lpstr>
      <vt:lpstr>US Immigration, by Region</vt:lpstr>
      <vt:lpstr>US Immigration History</vt:lpstr>
      <vt:lpstr>US Immigration Periods</vt:lpstr>
      <vt:lpstr>Why Three European Waves?</vt:lpstr>
      <vt:lpstr>Immigration Today</vt:lpstr>
      <vt:lpstr>Recent US Immigration Flows (2008)</vt:lpstr>
      <vt:lpstr>US Immigrant Destination Patterns by Region of Origin: 2000</vt:lpstr>
      <vt:lpstr>Undocumented Immigration</vt:lpstr>
      <vt:lpstr>Migrant Destinations in the US</vt:lpstr>
      <vt:lpstr>Chain Migration</vt:lpstr>
      <vt:lpstr>Intervening Obstacles</vt:lpstr>
      <vt:lpstr>Obstacles to US Immigration</vt:lpstr>
      <vt:lpstr>US Immigration Laws:  Selected Highlights, 1776-1924</vt:lpstr>
      <vt:lpstr>Intelligence Testing, World War I: Justifying the Quota System </vt:lpstr>
      <vt:lpstr>Recent US Immigration</vt:lpstr>
      <vt:lpstr>Recent US Migrants by Category</vt:lpstr>
      <vt:lpstr>Foreign-Born Population of the US</vt:lpstr>
      <vt:lpstr>Changes in  US Migrants</vt:lpstr>
      <vt:lpstr>US Attitudes Toward Immigrants</vt:lpstr>
      <vt:lpstr>Negative US Attitudes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dc:title>
  <dc:creator>default</dc:creator>
  <cp:lastModifiedBy>Alan Osborn</cp:lastModifiedBy>
  <cp:revision>142</cp:revision>
  <cp:lastPrinted>2012-09-05T17:04:40Z</cp:lastPrinted>
  <dcterms:created xsi:type="dcterms:W3CDTF">2003-05-28T09:09:06Z</dcterms:created>
  <dcterms:modified xsi:type="dcterms:W3CDTF">2013-01-31T21:25:35Z</dcterms:modified>
</cp:coreProperties>
</file>