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3"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5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BC3A70-5D57-4EE6-BC0D-5D16EADFE8CC}" type="datetimeFigureOut">
              <a:rPr lang="en-US" smtClean="0"/>
              <a:t>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C3702-DCD8-40F2-BA83-A9F5B57F2E4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488B98BF-4E1D-4375-A838-5E131B095BA6}" type="slidenum">
              <a:rPr lang="en-US" smtClean="0"/>
              <a:pPr/>
              <a:t>1</a:t>
            </a:fld>
            <a:endParaRPr lang="en-US" smtClean="0"/>
          </a:p>
        </p:txBody>
      </p:sp>
      <p:sp>
        <p:nvSpPr>
          <p:cNvPr id="159747" name="Rectangle 2"/>
          <p:cNvSpPr>
            <a:spLocks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95A49F1-E5ED-4B0E-BF56-73B5A4132359}" type="slidenum">
              <a:rPr lang="en-US" smtClean="0"/>
              <a:pPr/>
              <a:t>11</a:t>
            </a:fld>
            <a:endParaRPr lang="en-US" smtClean="0"/>
          </a:p>
        </p:txBody>
      </p:sp>
      <p:sp>
        <p:nvSpPr>
          <p:cNvPr id="168963" name="Rectangle 2"/>
          <p:cNvSpPr>
            <a:spLocks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sz="2000" smtClean="0"/>
              <a:t>Prosperous American farms typically have 2 story farm house, a stable, a barn, and various outbuildings including a garage for vehicles and farm machinery, a shed for tools and silos for grain storage.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A6D4C134-692E-4EC4-AD2D-34591074CF4E}" type="slidenum">
              <a:rPr lang="en-US" smtClean="0"/>
              <a:pPr/>
              <a:t>12</a:t>
            </a:fld>
            <a:endParaRPr lang="en-US" smtClean="0"/>
          </a:p>
        </p:txBody>
      </p:sp>
      <p:sp>
        <p:nvSpPr>
          <p:cNvPr id="169987" name="Rectangle 2"/>
          <p:cNvSpPr>
            <a:spLocks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sz="2400" smtClean="0"/>
              <a:t>NAFTA-since it started in 1994 US corn imports into Mexico have tripled and Mexican corn production has gone down.  Total population is increasing, thus many small villages are losing population to the maquiladora towns or they are migrating into the US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28523CD-66BD-477B-B1D4-217ECA6370FC}" type="slidenum">
              <a:rPr lang="en-US" smtClean="0"/>
              <a:pPr/>
              <a:t>13</a:t>
            </a:fld>
            <a:endParaRPr lang="en-US" smtClean="0"/>
          </a:p>
        </p:txBody>
      </p:sp>
      <p:sp>
        <p:nvSpPr>
          <p:cNvPr id="171011" name="Rectangle 2"/>
          <p:cNvSpPr>
            <a:spLocks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5E12AD0E-689B-4C63-936E-6741BE89F33D}" type="slidenum">
              <a:rPr lang="en-US" smtClean="0"/>
              <a:pPr/>
              <a:t>14</a:t>
            </a:fld>
            <a:endParaRPr lang="en-US" smtClean="0"/>
          </a:p>
        </p:txBody>
      </p:sp>
      <p:sp>
        <p:nvSpPr>
          <p:cNvPr id="172035" name="Rectangle 2"/>
          <p:cNvSpPr>
            <a:spLocks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472C56E-AED5-40B6-821D-6133DA15407B}" type="slidenum">
              <a:rPr lang="en-US" smtClean="0"/>
              <a:pPr/>
              <a:t>15</a:t>
            </a:fld>
            <a:endParaRPr lang="en-US" smtClean="0"/>
          </a:p>
        </p:txBody>
      </p:sp>
      <p:sp>
        <p:nvSpPr>
          <p:cNvPr id="173059" name="Rectangle 2"/>
          <p:cNvSpPr>
            <a:spLocks noChangeArrowheads="1" noTextEdit="1"/>
          </p:cNvSpPr>
          <p:nvPr>
            <p:ph type="sldImg"/>
          </p:nvPr>
        </p:nvSpPr>
        <p:spPr>
          <a:ln/>
        </p:spPr>
      </p:sp>
      <p:sp>
        <p:nvSpPr>
          <p:cNvPr id="173060" name="Rectangle 3"/>
          <p:cNvSpPr>
            <a:spLocks noGrp="1" noChangeArrowheads="1"/>
          </p:cNvSpPr>
          <p:nvPr>
            <p:ph type="body" idx="1"/>
          </p:nvPr>
        </p:nvSpPr>
        <p:spPr>
          <a:xfrm>
            <a:off x="304800" y="4191000"/>
            <a:ext cx="6324600" cy="4267200"/>
          </a:xfrm>
          <a:noFill/>
          <a:ln/>
        </p:spPr>
        <p:txBody>
          <a:bodyPr/>
          <a:lstStyle/>
          <a:p>
            <a:pPr eaLnBrk="1" hangingPunct="1"/>
            <a:r>
              <a:rPr lang="en-US" sz="1800" smtClean="0"/>
              <a:t>Koppen was the first to devise a scheme for classifying the world’s climates on the basis of average temperature and precipitation.</a:t>
            </a:r>
          </a:p>
          <a:p>
            <a:pPr eaLnBrk="1" hangingPunct="1"/>
            <a:r>
              <a:rPr lang="en-US" sz="1800" smtClean="0"/>
              <a:t>It is important to have a sense of where the major world climate types are located. For all but B climates, the basis is the amount of precip.and when it falls-B is both temp. &amp; precip.</a:t>
            </a:r>
          </a:p>
          <a:p>
            <a:pPr eaLnBrk="1" hangingPunct="1"/>
            <a:r>
              <a:rPr lang="en-US" sz="1800" smtClean="0"/>
              <a:t>A climates are hot or very warn and humid.</a:t>
            </a:r>
          </a:p>
          <a:p>
            <a:pPr eaLnBrk="1" hangingPunct="1"/>
            <a:r>
              <a:rPr lang="en-US" sz="1800" smtClean="0"/>
              <a:t>The Af regions are equatorial rainforests.</a:t>
            </a:r>
          </a:p>
          <a:p>
            <a:pPr eaLnBrk="1" hangingPunct="1"/>
            <a:r>
              <a:rPr lang="en-US" sz="1800" smtClean="0"/>
              <a:t>The Am climate is known as the Monsoon climate-farmers here are depend on monsoon rains to grow crops.</a:t>
            </a:r>
          </a:p>
          <a:p>
            <a:pPr eaLnBrk="1" hangingPunct="1"/>
            <a:r>
              <a:rPr lang="en-US" sz="1800" smtClean="0"/>
              <a:t>Aw are hot dry grassland or savanna</a:t>
            </a:r>
          </a:p>
          <a:p>
            <a:pPr eaLnBrk="1" hangingPunct="1"/>
            <a:r>
              <a:rPr lang="en-US" sz="1800" smtClean="0"/>
              <a:t>The yellow and light brown colors mean dry climates-BW are deserts and BS are steppes. (few live in A or B climates</a:t>
            </a:r>
          </a:p>
          <a:p>
            <a:pPr eaLnBrk="1" hangingPunct="1"/>
            <a:r>
              <a:rPr lang="en-US" sz="1800" smtClean="0"/>
              <a:t>The Koppen map explains why the world faces a long-term world wide water crisis.</a:t>
            </a:r>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8C8DFFFC-55E4-445C-966E-9033A83F825A}" type="slidenum">
              <a:rPr lang="en-US" smtClean="0"/>
              <a:pPr/>
              <a:t>16</a:t>
            </a:fld>
            <a:endParaRPr lang="en-US" smtClean="0"/>
          </a:p>
        </p:txBody>
      </p:sp>
      <p:sp>
        <p:nvSpPr>
          <p:cNvPr id="174083" name="Rectangle 2"/>
          <p:cNvSpPr>
            <a:spLocks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DEA9320C-3031-4346-8147-A8A5FE8B0964}" type="slidenum">
              <a:rPr lang="en-US" smtClean="0"/>
              <a:pPr/>
              <a:t>17</a:t>
            </a:fld>
            <a:endParaRPr lang="en-US" smtClean="0"/>
          </a:p>
        </p:txBody>
      </p:sp>
      <p:sp>
        <p:nvSpPr>
          <p:cNvPr id="175107" name="Rectangle 2"/>
          <p:cNvSpPr>
            <a:spLocks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sz="2000" smtClean="0"/>
              <a:t>North America is remarkable in that some type of agriculture is possible throughout the lower 48 states-even in marginal areas like southern California, southern Arizona and the Utah valley-farming is possible with irrigation.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C404884-FADA-4EF0-9A6B-9FB83A58CD2C}" type="slidenum">
              <a:rPr lang="en-US" smtClean="0"/>
              <a:pPr/>
              <a:t>18</a:t>
            </a:fld>
            <a:endParaRPr lang="en-US" smtClean="0"/>
          </a:p>
        </p:txBody>
      </p:sp>
      <p:sp>
        <p:nvSpPr>
          <p:cNvPr id="176131" name="Rectangle 2"/>
          <p:cNvSpPr>
            <a:spLocks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en-US" sz="2000" smtClean="0"/>
              <a:t>Less than 1/5</a:t>
            </a:r>
            <a:r>
              <a:rPr lang="en-US" sz="2000" baseline="30000" smtClean="0"/>
              <a:t>th</a:t>
            </a:r>
            <a:r>
              <a:rPr lang="en-US" sz="2000" smtClean="0"/>
              <a:t> of the cost of a food dollar goes to farmers</a:t>
            </a:r>
          </a:p>
          <a:p>
            <a:pPr eaLnBrk="1" hangingPunct="1"/>
            <a:r>
              <a:rPr lang="en-US" sz="2000" smtClean="0"/>
              <a:t>81% of the food dollar goes to corporations that transport, process and market the food.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86B09814-798A-41DD-872A-CC3829BAD952}" type="slidenum">
              <a:rPr lang="en-US" smtClean="0"/>
              <a:pPr/>
              <a:t>19</a:t>
            </a:fld>
            <a:endParaRPr lang="en-US" smtClean="0"/>
          </a:p>
        </p:txBody>
      </p:sp>
      <p:sp>
        <p:nvSpPr>
          <p:cNvPr id="177155" name="Rectangle 2"/>
          <p:cNvSpPr>
            <a:spLocks noChangeArrowheads="1" noTextEdit="1"/>
          </p:cNvSpPr>
          <p:nvPr>
            <p:ph type="sldImg"/>
          </p:nvPr>
        </p:nvSpPr>
        <p:spPr>
          <a:solidFill>
            <a:srgbClr val="FFFFFF"/>
          </a:solidFill>
          <a:ln/>
        </p:spPr>
      </p:sp>
      <p:sp>
        <p:nvSpPr>
          <p:cNvPr id="17715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Flowers (a luxury crop) are grown for fresh flowers and bulbs and sold all over the world.</a:t>
            </a:r>
          </a:p>
          <a:p>
            <a:pPr eaLnBrk="1" hangingPunct="1"/>
            <a:r>
              <a:rPr lang="en-US" sz="2000" smtClean="0"/>
              <a:t>Modern transportation systems-refrigerated containers and air freight make it possible to ship fresh flowers from Holland, Israel, Chile or Hawaii to the US or any where else in the world</a:t>
            </a:r>
          </a:p>
          <a:p>
            <a:pPr eaLnBrk="1" hangingPunct="1"/>
            <a:r>
              <a:rPr lang="en-US" sz="2000" smtClean="0"/>
              <a:t>Holland controls 92% of the world flower market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DD7F9A9B-86A8-4329-95CC-6F093C1CECAF}" type="slidenum">
              <a:rPr lang="en-US" smtClean="0"/>
              <a:pPr/>
              <a:t>20</a:t>
            </a:fld>
            <a:endParaRPr lang="en-US" smtClean="0"/>
          </a:p>
        </p:txBody>
      </p:sp>
      <p:sp>
        <p:nvSpPr>
          <p:cNvPr id="178179" name="Rectangle 2"/>
          <p:cNvSpPr>
            <a:spLocks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en-US" sz="2000" smtClean="0"/>
              <a:t>Multinational Corporations protect their interests-1940-50s Guatemala began agricultural reform to distribute land which threatened the monopoly of the United Fruit Company.  The company used its close ties in the US Govt. Sect. Of State  John F. Dulles and his brother CIA director Allen Dulles supported a coup that overthrew the govt. and est. a military dictatorship with close ties to the 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C871602B-2561-4827-9284-12F9FE908B18}" type="slidenum">
              <a:rPr lang="en-US" smtClean="0"/>
              <a:pPr/>
              <a:t>2</a:t>
            </a:fld>
            <a:endParaRPr lang="en-US" smtClean="0"/>
          </a:p>
        </p:txBody>
      </p:sp>
      <p:sp>
        <p:nvSpPr>
          <p:cNvPr id="160771" name="Rectangle 2"/>
          <p:cNvSpPr>
            <a:spLocks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EFFF7AF6-09BB-40BB-B1B8-3F9B78995628}" type="slidenum">
              <a:rPr lang="en-US" smtClean="0"/>
              <a:pPr/>
              <a:t>21</a:t>
            </a:fld>
            <a:endParaRPr lang="en-US" smtClean="0"/>
          </a:p>
        </p:txBody>
      </p:sp>
      <p:sp>
        <p:nvSpPr>
          <p:cNvPr id="179203" name="Rectangle 2"/>
          <p:cNvSpPr>
            <a:spLocks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n-US" sz="2000" smtClean="0"/>
              <a:t>Indonesian rubber plantation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F952B6A0-2102-461F-A7FE-CECEF1048BBA}" type="slidenum">
              <a:rPr lang="en-US" smtClean="0"/>
              <a:pPr/>
              <a:t>22</a:t>
            </a:fld>
            <a:endParaRPr lang="en-US" smtClean="0"/>
          </a:p>
        </p:txBody>
      </p:sp>
      <p:sp>
        <p:nvSpPr>
          <p:cNvPr id="180227" name="Rectangle 2"/>
          <p:cNvSpPr>
            <a:spLocks noChangeArrowheads="1" noTextEdit="1"/>
          </p:cNvSpPr>
          <p:nvPr>
            <p:ph type="sldImg"/>
          </p:nvPr>
        </p:nvSpPr>
        <p:spPr>
          <a:solidFill>
            <a:srgbClr val="FFFFFF"/>
          </a:solidFill>
          <a:ln/>
        </p:spPr>
      </p:sp>
      <p:sp>
        <p:nvSpPr>
          <p:cNvPr id="18022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Farming in Jakarta, Indonesia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417DBF0F-492E-4628-81CB-FC1D79FA5FAF}" type="slidenum">
              <a:rPr lang="en-US" smtClean="0"/>
              <a:pPr/>
              <a:t>23</a:t>
            </a:fld>
            <a:endParaRPr lang="en-US" smtClean="0"/>
          </a:p>
        </p:txBody>
      </p:sp>
      <p:sp>
        <p:nvSpPr>
          <p:cNvPr id="181251" name="Rectangle 2"/>
          <p:cNvSpPr>
            <a:spLocks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sz="2400" smtClean="0"/>
              <a:t>African Cotton bales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66455E8-921D-416E-9F09-2B8962DC817A}" type="slidenum">
              <a:rPr lang="en-US" smtClean="0"/>
              <a:pPr/>
              <a:t>24</a:t>
            </a:fld>
            <a:endParaRPr lang="en-US" smtClean="0"/>
          </a:p>
        </p:txBody>
      </p:sp>
      <p:sp>
        <p:nvSpPr>
          <p:cNvPr id="182275" name="Rectangle 2"/>
          <p:cNvSpPr>
            <a:spLocks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E65B5D09-2A37-4001-B581-1A45D9033354}" type="slidenum">
              <a:rPr lang="en-US" smtClean="0"/>
              <a:pPr/>
              <a:t>25</a:t>
            </a:fld>
            <a:endParaRPr lang="en-US" smtClean="0"/>
          </a:p>
        </p:txBody>
      </p:sp>
      <p:sp>
        <p:nvSpPr>
          <p:cNvPr id="184323" name="Rectangle 2"/>
          <p:cNvSpPr>
            <a:spLocks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C69B9A1E-1292-4DC4-A630-973034C537E7}" type="slidenum">
              <a:rPr lang="en-US" smtClean="0"/>
              <a:pPr/>
              <a:t>26</a:t>
            </a:fld>
            <a:endParaRPr lang="en-US" smtClean="0"/>
          </a:p>
        </p:txBody>
      </p:sp>
      <p:sp>
        <p:nvSpPr>
          <p:cNvPr id="183299" name="Rectangle 2"/>
          <p:cNvSpPr>
            <a:spLocks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sz="1800" smtClean="0"/>
              <a:t>Some people fear the impact of genetically modified foods on the natural habitat and the people who consumed them.  Some European countries have banned their use.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3D09413E-96C9-4209-811B-EF3A1D23B133}" type="slidenum">
              <a:rPr lang="en-US" smtClean="0"/>
              <a:pPr/>
              <a:t>27</a:t>
            </a:fld>
            <a:endParaRPr lang="en-US" smtClean="0"/>
          </a:p>
        </p:txBody>
      </p:sp>
      <p:sp>
        <p:nvSpPr>
          <p:cNvPr id="185347" name="Rectangle 2"/>
          <p:cNvSpPr>
            <a:spLocks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6CE9C264-068C-446F-8F84-778F71EC6D40}" type="slidenum">
              <a:rPr lang="en-US" smtClean="0"/>
              <a:pPr/>
              <a:t>28</a:t>
            </a:fld>
            <a:endParaRPr lang="en-US" smtClean="0"/>
          </a:p>
        </p:txBody>
      </p:sp>
      <p:sp>
        <p:nvSpPr>
          <p:cNvPr id="186371" name="Rectangle 2"/>
          <p:cNvSpPr>
            <a:spLocks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sz="2000" smtClean="0"/>
              <a:t>Vietnamese Coffee picker at bottom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1B76D4C-434D-4C4D-84EA-C64E5DCCD097}" type="slidenum">
              <a:rPr lang="en-US" smtClean="0"/>
              <a:pPr/>
              <a:t>29</a:t>
            </a:fld>
            <a:endParaRPr lang="en-US" smtClean="0"/>
          </a:p>
        </p:txBody>
      </p:sp>
      <p:sp>
        <p:nvSpPr>
          <p:cNvPr id="187395" name="Rectangle 2"/>
          <p:cNvSpPr>
            <a:spLocks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algn="ctr" eaLnBrk="1" hangingPunct="1">
              <a:spcBef>
                <a:spcPct val="5000"/>
              </a:spcBef>
            </a:pPr>
            <a:r>
              <a:rPr lang="en-US" sz="2800" b="1" smtClean="0"/>
              <a:t>Farmland in danger of being suburbanized as cities expand into neighboring farmlands.</a:t>
            </a:r>
          </a:p>
          <a:p>
            <a:pPr algn="ctr" eaLnBrk="1" hangingPunct="1">
              <a:spcBef>
                <a:spcPct val="5000"/>
              </a:spcBef>
            </a:pPr>
            <a:r>
              <a:rPr lang="en-US" sz="2800" b="1" smtClean="0"/>
              <a:t>Farmland in danger of being suburbanized as cities expand into neighboring farmlands.</a:t>
            </a:r>
          </a:p>
          <a:p>
            <a:pPr eaLnBrk="1" hangingPunct="1"/>
            <a:endParaRPr lang="en-US" sz="2800" b="1"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07B3B9A9-3FF0-4735-9847-F4F988D92249}" type="slidenum">
              <a:rPr lang="en-US" smtClean="0"/>
              <a:pPr/>
              <a:t>30</a:t>
            </a:fld>
            <a:endParaRPr lang="en-US" smtClean="0"/>
          </a:p>
        </p:txBody>
      </p:sp>
      <p:sp>
        <p:nvSpPr>
          <p:cNvPr id="188419" name="Rectangle 2"/>
          <p:cNvSpPr>
            <a:spLocks noChangeArrowheads="1" noTextEdit="1"/>
          </p:cNvSpPr>
          <p:nvPr>
            <p:ph type="sldImg"/>
          </p:nvPr>
        </p:nvSpPr>
        <p:spPr>
          <a:ln/>
        </p:spPr>
      </p:sp>
      <p:sp>
        <p:nvSpPr>
          <p:cNvPr id="188420" name="Rectangle 3"/>
          <p:cNvSpPr>
            <a:spLocks noGrp="1" noChangeArrowheads="1"/>
          </p:cNvSpPr>
          <p:nvPr>
            <p:ph type="body" idx="1"/>
          </p:nvPr>
        </p:nvSpPr>
        <p:spPr>
          <a:xfrm>
            <a:off x="457200" y="4343400"/>
            <a:ext cx="6019800" cy="4114800"/>
          </a:xfrm>
          <a:noFill/>
          <a:ln/>
        </p:spPr>
        <p:txBody>
          <a:bodyPr/>
          <a:lstStyle/>
          <a:p>
            <a:pPr eaLnBrk="1" hangingPunct="1"/>
            <a:r>
              <a:rPr lang="en-US" sz="2000" smtClean="0"/>
              <a:t>Live stock ranching is done on semiarid or arid land-it is practiced in MDCs where the vegetation is too sparse or soil too poor to support crops</a:t>
            </a:r>
          </a:p>
          <a:p>
            <a:pPr eaLnBrk="1" hangingPunct="1"/>
            <a:r>
              <a:rPr lang="en-US" sz="2000" smtClean="0"/>
              <a:t>US cattle ranching expanded in the west with the demand for beef by the growing cities of the east-Chicago became a major meat packing city</a:t>
            </a:r>
          </a:p>
          <a:p>
            <a:pPr eaLnBrk="1" hangingPunct="1"/>
            <a:r>
              <a:rPr lang="en-US" sz="2000" smtClean="0"/>
              <a:t>Ranching is only found in Spain &amp; Portugal in Europe</a:t>
            </a:r>
          </a:p>
          <a:p>
            <a:pPr eaLnBrk="1" hangingPunct="1"/>
            <a:r>
              <a:rPr lang="en-US" sz="2000" smtClean="0"/>
              <a:t>Brazilian, Uruguan and Argentine Pampas due to proximity to sea coast ports </a:t>
            </a:r>
          </a:p>
          <a:p>
            <a:pPr eaLnBrk="1" hangingPunct="1"/>
            <a:r>
              <a:rPr lang="en-US" sz="2000" smtClean="0"/>
              <a:t>Australia, New Zealand, Middle East and South Africa herd sheep for wool &amp; meat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A40BCD2D-2EF9-43EF-88A8-79B606B9F86E}" type="slidenum">
              <a:rPr lang="en-US" smtClean="0"/>
              <a:pPr/>
              <a:t>3</a:t>
            </a:fld>
            <a:endParaRPr lang="en-US" smtClean="0"/>
          </a:p>
        </p:txBody>
      </p:sp>
      <p:sp>
        <p:nvSpPr>
          <p:cNvPr id="161795" name="Rectangle 2"/>
          <p:cNvSpPr>
            <a:spLocks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038579E-D3ED-41F2-8D58-9B45A02711E6}" type="slidenum">
              <a:rPr lang="en-US" smtClean="0"/>
              <a:pPr/>
              <a:t>31</a:t>
            </a:fld>
            <a:endParaRPr lang="en-US" smtClean="0"/>
          </a:p>
        </p:txBody>
      </p:sp>
      <p:sp>
        <p:nvSpPr>
          <p:cNvPr id="189443" name="Rectangle 2"/>
          <p:cNvSpPr>
            <a:spLocks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en-US" sz="2400" smtClean="0"/>
              <a:t>Argentina-beef cattle-herefords</a:t>
            </a:r>
          </a:p>
          <a:p>
            <a:pPr eaLnBrk="1" hangingPunct="1"/>
            <a:endParaRPr lang="en-US" sz="24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E4AF1A3-9C5F-4B80-B76A-C2555DC44BC8}" type="slidenum">
              <a:rPr lang="en-US" smtClean="0"/>
              <a:pPr/>
              <a:t>32</a:t>
            </a:fld>
            <a:endParaRPr lang="en-US" smtClean="0"/>
          </a:p>
        </p:txBody>
      </p:sp>
      <p:sp>
        <p:nvSpPr>
          <p:cNvPr id="190467" name="Rectangle 2"/>
          <p:cNvSpPr>
            <a:spLocks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F2F3CAF-4FAF-42EB-BA6D-780E4C92AC7C}" type="slidenum">
              <a:rPr lang="en-US" smtClean="0"/>
              <a:pPr/>
              <a:t>33</a:t>
            </a:fld>
            <a:endParaRPr lang="en-US" smtClean="0"/>
          </a:p>
        </p:txBody>
      </p:sp>
      <p:sp>
        <p:nvSpPr>
          <p:cNvPr id="191491" name="Rectangle 2"/>
          <p:cNvSpPr>
            <a:spLocks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C57B41D3-6686-4628-9F4F-A03BE5EBCE73}" type="slidenum">
              <a:rPr lang="en-US" smtClean="0"/>
              <a:pPr/>
              <a:t>34</a:t>
            </a:fld>
            <a:endParaRPr lang="en-US" smtClean="0"/>
          </a:p>
        </p:txBody>
      </p:sp>
      <p:sp>
        <p:nvSpPr>
          <p:cNvPr id="192515" name="Rectangle 2"/>
          <p:cNvSpPr>
            <a:spLocks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r>
              <a:rPr lang="en-US" sz="2000" smtClean="0"/>
              <a:t>Wheat field in Nebraska</a:t>
            </a:r>
          </a:p>
          <a:p>
            <a:pPr eaLnBrk="1" hangingPunct="1"/>
            <a:r>
              <a:rPr lang="en-US" sz="2000" smtClean="0"/>
              <a:t>Grain elevators in the midwest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3E644F9A-8F7D-42FE-9571-FA85780F7A53}" type="slidenum">
              <a:rPr lang="en-US" smtClean="0"/>
              <a:pPr/>
              <a:t>35</a:t>
            </a:fld>
            <a:endParaRPr lang="en-US" smtClean="0"/>
          </a:p>
        </p:txBody>
      </p:sp>
      <p:sp>
        <p:nvSpPr>
          <p:cNvPr id="193539" name="Rectangle 2"/>
          <p:cNvSpPr>
            <a:spLocks noChangeArrowheads="1" noTextEdit="1"/>
          </p:cNvSpPr>
          <p:nvPr>
            <p:ph type="sldImg"/>
          </p:nvPr>
        </p:nvSpPr>
        <p:spPr>
          <a:solidFill>
            <a:srgbClr val="FFFFFF"/>
          </a:solidFill>
          <a:ln/>
        </p:spPr>
      </p:sp>
      <p:sp>
        <p:nvSpPr>
          <p:cNvPr id="19354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Wadi Rum-pivot irrigation in the southern Negev desert-Irrigation accounts for 2/3 of the world’s fresh water consumption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01AEDAB-13AB-495B-9216-2F0521EA3E36}" type="slidenum">
              <a:rPr lang="en-US" smtClean="0"/>
              <a:pPr/>
              <a:t>36</a:t>
            </a:fld>
            <a:endParaRPr lang="en-US" smtClean="0"/>
          </a:p>
        </p:txBody>
      </p:sp>
      <p:sp>
        <p:nvSpPr>
          <p:cNvPr id="194563" name="Rectangle 2"/>
          <p:cNvSpPr>
            <a:spLocks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E8C0742E-BAD4-4842-A019-DD430BD2FEAA}" type="slidenum">
              <a:rPr lang="en-US" smtClean="0"/>
              <a:pPr/>
              <a:t>37</a:t>
            </a:fld>
            <a:endParaRPr lang="en-US" smtClean="0"/>
          </a:p>
        </p:txBody>
      </p:sp>
      <p:sp>
        <p:nvSpPr>
          <p:cNvPr id="195587" name="Rectangle 2"/>
          <p:cNvSpPr>
            <a:spLocks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lnSpc>
                <a:spcPct val="90000"/>
              </a:lnSpc>
            </a:pPr>
            <a:r>
              <a:rPr lang="en-US" sz="2000" smtClean="0"/>
              <a:t>Corn Harvest-Iowa- 1 million bushes.</a:t>
            </a:r>
          </a:p>
          <a:p>
            <a:pPr eaLnBrk="1" hangingPunct="1">
              <a:lnSpc>
                <a:spcPct val="90000"/>
              </a:lnSpc>
            </a:pPr>
            <a:r>
              <a:rPr lang="en-US" sz="2000" smtClean="0"/>
              <a:t>Grain prices are up-Corn in late 2007 $4 a bushel (cost per acre to grow $330 dollars) corn has a higher yield per acre</a:t>
            </a:r>
          </a:p>
          <a:p>
            <a:pPr eaLnBrk="1" hangingPunct="1">
              <a:lnSpc>
                <a:spcPct val="90000"/>
              </a:lnSpc>
            </a:pPr>
            <a:r>
              <a:rPr lang="en-US" sz="2000" smtClean="0"/>
              <a:t>While soybeans have gone up to $11 per bushel (cost per acre $200 </a:t>
            </a:r>
          </a:p>
          <a:p>
            <a:pPr eaLnBrk="1" hangingPunct="1">
              <a:lnSpc>
                <a:spcPct val="90000"/>
              </a:lnSpc>
            </a:pPr>
            <a:r>
              <a:rPr lang="en-US" sz="2000" smtClean="0"/>
              <a:t>Farmers rotate crops from corn to beans and back to preserve fertility-nitrogen nodules on beans renew natural nitrogen in soil and to avoid insect pests.</a:t>
            </a:r>
          </a:p>
          <a:p>
            <a:pPr eaLnBrk="1" hangingPunct="1">
              <a:lnSpc>
                <a:spcPct val="90000"/>
              </a:lnSpc>
            </a:pPr>
            <a:r>
              <a:rPr lang="en-US" sz="2000" smtClean="0"/>
              <a:t>Costs of anhydrous ammonia most common nitrogen fertilizer has gone up due to increased oil prices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3F2D73F-B0C8-4911-BE0A-BE619A80759C}" type="slidenum">
              <a:rPr lang="en-US" smtClean="0"/>
              <a:pPr/>
              <a:t>39</a:t>
            </a:fld>
            <a:endParaRPr lang="en-US" smtClean="0"/>
          </a:p>
        </p:txBody>
      </p:sp>
      <p:sp>
        <p:nvSpPr>
          <p:cNvPr id="196611" name="Rectangle 2"/>
          <p:cNvSpPr>
            <a:spLocks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r>
              <a:rPr lang="en-US" sz="2000" smtClean="0"/>
              <a:t>US Farmers have the latest technology and machinery</a:t>
            </a:r>
          </a:p>
          <a:p>
            <a:pPr eaLnBrk="1" hangingPunct="1"/>
            <a:r>
              <a:rPr lang="en-US" sz="2000" smtClean="0"/>
              <a:t>Combine on Mr. David Peters farm 2005, 2006 field trips.</a:t>
            </a:r>
          </a:p>
          <a:p>
            <a:pPr eaLnBrk="1" hangingPunct="1"/>
            <a:r>
              <a:rPr lang="en-US" sz="2000" smtClean="0"/>
              <a:t>Note the attachment for harvesting wheat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D44E5172-5803-4431-9E9D-D264DB56075A}" type="slidenum">
              <a:rPr lang="en-US" smtClean="0"/>
              <a:pPr/>
              <a:t>40</a:t>
            </a:fld>
            <a:endParaRPr lang="en-US" smtClean="0"/>
          </a:p>
        </p:txBody>
      </p:sp>
      <p:sp>
        <p:nvSpPr>
          <p:cNvPr id="197635" name="Rectangle 2"/>
          <p:cNvSpPr>
            <a:spLocks noChangeArrowheads="1" noTextEdit="1"/>
          </p:cNvSpPr>
          <p:nvPr>
            <p:ph type="sldImg"/>
          </p:nvPr>
        </p:nvSpPr>
        <p:spPr>
          <a:ln/>
        </p:spPr>
      </p:sp>
      <p:sp>
        <p:nvSpPr>
          <p:cNvPr id="197636" name="Rectangle 3"/>
          <p:cNvSpPr>
            <a:spLocks noGrp="1" noChangeArrowheads="1"/>
          </p:cNvSpPr>
          <p:nvPr>
            <p:ph type="body" idx="1"/>
          </p:nvPr>
        </p:nvSpPr>
        <p:spPr>
          <a:xfrm>
            <a:off x="457200" y="4343400"/>
            <a:ext cx="5943600" cy="4419600"/>
          </a:xfrm>
          <a:noFill/>
          <a:ln/>
        </p:spPr>
        <p:txBody>
          <a:bodyPr/>
          <a:lstStyle/>
          <a:p>
            <a:pPr eaLnBrk="1" hangingPunct="1">
              <a:lnSpc>
                <a:spcPct val="90000"/>
              </a:lnSpc>
            </a:pPr>
            <a:r>
              <a:rPr lang="en-US" sz="2000" smtClean="0"/>
              <a:t>Corn harvest in Nebraska-we now export 2/3 of the world’s corn </a:t>
            </a:r>
          </a:p>
          <a:p>
            <a:pPr eaLnBrk="1" hangingPunct="1">
              <a:lnSpc>
                <a:spcPct val="90000"/>
              </a:lnSpc>
            </a:pPr>
            <a:r>
              <a:rPr lang="en-US" sz="2000" smtClean="0"/>
              <a:t>Wheat farm in Montana</a:t>
            </a:r>
          </a:p>
          <a:p>
            <a:pPr eaLnBrk="1" hangingPunct="1">
              <a:lnSpc>
                <a:spcPct val="90000"/>
              </a:lnSpc>
            </a:pPr>
            <a:r>
              <a:rPr lang="en-US" sz="2000" b="1" smtClean="0">
                <a:solidFill>
                  <a:schemeClr val="accent2"/>
                </a:solidFill>
              </a:rPr>
              <a:t>Ethanol-pros-increases demand and price for corn-(doubled between 2005-2007)</a:t>
            </a:r>
          </a:p>
          <a:p>
            <a:pPr eaLnBrk="1" hangingPunct="1">
              <a:lnSpc>
                <a:spcPct val="90000"/>
              </a:lnSpc>
            </a:pPr>
            <a:r>
              <a:rPr lang="en-US" sz="2000" b="1" smtClean="0">
                <a:solidFill>
                  <a:schemeClr val="accent2"/>
                </a:solidFill>
              </a:rPr>
              <a:t>Price of land up-good for land owners-not small farmers or renters.</a:t>
            </a:r>
          </a:p>
          <a:p>
            <a:pPr eaLnBrk="1" hangingPunct="1">
              <a:lnSpc>
                <a:spcPct val="90000"/>
              </a:lnSpc>
            </a:pPr>
            <a:r>
              <a:rPr lang="en-US" sz="2000" b="1" smtClean="0">
                <a:solidFill>
                  <a:srgbClr val="FF0000"/>
                </a:solidFill>
              </a:rPr>
              <a:t>Con-Acre of corn takes 110 gallons of gasoline to plant, fertilize, harvest &amp; transport</a:t>
            </a:r>
          </a:p>
          <a:p>
            <a:pPr eaLnBrk="1" hangingPunct="1">
              <a:lnSpc>
                <a:spcPct val="90000"/>
              </a:lnSpc>
            </a:pPr>
            <a:r>
              <a:rPr lang="en-US" sz="2000" b="1" smtClean="0">
                <a:solidFill>
                  <a:srgbClr val="FF0000"/>
                </a:solidFill>
              </a:rPr>
              <a:t>Cost of food, animal feed goes up</a:t>
            </a:r>
          </a:p>
          <a:p>
            <a:pPr eaLnBrk="1" hangingPunct="1">
              <a:lnSpc>
                <a:spcPct val="90000"/>
              </a:lnSpc>
            </a:pPr>
            <a:r>
              <a:rPr lang="en-US" sz="2000" b="1" smtClean="0">
                <a:solidFill>
                  <a:srgbClr val="FF0000"/>
                </a:solidFill>
              </a:rPr>
              <a:t>US exports of food go down-world hunger goes up-as does US trade deficits.( filling up an SUV with ethanol takes enough corn to feed a person for 1 year. (Mother Jones-2007)</a:t>
            </a:r>
          </a:p>
          <a:p>
            <a:pPr eaLnBrk="1" hangingPunct="1">
              <a:lnSpc>
                <a:spcPct val="90000"/>
              </a:lnSpc>
            </a:pPr>
            <a:endParaRPr lang="en-US" sz="2000" b="1" smtClean="0">
              <a:solidFill>
                <a:srgbClr val="FF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722F80DE-0C0E-4C05-AEAB-73E3305747C5}" type="slidenum">
              <a:rPr lang="en-US" smtClean="0"/>
              <a:pPr/>
              <a:t>41</a:t>
            </a:fld>
            <a:endParaRPr lang="en-US" smtClean="0"/>
          </a:p>
        </p:txBody>
      </p:sp>
      <p:sp>
        <p:nvSpPr>
          <p:cNvPr id="198659" name="Rectangle 2"/>
          <p:cNvSpPr>
            <a:spLocks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n-US" sz="2000" smtClean="0"/>
              <a:t>Corn picker</a:t>
            </a:r>
          </a:p>
          <a:p>
            <a:pPr eaLnBrk="1" hangingPunct="1"/>
            <a:r>
              <a:rPr lang="en-US" sz="2000" smtClean="0"/>
              <a:t>Corn planter</a:t>
            </a:r>
          </a:p>
          <a:p>
            <a:pPr eaLnBrk="1" hangingPunct="1"/>
            <a:r>
              <a:rPr lang="en-US" sz="2000" smtClean="0"/>
              <a:t>Corn Planter at Randy Senesac’s farm in Manteno, Illinois</a:t>
            </a:r>
          </a:p>
          <a:p>
            <a:pPr eaLnBrk="1" hangingPunct="1"/>
            <a:endParaRPr lang="en-US" sz="20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8F19EC38-87CC-42FB-94FE-85705B269A08}" type="slidenum">
              <a:rPr lang="en-US" smtClean="0"/>
              <a:pPr/>
              <a:t>5</a:t>
            </a:fld>
            <a:endParaRPr lang="en-US" smtClean="0"/>
          </a:p>
        </p:txBody>
      </p:sp>
      <p:sp>
        <p:nvSpPr>
          <p:cNvPr id="162819" name="Rectangle 2"/>
          <p:cNvSpPr>
            <a:spLocks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6084CC6E-39BD-4C2F-87F2-A38399D59A00}" type="slidenum">
              <a:rPr lang="en-US" smtClean="0"/>
              <a:pPr/>
              <a:t>42</a:t>
            </a:fld>
            <a:endParaRPr lang="en-US" smtClean="0"/>
          </a:p>
        </p:txBody>
      </p:sp>
      <p:sp>
        <p:nvSpPr>
          <p:cNvPr id="199683" name="Rectangle 2"/>
          <p:cNvSpPr>
            <a:spLocks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en-US" sz="2000" smtClean="0"/>
              <a:t>Regional differences-most milk in the East is sold to consumers in New York, Boston etc.</a:t>
            </a:r>
          </a:p>
          <a:p>
            <a:pPr eaLnBrk="1" hangingPunct="1"/>
            <a:r>
              <a:rPr lang="en-US" sz="2000" smtClean="0"/>
              <a:t>Most milk in the west is processed into cheese and butter unless near a large city.</a:t>
            </a:r>
          </a:p>
          <a:p>
            <a:pPr eaLnBrk="1" hangingPunct="1"/>
            <a:r>
              <a:rPr lang="en-US" sz="2000" smtClean="0"/>
              <a:t>Wisconsin’s dairy production in processed into cheese </a:t>
            </a:r>
          </a:p>
          <a:p>
            <a:pPr eaLnBrk="1" hangingPunct="1"/>
            <a:r>
              <a:rPr lang="en-US" sz="2000" smtClean="0"/>
              <a:t>New Zealand devotes only 5% of dairy production to liquid milk due to a lack of consumers-it is too far from large population countries to sell fresh milk</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ECDD055D-5ADE-43D6-849C-6215B230116A}" type="slidenum">
              <a:rPr lang="en-US" smtClean="0"/>
              <a:pPr/>
              <a:t>43</a:t>
            </a:fld>
            <a:endParaRPr lang="en-US" smtClean="0"/>
          </a:p>
        </p:txBody>
      </p:sp>
      <p:sp>
        <p:nvSpPr>
          <p:cNvPr id="200707" name="Rectangle 2"/>
          <p:cNvSpPr>
            <a:spLocks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en-US" sz="2000" smtClean="0"/>
              <a:t>Dairy farm-Mr. Supernent’s farm top 2 photos</a:t>
            </a:r>
          </a:p>
          <a:p>
            <a:pPr eaLnBrk="1" hangingPunct="1"/>
            <a:r>
              <a:rPr lang="en-US" sz="2000" smtClean="0"/>
              <a:t>Bottom dairy cattle on a Dutch polder.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27E2E4D9-A579-4C41-88CC-640C85D73BA6}" type="slidenum">
              <a:rPr lang="en-US" smtClean="0"/>
              <a:pPr/>
              <a:t>44</a:t>
            </a:fld>
            <a:endParaRPr lang="en-US" smtClean="0"/>
          </a:p>
        </p:txBody>
      </p:sp>
      <p:sp>
        <p:nvSpPr>
          <p:cNvPr id="201731" name="Rectangle 2"/>
          <p:cNvSpPr>
            <a:spLocks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r>
              <a:rPr lang="en-US" sz="2000" smtClean="0"/>
              <a:t>1 Acre of land is the size of a football field including one end zone</a:t>
            </a:r>
          </a:p>
          <a:p>
            <a:pPr eaLnBrk="1" hangingPunct="1"/>
            <a:r>
              <a:rPr lang="en-US" sz="2000" smtClean="0"/>
              <a:t>Average rural Oriental family of 4 can harvest enough rice to survive on less than an acre of rice paddy</a:t>
            </a:r>
          </a:p>
          <a:p>
            <a:pPr eaLnBrk="1" hangingPunct="1"/>
            <a:r>
              <a:rPr lang="en-US" sz="2000" smtClean="0"/>
              <a:t>Average rice crop matures in 150 days-in subtropical areas (southern China) 2 crops can be grown in one year.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11127915-1313-49F0-8C69-02C62610E452}" type="slidenum">
              <a:rPr lang="en-US" smtClean="0"/>
              <a:pPr/>
              <a:t>45</a:t>
            </a:fld>
            <a:endParaRPr lang="en-US" smtClean="0"/>
          </a:p>
        </p:txBody>
      </p:sp>
      <p:sp>
        <p:nvSpPr>
          <p:cNvPr id="202755" name="Rectangle 2"/>
          <p:cNvSpPr>
            <a:spLocks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en-US" sz="2000" smtClean="0"/>
              <a:t>Top transplanting rice in Indonesia</a:t>
            </a:r>
          </a:p>
          <a:p>
            <a:pPr eaLnBrk="1" hangingPunct="1"/>
            <a:r>
              <a:rPr lang="en-US" sz="2000" smtClean="0"/>
              <a:t>Bottom transplanting rice in Japan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BC5D0E4C-5825-470B-83A9-952DCF04C328}" type="slidenum">
              <a:rPr lang="en-US" smtClean="0"/>
              <a:pPr/>
              <a:t>46</a:t>
            </a:fld>
            <a:endParaRPr lang="en-US" smtClean="0"/>
          </a:p>
        </p:txBody>
      </p:sp>
      <p:sp>
        <p:nvSpPr>
          <p:cNvPr id="203779" name="Rectangle 2"/>
          <p:cNvSpPr>
            <a:spLocks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sz="2000" smtClean="0"/>
              <a:t>Rice fields in terraces on island of Bali in Indonesia</a:t>
            </a:r>
          </a:p>
          <a:p>
            <a:pPr eaLnBrk="1" hangingPunct="1"/>
            <a:r>
              <a:rPr lang="en-US" sz="2000" smtClean="0"/>
              <a:t>Stooks of Rice stacked to dry in Japan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FE62DCB6-381A-4942-B8C9-DB39257AB154}" type="slidenum">
              <a:rPr lang="en-US" smtClean="0"/>
              <a:pPr/>
              <a:t>47</a:t>
            </a:fld>
            <a:endParaRPr lang="en-US" smtClean="0"/>
          </a:p>
        </p:txBody>
      </p:sp>
      <p:sp>
        <p:nvSpPr>
          <p:cNvPr id="204803" name="Rectangle 2"/>
          <p:cNvSpPr>
            <a:spLocks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50974C25-1C77-4F4F-819C-8773BE39482A}" type="slidenum">
              <a:rPr lang="en-US" smtClean="0"/>
              <a:pPr/>
              <a:t>48</a:t>
            </a:fld>
            <a:endParaRPr lang="en-US" smtClean="0"/>
          </a:p>
        </p:txBody>
      </p:sp>
      <p:sp>
        <p:nvSpPr>
          <p:cNvPr id="205827" name="Rectangle 2"/>
          <p:cNvSpPr>
            <a:spLocks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z="20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67998DC4-D9F9-4FCA-8F02-5E46A70022D4}" type="slidenum">
              <a:rPr lang="en-US" smtClean="0"/>
              <a:pPr/>
              <a:t>49</a:t>
            </a:fld>
            <a:endParaRPr lang="en-US" smtClean="0"/>
          </a:p>
        </p:txBody>
      </p:sp>
      <p:sp>
        <p:nvSpPr>
          <p:cNvPr id="206851" name="Rectangle 2"/>
          <p:cNvSpPr>
            <a:spLocks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820739D2-3324-4D98-8787-C87948FA470D}" type="slidenum">
              <a:rPr lang="en-US" smtClean="0"/>
              <a:pPr/>
              <a:t>50</a:t>
            </a:fld>
            <a:endParaRPr lang="en-US" smtClean="0"/>
          </a:p>
        </p:txBody>
      </p:sp>
      <p:sp>
        <p:nvSpPr>
          <p:cNvPr id="207875" name="Rectangle 2"/>
          <p:cNvSpPr>
            <a:spLocks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8F320C09-E82C-4402-A9F7-7216E7329F2A}" type="slidenum">
              <a:rPr lang="en-US" smtClean="0"/>
              <a:pPr/>
              <a:t>51</a:t>
            </a:fld>
            <a:endParaRPr lang="en-US" smtClean="0"/>
          </a:p>
        </p:txBody>
      </p:sp>
      <p:sp>
        <p:nvSpPr>
          <p:cNvPr id="208899" name="Rectangle 2"/>
          <p:cNvSpPr>
            <a:spLocks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936C8590-FD24-4C44-A4C6-CA17613A06DF}" type="slidenum">
              <a:rPr lang="en-US" smtClean="0"/>
              <a:pPr/>
              <a:t>6</a:t>
            </a:fld>
            <a:endParaRPr lang="en-US" smtClean="0"/>
          </a:p>
        </p:txBody>
      </p:sp>
      <p:sp>
        <p:nvSpPr>
          <p:cNvPr id="163843" name="Rectangle 2"/>
          <p:cNvSpPr>
            <a:spLocks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556B5504-6AB1-4B8B-91A6-2F3F4CE83B64}" type="slidenum">
              <a:rPr lang="en-US" smtClean="0"/>
              <a:pPr/>
              <a:t>7</a:t>
            </a:fld>
            <a:endParaRPr lang="en-US" smtClean="0"/>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1BAA9859-9AD4-404C-BDF9-517B94823E89}" type="slidenum">
              <a:rPr lang="en-US" smtClean="0"/>
              <a:pPr/>
              <a:t>8</a:t>
            </a:fld>
            <a:endParaRPr lang="en-US" smtClean="0"/>
          </a:p>
        </p:txBody>
      </p:sp>
      <p:sp>
        <p:nvSpPr>
          <p:cNvPr id="165891" name="Rectangle 2"/>
          <p:cNvSpPr>
            <a:spLocks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en-US" sz="2000" smtClean="0"/>
              <a:t>Namibia village of the Himba people, a semi-nomadic people who live in kraals of about 50 people.</a:t>
            </a:r>
          </a:p>
          <a:p>
            <a:pPr eaLnBrk="1" hangingPunct="1"/>
            <a:r>
              <a:rPr lang="en-US" sz="2000" smtClean="0"/>
              <a:t>Masai-bleed their cattle for food.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11D2D57-E668-4ED5-8D71-A907FEA14945}" type="slidenum">
              <a:rPr lang="en-US" smtClean="0"/>
              <a:pPr/>
              <a:t>9</a:t>
            </a:fld>
            <a:endParaRPr lang="en-US" smtClean="0"/>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US" sz="2000" smtClean="0"/>
              <a:t>Left-Sun-dried brick homes with thatch roof in a round African village of Mahebli south of Odienne in the Ivory Coast-The Chief’s house always held the place of prominence near the entrance of the kraal.</a:t>
            </a:r>
          </a:p>
          <a:p>
            <a:pPr eaLnBrk="1" hangingPunct="1"/>
            <a:r>
              <a:rPr lang="en-US" sz="2000" smtClean="0"/>
              <a:t>Right-Villagers flat roof houses cling to rocky terraces for protection.  The straw-hatted granaries are built on stilts to keep the grain dry-Dogon villages seem haphazard, but conformed to a mythical human pattern with the Blacksmith’s hearth at the head, shrines at the feet and family dwellings at the chest.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5133E05-8CDF-4840-9F5D-C114C7C75A8E}" type="slidenum">
              <a:rPr lang="en-US" smtClean="0"/>
              <a:pPr/>
              <a:t>10</a:t>
            </a:fld>
            <a:endParaRPr lang="en-US" smtClean="0"/>
          </a:p>
        </p:txBody>
      </p:sp>
      <p:sp>
        <p:nvSpPr>
          <p:cNvPr id="167939" name="Rectangle 2"/>
          <p:cNvSpPr>
            <a:spLocks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z="20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468699-4CF0-4233-820F-F49A3D3942BD}"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468699-4CF0-4233-820F-F49A3D3942BD}"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468699-4CF0-4233-820F-F49A3D3942BD}"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8B38E4-0DA7-4081-974F-A124772AB2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468699-4CF0-4233-820F-F49A3D3942BD}"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68699-4CF0-4233-820F-F49A3D3942BD}"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468699-4CF0-4233-820F-F49A3D3942BD}" type="datetimeFigureOut">
              <a:rPr lang="en-US" smtClean="0"/>
              <a:t>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468699-4CF0-4233-820F-F49A3D3942BD}" type="datetimeFigureOut">
              <a:rPr lang="en-US" smtClean="0"/>
              <a:t>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468699-4CF0-4233-820F-F49A3D3942BD}" type="datetimeFigureOut">
              <a:rPr lang="en-US" smtClean="0"/>
              <a:t>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68699-4CF0-4233-820F-F49A3D3942BD}" type="datetimeFigureOut">
              <a:rPr lang="en-US" smtClean="0"/>
              <a:t>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468699-4CF0-4233-820F-F49A3D3942BD}" type="datetimeFigureOut">
              <a:rPr lang="en-US" smtClean="0"/>
              <a:t>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468699-4CF0-4233-820F-F49A3D3942BD}" type="datetimeFigureOut">
              <a:rPr lang="en-US" smtClean="0"/>
              <a:t>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B6FB-F73E-4FDD-AF65-CA2110ACDDB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68699-4CF0-4233-820F-F49A3D3942BD}" type="datetimeFigureOut">
              <a:rPr lang="en-US" smtClean="0"/>
              <a:t>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B6FB-F73E-4FDD-AF65-CA2110ACDDB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upload.wikimedia.org/wikipedia/commons/5/59/Seigneurial_system.svg"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49.jpeg"/><Relationship Id="rId5" Type="http://schemas.openxmlformats.org/officeDocument/2006/relationships/oleObject" Target="../embeddings/oleObject2.bin"/><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04800" y="0"/>
            <a:ext cx="8839200" cy="1025525"/>
          </a:xfrm>
          <a:prstGeom prst="rect">
            <a:avLst/>
          </a:prstGeom>
          <a:noFill/>
          <a:ln w="9525">
            <a:noFill/>
            <a:miter lim="800000"/>
            <a:headEnd/>
            <a:tailEnd/>
          </a:ln>
        </p:spPr>
        <p:txBody>
          <a:bodyPr>
            <a:spAutoFit/>
          </a:bodyPr>
          <a:lstStyle/>
          <a:p>
            <a:pPr>
              <a:spcBef>
                <a:spcPct val="5000"/>
              </a:spcBef>
            </a:pPr>
            <a:r>
              <a:rPr lang="en-US" sz="3600" b="1">
                <a:solidFill>
                  <a:srgbClr val="663300"/>
                </a:solidFill>
              </a:rPr>
              <a:t>Dominant Land Survey Patterns in the US</a:t>
            </a:r>
          </a:p>
          <a:p>
            <a:pPr>
              <a:spcBef>
                <a:spcPct val="5000"/>
              </a:spcBef>
            </a:pPr>
            <a:endParaRPr lang="en-US" b="1">
              <a:solidFill>
                <a:srgbClr val="663300"/>
              </a:solidFill>
            </a:endParaRPr>
          </a:p>
        </p:txBody>
      </p:sp>
      <p:pic>
        <p:nvPicPr>
          <p:cNvPr id="56323" name="Picture 3" descr="deblij_ch11_fig10"/>
          <p:cNvPicPr>
            <a:picLocks noChangeAspect="1" noChangeArrowheads="1"/>
          </p:cNvPicPr>
          <p:nvPr/>
        </p:nvPicPr>
        <p:blipFill>
          <a:blip r:embed="rId3" cstate="print"/>
          <a:srcRect/>
          <a:stretch>
            <a:fillRect/>
          </a:stretch>
        </p:blipFill>
        <p:spPr bwMode="auto">
          <a:xfrm>
            <a:off x="0" y="896938"/>
            <a:ext cx="9144000" cy="603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0" y="5853113"/>
            <a:ext cx="9144000" cy="946150"/>
          </a:xfrm>
          <a:prstGeom prst="rect">
            <a:avLst/>
          </a:prstGeom>
          <a:noFill/>
          <a:ln w="9525">
            <a:noFill/>
            <a:miter lim="800000"/>
            <a:headEnd/>
            <a:tailEnd/>
          </a:ln>
        </p:spPr>
        <p:txBody>
          <a:bodyPr>
            <a:spAutoFit/>
          </a:bodyPr>
          <a:lstStyle/>
          <a:p>
            <a:pPr>
              <a:spcBef>
                <a:spcPct val="50000"/>
              </a:spcBef>
            </a:pPr>
            <a:r>
              <a:rPr lang="en-US" sz="2800"/>
              <a:t>Stilt village in Cambodia- Buildings look alike, but serve different purposes.</a:t>
            </a:r>
          </a:p>
        </p:txBody>
      </p:sp>
      <p:pic>
        <p:nvPicPr>
          <p:cNvPr id="65539" name="Picture 3" descr="deblij_ch11_fig13"/>
          <p:cNvPicPr>
            <a:picLocks noChangeAspect="1" noChangeArrowheads="1"/>
          </p:cNvPicPr>
          <p:nvPr/>
        </p:nvPicPr>
        <p:blipFill>
          <a:blip r:embed="rId3" cstate="print"/>
          <a:srcRect/>
          <a:stretch>
            <a:fillRect/>
          </a:stretch>
        </p:blipFill>
        <p:spPr bwMode="auto">
          <a:xfrm>
            <a:off x="0" y="0"/>
            <a:ext cx="6858000" cy="5827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04800" y="5410200"/>
            <a:ext cx="7924800" cy="1160463"/>
          </a:xfrm>
          <a:prstGeom prst="rect">
            <a:avLst/>
          </a:prstGeom>
          <a:noFill/>
          <a:ln w="9525">
            <a:noFill/>
            <a:miter lim="800000"/>
            <a:headEnd/>
            <a:tailEnd/>
          </a:ln>
        </p:spPr>
        <p:txBody>
          <a:bodyPr>
            <a:spAutoFit/>
          </a:bodyPr>
          <a:lstStyle/>
          <a:p>
            <a:pPr>
              <a:spcBef>
                <a:spcPct val="50000"/>
              </a:spcBef>
            </a:pPr>
            <a:r>
              <a:rPr lang="en-US" sz="2800"/>
              <a:t>Farm in Minnesota </a:t>
            </a:r>
          </a:p>
          <a:p>
            <a:pPr>
              <a:spcBef>
                <a:spcPct val="50000"/>
              </a:spcBef>
            </a:pPr>
            <a:r>
              <a:rPr lang="en-US" sz="2800"/>
              <a:t>each building serves a different purpose</a:t>
            </a:r>
          </a:p>
        </p:txBody>
      </p:sp>
      <p:pic>
        <p:nvPicPr>
          <p:cNvPr id="66563" name="Picture 3" descr="deblij_ch11_fig14"/>
          <p:cNvPicPr>
            <a:picLocks noChangeAspect="1" noChangeArrowheads="1"/>
          </p:cNvPicPr>
          <p:nvPr/>
        </p:nvPicPr>
        <p:blipFill>
          <a:blip r:embed="rId3" cstate="print"/>
          <a:srcRect/>
          <a:stretch>
            <a:fillRect/>
          </a:stretch>
        </p:blipFill>
        <p:spPr bwMode="auto">
          <a:xfrm>
            <a:off x="0" y="0"/>
            <a:ext cx="7924800" cy="528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685800"/>
          </a:xfrm>
        </p:spPr>
        <p:txBody>
          <a:bodyPr/>
          <a:lstStyle/>
          <a:p>
            <a:pPr eaLnBrk="1" hangingPunct="1">
              <a:defRPr/>
            </a:pPr>
            <a:r>
              <a:rPr lang="en-US" sz="3600" b="1" smtClean="0">
                <a:solidFill>
                  <a:srgbClr val="663300"/>
                </a:solidFill>
                <a:effectLst>
                  <a:outerShdw blurRad="38100" dist="38100" dir="2700000" algn="tl">
                    <a:srgbClr val="C0C0C0"/>
                  </a:outerShdw>
                </a:effectLst>
              </a:rPr>
              <a:t>Agriculture</a:t>
            </a:r>
          </a:p>
        </p:txBody>
      </p:sp>
      <p:sp>
        <p:nvSpPr>
          <p:cNvPr id="67587" name="Text Box 3"/>
          <p:cNvSpPr>
            <a:spLocks noChangeArrowheads="1"/>
          </p:cNvSpPr>
          <p:nvPr>
            <p:ph type="body" idx="1"/>
          </p:nvPr>
        </p:nvSpPr>
        <p:spPr>
          <a:xfrm>
            <a:off x="0" y="838200"/>
            <a:ext cx="8915400" cy="5257800"/>
          </a:xfrm>
          <a:noFill/>
        </p:spPr>
        <p:txBody>
          <a:bodyPr/>
          <a:lstStyle/>
          <a:p>
            <a:pPr eaLnBrk="1" hangingPunct="1"/>
            <a:r>
              <a:rPr lang="en-US" sz="3600" smtClean="0"/>
              <a:t>Commercial Agriculture</a:t>
            </a:r>
          </a:p>
          <a:p>
            <a:pPr eaLnBrk="1" hangingPunct="1">
              <a:buFontTx/>
              <a:buNone/>
            </a:pPr>
            <a:r>
              <a:rPr lang="en-US" sz="3600" smtClean="0"/>
              <a:t>	</a:t>
            </a:r>
            <a:r>
              <a:rPr lang="en-US" sz="2800" smtClean="0"/>
              <a:t>Term used to describe large scale farming and ranching operations that employ vast land bases, large mechanized equipment, factory-type labor forces, and the latest technology.</a:t>
            </a:r>
          </a:p>
          <a:p>
            <a:pPr eaLnBrk="1" hangingPunct="1">
              <a:buFontTx/>
              <a:buNone/>
            </a:pPr>
            <a:r>
              <a:rPr lang="en-US" sz="2800" smtClean="0"/>
              <a:t>		- roots are in colonial agriculture</a:t>
            </a:r>
          </a:p>
          <a:p>
            <a:pPr eaLnBrk="1" hangingPunct="1">
              <a:buFontTx/>
              <a:buNone/>
            </a:pPr>
            <a:r>
              <a:rPr lang="en-US" sz="2800" smtClean="0"/>
              <a:t>		- today, global production made possible by advances 		in transportation and food storage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eblij_ch11_fig15"/>
          <p:cNvPicPr>
            <a:picLocks noChangeAspect="1" noChangeArrowheads="1"/>
          </p:cNvPicPr>
          <p:nvPr/>
        </p:nvPicPr>
        <p:blipFill>
          <a:blip r:embed="rId3" cstate="print"/>
          <a:srcRect/>
          <a:stretch>
            <a:fillRect/>
          </a:stretch>
        </p:blipFill>
        <p:spPr bwMode="auto">
          <a:xfrm>
            <a:off x="1295400" y="1870075"/>
            <a:ext cx="7543800" cy="4987925"/>
          </a:xfrm>
          <a:prstGeom prst="rect">
            <a:avLst/>
          </a:prstGeom>
          <a:noFill/>
          <a:ln w="9525">
            <a:noFill/>
            <a:miter lim="800000"/>
            <a:headEnd/>
            <a:tailEnd/>
          </a:ln>
        </p:spPr>
      </p:pic>
      <p:sp>
        <p:nvSpPr>
          <p:cNvPr id="86019" name="Text Box 3"/>
          <p:cNvSpPr txBox="1">
            <a:spLocks noChangeArrowheads="1"/>
          </p:cNvSpPr>
          <p:nvPr/>
        </p:nvSpPr>
        <p:spPr bwMode="auto">
          <a:xfrm>
            <a:off x="152400" y="76200"/>
            <a:ext cx="8991600" cy="1774825"/>
          </a:xfrm>
          <a:prstGeom prst="rect">
            <a:avLst/>
          </a:prstGeom>
          <a:noFill/>
          <a:ln w="9525">
            <a:noFill/>
            <a:miter lim="800000"/>
            <a:headEnd/>
            <a:tailEnd/>
          </a:ln>
          <a:effectLst/>
        </p:spPr>
        <p:txBody>
          <a:bodyPr>
            <a:spAutoFit/>
          </a:bodyPr>
          <a:lstStyle/>
          <a:p>
            <a:pPr>
              <a:spcBef>
                <a:spcPct val="5000"/>
              </a:spcBef>
              <a:defRPr/>
            </a:pPr>
            <a:r>
              <a:rPr lang="en-US" sz="3600" b="1">
                <a:solidFill>
                  <a:srgbClr val="663300"/>
                </a:solidFill>
                <a:effectLst>
                  <a:outerShdw blurRad="38100" dist="38100" dir="2700000" algn="tl">
                    <a:srgbClr val="C0C0C0"/>
                  </a:outerShdw>
                </a:effectLst>
              </a:rPr>
              <a:t>Advances in Transportation &amp; Food Storage</a:t>
            </a:r>
          </a:p>
          <a:p>
            <a:pPr>
              <a:spcBef>
                <a:spcPct val="5000"/>
              </a:spcBef>
              <a:defRPr/>
            </a:pPr>
            <a:r>
              <a:rPr lang="en-US">
                <a:solidFill>
                  <a:srgbClr val="663300"/>
                </a:solidFill>
                <a:latin typeface="Franklin Gothic Medium" pitchFamily="34" charset="0"/>
              </a:rPr>
              <a:t>- </a:t>
            </a:r>
            <a:r>
              <a:rPr lang="en-US"/>
              <a:t>Containerization of seaborne freight traffic</a:t>
            </a:r>
          </a:p>
          <a:p>
            <a:pPr>
              <a:spcBef>
                <a:spcPct val="5000"/>
              </a:spcBef>
              <a:defRPr/>
            </a:pPr>
            <a:r>
              <a:rPr lang="en-US"/>
              <a:t>- Refrigeration of containers, as they wait transport in Dunedin, New Zealand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0"/>
            <a:ext cx="7772400" cy="762000"/>
          </a:xfrm>
        </p:spPr>
        <p:txBody>
          <a:bodyPr/>
          <a:lstStyle/>
          <a:p>
            <a:pPr eaLnBrk="1" hangingPunct="1">
              <a:defRPr/>
            </a:pPr>
            <a:r>
              <a:rPr lang="en-US" sz="3600" b="1" smtClean="0">
                <a:solidFill>
                  <a:srgbClr val="663300"/>
                </a:solidFill>
                <a:effectLst>
                  <a:outerShdw blurRad="38100" dist="38100" dir="2700000" algn="tl">
                    <a:srgbClr val="C0C0C0"/>
                  </a:outerShdw>
                </a:effectLst>
              </a:rPr>
              <a:t>Agriculture and Climate</a:t>
            </a:r>
          </a:p>
        </p:txBody>
      </p:sp>
      <p:sp>
        <p:nvSpPr>
          <p:cNvPr id="69635" name="Rectangle 3"/>
          <p:cNvSpPr>
            <a:spLocks noGrp="1" noChangeArrowheads="1"/>
          </p:cNvSpPr>
          <p:nvPr>
            <p:ph type="body" idx="1"/>
          </p:nvPr>
        </p:nvSpPr>
        <p:spPr>
          <a:xfrm>
            <a:off x="685800" y="990600"/>
            <a:ext cx="7772400" cy="5105400"/>
          </a:xfrm>
        </p:spPr>
        <p:txBody>
          <a:bodyPr/>
          <a:lstStyle/>
          <a:p>
            <a:pPr eaLnBrk="1" hangingPunct="1"/>
            <a:r>
              <a:rPr lang="en-US" b="1" smtClean="0"/>
              <a:t>Climate Regions</a:t>
            </a:r>
            <a:r>
              <a:rPr lang="en-US" smtClean="0"/>
              <a:t> (based on temperature and precipitation) help determine agriculture production.</a:t>
            </a:r>
          </a:p>
          <a:p>
            <a:pPr eaLnBrk="1" hangingPunct="1"/>
            <a:endParaRPr lang="en-US" smtClean="0"/>
          </a:p>
          <a:p>
            <a:pPr eaLnBrk="1" hangingPunct="1"/>
            <a:r>
              <a:rPr lang="en-US" b="1" smtClean="0"/>
              <a:t>Agriculture Regions</a:t>
            </a:r>
            <a:r>
              <a:rPr lang="en-US" smtClean="0"/>
              <a:t> – drier lands usually have livestock ranching and moister climates usually have grain production.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81000" y="0"/>
            <a:ext cx="8229600" cy="838200"/>
          </a:xfrm>
        </p:spPr>
        <p:txBody>
          <a:bodyPr/>
          <a:lstStyle/>
          <a:p>
            <a:pPr eaLnBrk="1" hangingPunct="1">
              <a:defRPr/>
            </a:pPr>
            <a:r>
              <a:rPr lang="en-US" b="1" smtClean="0">
                <a:solidFill>
                  <a:srgbClr val="663300"/>
                </a:solidFill>
                <a:effectLst>
                  <a:outerShdw blurRad="38100" dist="38100" dir="2700000" algn="tl">
                    <a:srgbClr val="C0C0C0"/>
                  </a:outerShdw>
                </a:effectLst>
              </a:rPr>
              <a:t>World Map of Climates</a:t>
            </a:r>
          </a:p>
        </p:txBody>
      </p:sp>
      <p:sp>
        <p:nvSpPr>
          <p:cNvPr id="88067" name="Rectangle 3"/>
          <p:cNvSpPr>
            <a:spLocks noGrp="1" noChangeArrowheads="1"/>
          </p:cNvSpPr>
          <p:nvPr>
            <p:ph type="body" idx="1"/>
          </p:nvPr>
        </p:nvSpPr>
        <p:spPr>
          <a:xfrm>
            <a:off x="457200" y="914400"/>
            <a:ext cx="8229600" cy="762000"/>
          </a:xfrm>
        </p:spPr>
        <p:txBody>
          <a:bodyPr/>
          <a:lstStyle/>
          <a:p>
            <a:pPr algn="ctr" eaLnBrk="1" hangingPunct="1">
              <a:buFontTx/>
              <a:buNone/>
              <a:defRPr/>
            </a:pPr>
            <a:r>
              <a:rPr lang="en-US" b="1" smtClean="0">
                <a:solidFill>
                  <a:srgbClr val="663300"/>
                </a:solidFill>
                <a:effectLst>
                  <a:outerShdw blurRad="38100" dist="38100" dir="2700000" algn="tl">
                    <a:srgbClr val="C0C0C0"/>
                  </a:outerShdw>
                </a:effectLst>
              </a:rPr>
              <a:t>Koppen Climate Classification System</a:t>
            </a:r>
          </a:p>
        </p:txBody>
      </p:sp>
      <p:pic>
        <p:nvPicPr>
          <p:cNvPr id="70660" name="Picture 5" descr="deblij_ch11_fig16"/>
          <p:cNvPicPr>
            <a:picLocks noChangeAspect="1" noChangeArrowheads="1"/>
          </p:cNvPicPr>
          <p:nvPr/>
        </p:nvPicPr>
        <p:blipFill>
          <a:blip r:embed="rId3" cstate="print"/>
          <a:srcRect/>
          <a:stretch>
            <a:fillRect/>
          </a:stretch>
        </p:blipFill>
        <p:spPr bwMode="auto">
          <a:xfrm>
            <a:off x="0" y="1981200"/>
            <a:ext cx="9144000" cy="348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838200" y="0"/>
            <a:ext cx="7467600" cy="838200"/>
          </a:xfrm>
        </p:spPr>
        <p:txBody>
          <a:bodyPr/>
          <a:lstStyle/>
          <a:p>
            <a:pPr eaLnBrk="1" hangingPunct="1">
              <a:defRPr/>
            </a:pPr>
            <a:r>
              <a:rPr lang="en-US" sz="3600" b="1" smtClean="0">
                <a:solidFill>
                  <a:srgbClr val="663300"/>
                </a:solidFill>
                <a:effectLst>
                  <a:outerShdw blurRad="38100" dist="38100" dir="2700000" algn="tl">
                    <a:srgbClr val="C0C0C0"/>
                  </a:outerShdw>
                </a:effectLst>
              </a:rPr>
              <a:t>World Map of Agriculture</a:t>
            </a:r>
          </a:p>
        </p:txBody>
      </p:sp>
      <p:sp>
        <p:nvSpPr>
          <p:cNvPr id="71683" name="Rectangle 3"/>
          <p:cNvSpPr>
            <a:spLocks noGrp="1" noChangeArrowheads="1"/>
          </p:cNvSpPr>
          <p:nvPr>
            <p:ph type="subTitle" idx="1"/>
          </p:nvPr>
        </p:nvSpPr>
        <p:spPr>
          <a:xfrm>
            <a:off x="609600" y="4495800"/>
            <a:ext cx="8305800" cy="2362200"/>
          </a:xfrm>
        </p:spPr>
        <p:txBody>
          <a:bodyPr/>
          <a:lstStyle/>
          <a:p>
            <a:pPr algn="l" eaLnBrk="1" hangingPunct="1">
              <a:lnSpc>
                <a:spcPct val="80000"/>
              </a:lnSpc>
            </a:pPr>
            <a:r>
              <a:rPr lang="en-US" sz="2000" smtClean="0"/>
              <a:t>Cash Crop and Plantation Agriculture</a:t>
            </a:r>
          </a:p>
          <a:p>
            <a:pPr algn="l" eaLnBrk="1" hangingPunct="1">
              <a:lnSpc>
                <a:spcPct val="80000"/>
              </a:lnSpc>
            </a:pPr>
            <a:r>
              <a:rPr lang="en-US" sz="2000" smtClean="0"/>
              <a:t>Cotton and Rubber</a:t>
            </a:r>
          </a:p>
          <a:p>
            <a:pPr algn="l" eaLnBrk="1" hangingPunct="1">
              <a:lnSpc>
                <a:spcPct val="80000"/>
              </a:lnSpc>
            </a:pPr>
            <a:r>
              <a:rPr lang="en-US" sz="2000" smtClean="0"/>
              <a:t>Luxury Crops</a:t>
            </a:r>
          </a:p>
          <a:p>
            <a:pPr algn="l" eaLnBrk="1" hangingPunct="1">
              <a:lnSpc>
                <a:spcPct val="80000"/>
              </a:lnSpc>
            </a:pPr>
            <a:r>
              <a:rPr lang="en-US" sz="2000" smtClean="0"/>
              <a:t>Commercial Livestock, Fruit, and Grain Agriculture</a:t>
            </a:r>
          </a:p>
          <a:p>
            <a:pPr algn="l" eaLnBrk="1" hangingPunct="1">
              <a:lnSpc>
                <a:spcPct val="80000"/>
              </a:lnSpc>
            </a:pPr>
            <a:r>
              <a:rPr lang="en-US" sz="2000" smtClean="0"/>
              <a:t>Subsistence Agriculture</a:t>
            </a:r>
          </a:p>
          <a:p>
            <a:pPr algn="l" eaLnBrk="1" hangingPunct="1">
              <a:lnSpc>
                <a:spcPct val="80000"/>
              </a:lnSpc>
            </a:pPr>
            <a:r>
              <a:rPr lang="en-US" sz="2000" smtClean="0"/>
              <a:t>Mediterranean Agriculture</a:t>
            </a:r>
          </a:p>
          <a:p>
            <a:pPr algn="l" eaLnBrk="1" hangingPunct="1">
              <a:lnSpc>
                <a:spcPct val="80000"/>
              </a:lnSpc>
            </a:pPr>
            <a:r>
              <a:rPr lang="en-US" sz="2000" smtClean="0"/>
              <a:t>Illegal Drugs</a:t>
            </a:r>
          </a:p>
        </p:txBody>
      </p:sp>
      <p:pic>
        <p:nvPicPr>
          <p:cNvPr id="71684" name="Picture 5" descr="deblij_ch11_fig17"/>
          <p:cNvPicPr>
            <a:picLocks noChangeAspect="1" noChangeArrowheads="1"/>
          </p:cNvPicPr>
          <p:nvPr/>
        </p:nvPicPr>
        <p:blipFill>
          <a:blip r:embed="rId3" cstate="print"/>
          <a:srcRect/>
          <a:stretch>
            <a:fillRect/>
          </a:stretch>
        </p:blipFill>
        <p:spPr bwMode="auto">
          <a:xfrm>
            <a:off x="0" y="762000"/>
            <a:ext cx="9144000" cy="348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533400" y="579438"/>
          <a:ext cx="8001000" cy="5645150"/>
        </p:xfrm>
        <a:graphic>
          <a:graphicData uri="http://schemas.openxmlformats.org/presentationml/2006/ole">
            <p:oleObj spid="_x0000_s4098" name="Photo Editor Photo" r:id="rId4" imgW="21609524" imgH="15247619" progId="MSPhotoEd.3">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0"/>
            <a:ext cx="9144000" cy="1752600"/>
          </a:xfrm>
        </p:spPr>
        <p:txBody>
          <a:bodyPr/>
          <a:lstStyle/>
          <a:p>
            <a:pPr eaLnBrk="1" hangingPunct="1">
              <a:defRPr/>
            </a:pPr>
            <a:r>
              <a:rPr lang="en-US" sz="3600" b="1" smtClean="0">
                <a:solidFill>
                  <a:srgbClr val="663300"/>
                </a:solidFill>
                <a:effectLst>
                  <a:outerShdw blurRad="38100" dist="38100" dir="2700000" algn="tl">
                    <a:srgbClr val="C0C0C0"/>
                  </a:outerShdw>
                </a:effectLst>
              </a:rPr>
              <a:t>Agribusiness &amp; the Changing Geography of Agriculture</a:t>
            </a:r>
          </a:p>
        </p:txBody>
      </p:sp>
      <p:sp>
        <p:nvSpPr>
          <p:cNvPr id="72707" name="Rectangle 3"/>
          <p:cNvSpPr>
            <a:spLocks noGrp="1" noChangeArrowheads="1"/>
          </p:cNvSpPr>
          <p:nvPr>
            <p:ph type="body" idx="1"/>
          </p:nvPr>
        </p:nvSpPr>
        <p:spPr>
          <a:xfrm>
            <a:off x="228600" y="1600200"/>
            <a:ext cx="8686800" cy="4525963"/>
          </a:xfrm>
        </p:spPr>
        <p:txBody>
          <a:bodyPr/>
          <a:lstStyle/>
          <a:p>
            <a:pPr eaLnBrk="1" hangingPunct="1"/>
            <a:r>
              <a:rPr lang="en-US" b="1" smtClean="0"/>
              <a:t>Commercialization of Crop Production</a:t>
            </a:r>
          </a:p>
          <a:p>
            <a:pPr eaLnBrk="1" hangingPunct="1">
              <a:buFontTx/>
              <a:buNone/>
            </a:pPr>
            <a:r>
              <a:rPr lang="en-US" smtClean="0"/>
              <a:t>	With the development of new agricultural technologies, the production of agriculture has changed.</a:t>
            </a:r>
          </a:p>
          <a:p>
            <a:pPr eaLnBrk="1" hangingPunct="1">
              <a:buFontTx/>
              <a:buNone/>
            </a:pPr>
            <a:r>
              <a:rPr lang="en-US" smtClean="0"/>
              <a:t>		- eg. Poultry industry in the US</a:t>
            </a:r>
          </a:p>
          <a:p>
            <a:pPr eaLnBrk="1" hangingPunct="1">
              <a:buFontTx/>
              <a:buNone/>
            </a:pPr>
            <a:r>
              <a:rPr lang="en-US" smtClean="0"/>
              <a:t>			production is now concentrated </a:t>
            </a:r>
          </a:p>
          <a:p>
            <a:pPr eaLnBrk="1" hangingPunct="1">
              <a:buFontTx/>
              <a:buNone/>
            </a:pPr>
            <a:r>
              <a:rPr lang="en-US" smtClean="0"/>
              <a:t>			farming is turning into manufacturing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lower Market, Amsterdam"/>
          <p:cNvPicPr>
            <a:picLocks noChangeAspect="1" noChangeArrowheads="1"/>
          </p:cNvPicPr>
          <p:nvPr/>
        </p:nvPicPr>
        <p:blipFill>
          <a:blip r:embed="rId3" cstate="print"/>
          <a:srcRect/>
          <a:stretch>
            <a:fillRect/>
          </a:stretch>
        </p:blipFill>
        <p:spPr bwMode="auto">
          <a:xfrm>
            <a:off x="0" y="1314450"/>
            <a:ext cx="7391400" cy="5543550"/>
          </a:xfrm>
          <a:prstGeom prst="rect">
            <a:avLst/>
          </a:prstGeom>
          <a:noFill/>
          <a:ln w="9525">
            <a:noFill/>
            <a:miter lim="800000"/>
            <a:headEnd/>
            <a:tailEnd/>
          </a:ln>
        </p:spPr>
      </p:pic>
      <p:pic>
        <p:nvPicPr>
          <p:cNvPr id="73731" name="Picture 3" descr="holland-tulips"/>
          <p:cNvPicPr>
            <a:picLocks noChangeAspect="1" noChangeArrowheads="1"/>
          </p:cNvPicPr>
          <p:nvPr/>
        </p:nvPicPr>
        <p:blipFill>
          <a:blip r:embed="rId4" cstate="print"/>
          <a:srcRect/>
          <a:stretch>
            <a:fillRect/>
          </a:stretch>
        </p:blipFill>
        <p:spPr bwMode="auto">
          <a:xfrm>
            <a:off x="5257800" y="0"/>
            <a:ext cx="3886200" cy="2909888"/>
          </a:xfrm>
          <a:prstGeom prst="rect">
            <a:avLst/>
          </a:prstGeom>
          <a:noFill/>
          <a:ln w="9525">
            <a:noFill/>
            <a:miter lim="800000"/>
            <a:headEnd/>
            <a:tailEnd/>
          </a:ln>
        </p:spPr>
      </p:pic>
      <p:pic>
        <p:nvPicPr>
          <p:cNvPr id="73732" name="Picture 4" descr="Tulips at Keukenhof-70 acres with 6 million bulbs"/>
          <p:cNvPicPr>
            <a:picLocks noChangeAspect="1" noChangeArrowheads="1"/>
          </p:cNvPicPr>
          <p:nvPr/>
        </p:nvPicPr>
        <p:blipFill>
          <a:blip r:embed="rId5" cstate="print"/>
          <a:srcRect/>
          <a:stretch>
            <a:fillRect/>
          </a:stretch>
        </p:blipFill>
        <p:spPr bwMode="auto">
          <a:xfrm>
            <a:off x="2590800" y="0"/>
            <a:ext cx="2865438" cy="6858000"/>
          </a:xfrm>
          <a:prstGeom prst="rect">
            <a:avLst/>
          </a:prstGeom>
          <a:noFill/>
          <a:ln w="9525">
            <a:noFill/>
            <a:miter lim="800000"/>
            <a:headEnd/>
            <a:tailEnd/>
          </a:ln>
        </p:spPr>
      </p:pic>
      <p:sp>
        <p:nvSpPr>
          <p:cNvPr id="73733" name="Text Box 5"/>
          <p:cNvSpPr txBox="1">
            <a:spLocks noChangeArrowheads="1"/>
          </p:cNvSpPr>
          <p:nvPr/>
        </p:nvSpPr>
        <p:spPr bwMode="auto">
          <a:xfrm>
            <a:off x="0" y="0"/>
            <a:ext cx="2667000" cy="822325"/>
          </a:xfrm>
          <a:prstGeom prst="rect">
            <a:avLst/>
          </a:prstGeom>
          <a:noFill/>
          <a:ln w="9525">
            <a:noFill/>
            <a:miter lim="800000"/>
            <a:headEnd/>
            <a:tailEnd/>
          </a:ln>
        </p:spPr>
        <p:txBody>
          <a:bodyPr>
            <a:spAutoFit/>
          </a:bodyPr>
          <a:lstStyle/>
          <a:p>
            <a:r>
              <a:rPr lang="en-US" b="1"/>
              <a:t>The Dutch Flower</a:t>
            </a:r>
          </a:p>
          <a:p>
            <a:r>
              <a:rPr lang="en-US" b="1"/>
              <a:t>Market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5029200"/>
            <a:ext cx="9144000" cy="1755775"/>
          </a:xfrm>
          <a:prstGeom prst="rect">
            <a:avLst/>
          </a:prstGeom>
          <a:noFill/>
          <a:ln w="9525">
            <a:noFill/>
            <a:miter lim="800000"/>
            <a:headEnd/>
            <a:tailEnd/>
          </a:ln>
          <a:effectLst/>
        </p:spPr>
        <p:txBody>
          <a:bodyPr>
            <a:spAutoFit/>
          </a:bodyPr>
          <a:lstStyle/>
          <a:p>
            <a:pPr algn="ctr">
              <a:spcBef>
                <a:spcPct val="5000"/>
              </a:spcBef>
              <a:defRPr/>
            </a:pPr>
            <a:r>
              <a:rPr lang="en-US" sz="3600" b="1">
                <a:solidFill>
                  <a:srgbClr val="663300"/>
                </a:solidFill>
                <a:effectLst>
                  <a:outerShdw blurRad="38100" dist="38100" dir="2700000" algn="tl">
                    <a:srgbClr val="C0C0C0"/>
                  </a:outerShdw>
                </a:effectLst>
              </a:rPr>
              <a:t>Township and Range – </a:t>
            </a:r>
          </a:p>
          <a:p>
            <a:pPr algn="ctr">
              <a:spcBef>
                <a:spcPct val="5000"/>
              </a:spcBef>
              <a:defRPr/>
            </a:pPr>
            <a:r>
              <a:rPr lang="en-US"/>
              <a:t>The cultural landscape of Garden City, Iowa reflects the Township and Range system. Townships are 6x6 miles and section lines are every 1 mile. </a:t>
            </a:r>
          </a:p>
        </p:txBody>
      </p:sp>
      <p:pic>
        <p:nvPicPr>
          <p:cNvPr id="57347" name="Picture 3" descr="deblij_ch11_fig09"/>
          <p:cNvPicPr>
            <a:picLocks noChangeAspect="1" noChangeArrowheads="1"/>
          </p:cNvPicPr>
          <p:nvPr/>
        </p:nvPicPr>
        <p:blipFill>
          <a:blip r:embed="rId3" cstate="print"/>
          <a:srcRect/>
          <a:stretch>
            <a:fillRect/>
          </a:stretch>
        </p:blipFill>
        <p:spPr bwMode="auto">
          <a:xfrm>
            <a:off x="381000" y="0"/>
            <a:ext cx="8397875" cy="502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rubber sap"/>
          <p:cNvPicPr>
            <a:picLocks noChangeAspect="1" noChangeArrowheads="1"/>
          </p:cNvPicPr>
          <p:nvPr/>
        </p:nvPicPr>
        <p:blipFill>
          <a:blip r:embed="rId3" cstate="print"/>
          <a:srcRect/>
          <a:stretch>
            <a:fillRect/>
          </a:stretch>
        </p:blipFill>
        <p:spPr bwMode="auto">
          <a:xfrm>
            <a:off x="5400675" y="0"/>
            <a:ext cx="3743325" cy="6858000"/>
          </a:xfrm>
          <a:prstGeom prst="rect">
            <a:avLst/>
          </a:prstGeom>
          <a:noFill/>
          <a:ln w="9525">
            <a:noFill/>
            <a:miter lim="800000"/>
            <a:headEnd/>
            <a:tailEnd/>
          </a:ln>
        </p:spPr>
      </p:pic>
      <p:sp>
        <p:nvSpPr>
          <p:cNvPr id="129029" name="Rectangle 5"/>
          <p:cNvSpPr>
            <a:spLocks noGrp="1" noChangeArrowheads="1"/>
          </p:cNvSpPr>
          <p:nvPr>
            <p:ph type="title"/>
          </p:nvPr>
        </p:nvSpPr>
        <p:spPr>
          <a:xfrm>
            <a:off x="228600" y="0"/>
            <a:ext cx="5105400" cy="609600"/>
          </a:xfrm>
        </p:spPr>
        <p:txBody>
          <a:bodyPr>
            <a:normAutofit fontScale="90000"/>
          </a:bodyPr>
          <a:lstStyle/>
          <a:p>
            <a:pPr eaLnBrk="1" hangingPunct="1">
              <a:defRPr/>
            </a:pPr>
            <a:r>
              <a:rPr lang="en-US" sz="3600" b="1" smtClean="0">
                <a:solidFill>
                  <a:srgbClr val="663300"/>
                </a:solidFill>
                <a:effectLst>
                  <a:outerShdw blurRad="38100" dist="38100" dir="2700000" algn="tl">
                    <a:srgbClr val="C0C0C0"/>
                  </a:outerShdw>
                </a:effectLst>
              </a:rPr>
              <a:t>Plantation Agriculture</a:t>
            </a:r>
          </a:p>
        </p:txBody>
      </p:sp>
      <p:sp>
        <p:nvSpPr>
          <p:cNvPr id="74756" name="Rectangle 6"/>
          <p:cNvSpPr>
            <a:spLocks noGrp="1" noChangeArrowheads="1"/>
          </p:cNvSpPr>
          <p:nvPr>
            <p:ph type="body" idx="1"/>
          </p:nvPr>
        </p:nvSpPr>
        <p:spPr>
          <a:xfrm>
            <a:off x="0" y="685800"/>
            <a:ext cx="5334000" cy="6172200"/>
          </a:xfrm>
        </p:spPr>
        <p:txBody>
          <a:bodyPr/>
          <a:lstStyle/>
          <a:p>
            <a:pPr eaLnBrk="1" hangingPunct="1">
              <a:lnSpc>
                <a:spcPct val="90000"/>
              </a:lnSpc>
            </a:pPr>
            <a:r>
              <a:rPr lang="en-US" sz="2800" smtClean="0"/>
              <a:t>Governments in core countries set quotas for imports &amp; subsidize domestic production</a:t>
            </a:r>
          </a:p>
          <a:p>
            <a:pPr eaLnBrk="1" hangingPunct="1">
              <a:lnSpc>
                <a:spcPct val="90000"/>
              </a:lnSpc>
            </a:pPr>
            <a:r>
              <a:rPr lang="en-US" sz="2800" smtClean="0"/>
              <a:t>Large scale cash cropping is called plantation agriculture-a hold over from the colonial period</a:t>
            </a:r>
          </a:p>
          <a:p>
            <a:pPr eaLnBrk="1" hangingPunct="1">
              <a:lnSpc>
                <a:spcPct val="90000"/>
              </a:lnSpc>
            </a:pPr>
            <a:r>
              <a:rPr lang="en-US" sz="2800" smtClean="0"/>
              <a:t>Bananas, sugar, coffee, cacao, rubber and tea are examples.</a:t>
            </a:r>
          </a:p>
          <a:p>
            <a:pPr eaLnBrk="1" hangingPunct="1">
              <a:lnSpc>
                <a:spcPct val="90000"/>
              </a:lnSpc>
            </a:pPr>
            <a:r>
              <a:rPr lang="en-US" sz="2800" smtClean="0"/>
              <a:t>Sugar cane is a cash crop that drives the economies of many Caribbean nations</a:t>
            </a:r>
          </a:p>
          <a:p>
            <a:pPr eaLnBrk="1" hangingPunct="1">
              <a:lnSpc>
                <a:spcPct val="90000"/>
              </a:lnSpc>
            </a:pPr>
            <a:r>
              <a:rPr lang="en-US" sz="2800" smtClean="0"/>
              <a:t>Cartels are formed to boost prices, but are seldom successful</a:t>
            </a:r>
          </a:p>
          <a:p>
            <a:pPr eaLnBrk="1" hangingPunct="1">
              <a:lnSpc>
                <a:spcPct val="90000"/>
              </a:lnSpc>
            </a:pPr>
            <a:endParaRPr lang="en-US" sz="280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Rubber plantaion in Indonesia"/>
          <p:cNvPicPr>
            <a:picLocks noChangeAspect="1" noChangeArrowheads="1"/>
          </p:cNvPicPr>
          <p:nvPr/>
        </p:nvPicPr>
        <p:blipFill>
          <a:blip r:embed="rId3" cstate="print"/>
          <a:srcRect/>
          <a:stretch>
            <a:fillRect/>
          </a:stretch>
        </p:blipFill>
        <p:spPr bwMode="auto">
          <a:xfrm>
            <a:off x="5400675" y="0"/>
            <a:ext cx="3743325" cy="5426075"/>
          </a:xfrm>
          <a:prstGeom prst="rect">
            <a:avLst/>
          </a:prstGeom>
          <a:noFill/>
          <a:ln w="9525">
            <a:noFill/>
            <a:miter lim="800000"/>
            <a:headEnd/>
            <a:tailEnd/>
          </a:ln>
        </p:spPr>
      </p:pic>
      <p:sp>
        <p:nvSpPr>
          <p:cNvPr id="126980" name="Rectangle 4"/>
          <p:cNvSpPr>
            <a:spLocks noGrp="1" noChangeArrowheads="1"/>
          </p:cNvSpPr>
          <p:nvPr>
            <p:ph type="title"/>
          </p:nvPr>
        </p:nvSpPr>
        <p:spPr>
          <a:xfrm>
            <a:off x="0" y="0"/>
            <a:ext cx="5257800" cy="533400"/>
          </a:xfrm>
        </p:spPr>
        <p:txBody>
          <a:bodyPr>
            <a:normAutofit fontScale="90000"/>
          </a:bodyPr>
          <a:lstStyle/>
          <a:p>
            <a:pPr eaLnBrk="1" hangingPunct="1">
              <a:defRPr/>
            </a:pPr>
            <a:r>
              <a:rPr lang="en-US" sz="3600" b="1" smtClean="0">
                <a:solidFill>
                  <a:srgbClr val="663300"/>
                </a:solidFill>
                <a:effectLst>
                  <a:outerShdw blurRad="38100" dist="38100" dir="2700000" algn="tl">
                    <a:srgbClr val="C0C0C0"/>
                  </a:outerShdw>
                </a:effectLst>
              </a:rPr>
              <a:t>Rubber</a:t>
            </a:r>
          </a:p>
        </p:txBody>
      </p:sp>
      <p:sp>
        <p:nvSpPr>
          <p:cNvPr id="75780" name="Rectangle 5"/>
          <p:cNvSpPr>
            <a:spLocks noGrp="1" noChangeArrowheads="1"/>
          </p:cNvSpPr>
          <p:nvPr>
            <p:ph type="body" idx="1"/>
          </p:nvPr>
        </p:nvSpPr>
        <p:spPr>
          <a:xfrm>
            <a:off x="0" y="533400"/>
            <a:ext cx="5334000" cy="6324600"/>
          </a:xfrm>
        </p:spPr>
        <p:txBody>
          <a:bodyPr/>
          <a:lstStyle/>
          <a:p>
            <a:pPr eaLnBrk="1" hangingPunct="1"/>
            <a:r>
              <a:rPr lang="en-US" sz="2800" smtClean="0"/>
              <a:t>Originally collected from a wild tree in Brazil and Africa, the seeds were planted to create plantations in Malaysia, Indonesia and other SE Asian countries.</a:t>
            </a:r>
          </a:p>
          <a:p>
            <a:pPr eaLnBrk="1" hangingPunct="1"/>
            <a:r>
              <a:rPr lang="en-US" sz="2800" smtClean="0"/>
              <a:t>Today 70% of world rubber production is in SE Asia.</a:t>
            </a:r>
          </a:p>
          <a:p>
            <a:pPr eaLnBrk="1" hangingPunct="1"/>
            <a:r>
              <a:rPr lang="en-US" sz="2800" smtClean="0"/>
              <a:t>Automobile production in the early 20</a:t>
            </a:r>
            <a:r>
              <a:rPr lang="en-US" sz="2800" baseline="30000" smtClean="0"/>
              <a:t>th</a:t>
            </a:r>
            <a:r>
              <a:rPr lang="en-US" sz="2800" smtClean="0"/>
              <a:t> century boosted the demand for rubber. Of 17.7 tons used per year today about 10 million tons are synthetic-made from petroleum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arming in Djakarta, Indonesia"/>
          <p:cNvPicPr>
            <a:picLocks noChangeAspect="1" noChangeArrowheads="1"/>
          </p:cNvPicPr>
          <p:nvPr/>
        </p:nvPicPr>
        <p:blipFill>
          <a:blip r:embed="rId3" cstate="print"/>
          <a:srcRect/>
          <a:stretch>
            <a:fillRect/>
          </a:stretch>
        </p:blipFill>
        <p:spPr bwMode="auto">
          <a:xfrm>
            <a:off x="3787775" y="457200"/>
            <a:ext cx="5356225" cy="5486400"/>
          </a:xfrm>
          <a:prstGeom prst="rect">
            <a:avLst/>
          </a:prstGeom>
          <a:noFill/>
          <a:ln w="9525">
            <a:noFill/>
            <a:miter lim="800000"/>
            <a:headEnd/>
            <a:tailEnd/>
          </a:ln>
        </p:spPr>
      </p:pic>
      <p:sp>
        <p:nvSpPr>
          <p:cNvPr id="76803" name="Rectangle 4"/>
          <p:cNvSpPr>
            <a:spLocks noGrp="1" noChangeArrowheads="1"/>
          </p:cNvSpPr>
          <p:nvPr>
            <p:ph type="body" idx="1"/>
          </p:nvPr>
        </p:nvSpPr>
        <p:spPr>
          <a:xfrm>
            <a:off x="0" y="228600"/>
            <a:ext cx="3581400" cy="6400800"/>
          </a:xfrm>
        </p:spPr>
        <p:txBody>
          <a:bodyPr>
            <a:normAutofit lnSpcReduction="10000"/>
          </a:bodyPr>
          <a:lstStyle/>
          <a:p>
            <a:pPr eaLnBrk="1" hangingPunct="1"/>
            <a:r>
              <a:rPr lang="en-US" sz="2800" smtClean="0"/>
              <a:t>A truck (an old English word for trade or barter) farmer in the city of Jakarta, Indonesia raises vegetables within sight of great skyscrapers.</a:t>
            </a:r>
          </a:p>
          <a:p>
            <a:pPr eaLnBrk="1" hangingPunct="1"/>
            <a:r>
              <a:rPr lang="en-US" sz="2800" smtClean="0"/>
              <a:t>Land is valuable and a growing population requires that every square inch of fertile land is used to produce food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vory Coast-cotton bales at Thonakaha"/>
          <p:cNvPicPr>
            <a:picLocks noChangeAspect="1" noChangeArrowheads="1"/>
          </p:cNvPicPr>
          <p:nvPr/>
        </p:nvPicPr>
        <p:blipFill>
          <a:blip r:embed="rId3" cstate="print"/>
          <a:srcRect/>
          <a:stretch>
            <a:fillRect/>
          </a:stretch>
        </p:blipFill>
        <p:spPr bwMode="auto">
          <a:xfrm>
            <a:off x="0" y="0"/>
            <a:ext cx="9144000" cy="64976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0"/>
            <a:ext cx="7772400" cy="685800"/>
          </a:xfrm>
        </p:spPr>
        <p:txBody>
          <a:bodyPr/>
          <a:lstStyle/>
          <a:p>
            <a:pPr eaLnBrk="1" hangingPunct="1">
              <a:defRPr/>
            </a:pPr>
            <a:r>
              <a:rPr lang="en-US" sz="3600" b="1" smtClean="0">
                <a:solidFill>
                  <a:srgbClr val="663300"/>
                </a:solidFill>
                <a:effectLst>
                  <a:outerShdw blurRad="38100" dist="38100" dir="2700000" algn="tl">
                    <a:srgbClr val="C0C0C0"/>
                  </a:outerShdw>
                </a:effectLst>
              </a:rPr>
              <a:t>Organic Agriculture</a:t>
            </a:r>
          </a:p>
        </p:txBody>
      </p:sp>
      <p:sp>
        <p:nvSpPr>
          <p:cNvPr id="78851" name="Rectangle 3"/>
          <p:cNvSpPr>
            <a:spLocks noGrp="1" noChangeArrowheads="1"/>
          </p:cNvSpPr>
          <p:nvPr>
            <p:ph type="body" idx="1"/>
          </p:nvPr>
        </p:nvSpPr>
        <p:spPr>
          <a:xfrm>
            <a:off x="152400" y="990600"/>
            <a:ext cx="8305800" cy="5105400"/>
          </a:xfrm>
        </p:spPr>
        <p:txBody>
          <a:bodyPr/>
          <a:lstStyle/>
          <a:p>
            <a:pPr eaLnBrk="1" hangingPunct="1"/>
            <a:r>
              <a:rPr lang="en-US" b="1" smtClean="0"/>
              <a:t>Organic Agriculture</a:t>
            </a:r>
            <a:r>
              <a:rPr lang="en-US" smtClean="0"/>
              <a:t> –</a:t>
            </a:r>
          </a:p>
          <a:p>
            <a:pPr eaLnBrk="1" hangingPunct="1">
              <a:buFontTx/>
              <a:buNone/>
            </a:pPr>
            <a:r>
              <a:rPr lang="en-US" smtClean="0"/>
              <a:t>	The production of crops without the use of synthetic or industrially produced pesticides and fertilizers or the raising of livestock without hormones, antibiotics, and synthetic feeds.</a:t>
            </a:r>
          </a:p>
          <a:p>
            <a:pPr eaLnBrk="1" hangingPunct="1">
              <a:buFontTx/>
              <a:buNone/>
            </a:pPr>
            <a:r>
              <a:rPr lang="en-US" smtClean="0"/>
              <a:t>		- sales of organic foods on the rise</a:t>
            </a:r>
          </a:p>
          <a:p>
            <a:pPr eaLnBrk="1" hangingPunct="1">
              <a:buFontTx/>
              <a:buNone/>
            </a:pPr>
            <a:r>
              <a:rPr lang="en-US" smtClean="0"/>
              <a:t>		- grown everywhere </a:t>
            </a:r>
          </a:p>
          <a:p>
            <a:pPr eaLnBrk="1" hangingPunct="1">
              <a:buFontTx/>
              <a:buNone/>
            </a:pPr>
            <a:r>
              <a:rPr lang="en-US" smtClean="0"/>
              <a:t>		- demand in wealthier countries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04800" y="0"/>
            <a:ext cx="8458200" cy="641350"/>
          </a:xfrm>
          <a:prstGeom prst="rect">
            <a:avLst/>
          </a:prstGeom>
          <a:noFill/>
          <a:ln w="9525">
            <a:noFill/>
            <a:miter lim="800000"/>
            <a:headEnd/>
            <a:tailEnd/>
          </a:ln>
          <a:effectLst/>
        </p:spPr>
        <p:txBody>
          <a:bodyPr>
            <a:spAutoFit/>
          </a:bodyPr>
          <a:lstStyle/>
          <a:p>
            <a:pPr algn="ctr">
              <a:spcBef>
                <a:spcPct val="50000"/>
              </a:spcBef>
              <a:defRPr/>
            </a:pPr>
            <a:r>
              <a:rPr lang="en-US" sz="3600" b="1">
                <a:solidFill>
                  <a:srgbClr val="663300"/>
                </a:solidFill>
                <a:effectLst>
                  <a:outerShdw blurRad="38100" dist="38100" dir="2700000" algn="tl">
                    <a:srgbClr val="C0C0C0"/>
                  </a:outerShdw>
                </a:effectLst>
              </a:rPr>
              <a:t>Organic Agriculture</a:t>
            </a:r>
            <a:r>
              <a:rPr lang="en-US" sz="3600">
                <a:solidFill>
                  <a:srgbClr val="CC3300"/>
                </a:solidFill>
                <a:latin typeface="Franklin Gothic Medium" pitchFamily="34" charset="0"/>
              </a:rPr>
              <a:t> </a:t>
            </a:r>
          </a:p>
        </p:txBody>
      </p:sp>
      <p:pic>
        <p:nvPicPr>
          <p:cNvPr id="80899" name="Picture 3" descr="deblij_ch11_fig02"/>
          <p:cNvPicPr>
            <a:picLocks noChangeAspect="1" noChangeArrowheads="1"/>
          </p:cNvPicPr>
          <p:nvPr/>
        </p:nvPicPr>
        <p:blipFill>
          <a:blip r:embed="rId3" cstate="print"/>
          <a:srcRect/>
          <a:stretch>
            <a:fillRect/>
          </a:stretch>
        </p:blipFill>
        <p:spPr bwMode="auto">
          <a:xfrm>
            <a:off x="762000" y="731838"/>
            <a:ext cx="7696200" cy="6146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GM Food Protest Seattle 1999"/>
          <p:cNvPicPr>
            <a:picLocks noChangeAspect="1" noChangeArrowheads="1"/>
          </p:cNvPicPr>
          <p:nvPr/>
        </p:nvPicPr>
        <p:blipFill>
          <a:blip r:embed="rId3" cstate="print"/>
          <a:srcRect/>
          <a:stretch>
            <a:fillRect/>
          </a:stretch>
        </p:blipFill>
        <p:spPr bwMode="auto">
          <a:xfrm>
            <a:off x="838200" y="0"/>
            <a:ext cx="7129463" cy="5578475"/>
          </a:xfrm>
          <a:prstGeom prst="rect">
            <a:avLst/>
          </a:prstGeom>
          <a:noFill/>
          <a:ln w="9525">
            <a:noFill/>
            <a:miter lim="800000"/>
            <a:headEnd/>
            <a:tailEnd/>
          </a:ln>
        </p:spPr>
      </p:pic>
      <p:sp>
        <p:nvSpPr>
          <p:cNvPr id="79875" name="Text Box 3"/>
          <p:cNvSpPr txBox="1">
            <a:spLocks noChangeArrowheads="1"/>
          </p:cNvSpPr>
          <p:nvPr/>
        </p:nvSpPr>
        <p:spPr bwMode="auto">
          <a:xfrm>
            <a:off x="228600" y="5791200"/>
            <a:ext cx="8761413" cy="946150"/>
          </a:xfrm>
          <a:prstGeom prst="rect">
            <a:avLst/>
          </a:prstGeom>
          <a:noFill/>
          <a:ln w="9525">
            <a:noFill/>
            <a:miter lim="800000"/>
            <a:headEnd/>
            <a:tailEnd/>
          </a:ln>
        </p:spPr>
        <p:txBody>
          <a:bodyPr>
            <a:spAutoFit/>
          </a:bodyPr>
          <a:lstStyle/>
          <a:p>
            <a:pPr algn="ctr"/>
            <a:r>
              <a:rPr lang="en-US" sz="2800"/>
              <a:t>Protest of GM Foods at the World Trade Organization meeting in Seattle, 1999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0"/>
            <a:ext cx="7772400" cy="685800"/>
          </a:xfrm>
        </p:spPr>
        <p:txBody>
          <a:bodyPr/>
          <a:lstStyle/>
          <a:p>
            <a:pPr eaLnBrk="1" hangingPunct="1">
              <a:defRPr/>
            </a:pPr>
            <a:r>
              <a:rPr lang="en-US" sz="3600" b="1" smtClean="0">
                <a:solidFill>
                  <a:srgbClr val="663300"/>
                </a:solidFill>
                <a:effectLst>
                  <a:outerShdw blurRad="38100" dist="38100" dir="2700000" algn="tl">
                    <a:srgbClr val="C0C0C0"/>
                  </a:outerShdw>
                </a:effectLst>
              </a:rPr>
              <a:t>Fair Trade Agriculture</a:t>
            </a:r>
          </a:p>
        </p:txBody>
      </p:sp>
      <p:sp>
        <p:nvSpPr>
          <p:cNvPr id="81923" name="Rectangle 3"/>
          <p:cNvSpPr>
            <a:spLocks noGrp="1" noChangeArrowheads="1"/>
          </p:cNvSpPr>
          <p:nvPr>
            <p:ph type="body" idx="1"/>
          </p:nvPr>
        </p:nvSpPr>
        <p:spPr>
          <a:xfrm>
            <a:off x="0" y="685800"/>
            <a:ext cx="8839200" cy="5181600"/>
          </a:xfrm>
        </p:spPr>
        <p:txBody>
          <a:bodyPr/>
          <a:lstStyle/>
          <a:p>
            <a:pPr eaLnBrk="1" hangingPunct="1"/>
            <a:r>
              <a:rPr lang="en-US" b="1" smtClean="0"/>
              <a:t>Fair Trade Coffee –</a:t>
            </a:r>
          </a:p>
          <a:p>
            <a:pPr eaLnBrk="1" hangingPunct="1">
              <a:buFontTx/>
              <a:buNone/>
            </a:pPr>
            <a:r>
              <a:rPr lang="en-US" smtClean="0"/>
              <a:t>	</a:t>
            </a:r>
            <a:r>
              <a:rPr lang="en-US" sz="2800" smtClean="0"/>
              <a:t>shade grown coffee produced by certified fair trade farmers, who then sell the coffee directly to coffee importers.</a:t>
            </a:r>
          </a:p>
          <a:p>
            <a:pPr eaLnBrk="1" hangingPunct="1">
              <a:buFontTx/>
              <a:buNone/>
            </a:pPr>
            <a:r>
              <a:rPr lang="en-US" sz="2800" smtClean="0"/>
              <a:t>		- guarantees a “fair trade price”</a:t>
            </a:r>
          </a:p>
          <a:p>
            <a:pPr eaLnBrk="1" hangingPunct="1">
              <a:buFontTx/>
              <a:buNone/>
            </a:pPr>
            <a:r>
              <a:rPr lang="en-US" sz="2800" smtClean="0"/>
              <a:t>		- over 500,000 farmers</a:t>
            </a:r>
          </a:p>
          <a:p>
            <a:pPr eaLnBrk="1" hangingPunct="1">
              <a:buFontTx/>
              <a:buNone/>
            </a:pPr>
            <a:r>
              <a:rPr lang="en-US" sz="2800" smtClean="0"/>
              <a:t>		- produced in more than 20 countries</a:t>
            </a:r>
          </a:p>
          <a:p>
            <a:pPr eaLnBrk="1" hangingPunct="1">
              <a:buFontTx/>
              <a:buNone/>
            </a:pPr>
            <a:r>
              <a:rPr lang="en-US" sz="2800" smtClean="0"/>
              <a:t>		- often organically produced</a:t>
            </a:r>
          </a:p>
        </p:txBody>
      </p:sp>
      <p:pic>
        <p:nvPicPr>
          <p:cNvPr id="81924" name="Picture 4" descr="Coffee workers in Ethiopia"/>
          <p:cNvPicPr>
            <a:picLocks noChangeAspect="1" noChangeArrowheads="1"/>
          </p:cNvPicPr>
          <p:nvPr/>
        </p:nvPicPr>
        <p:blipFill>
          <a:blip r:embed="rId3" cstate="print"/>
          <a:srcRect/>
          <a:stretch>
            <a:fillRect/>
          </a:stretch>
        </p:blipFill>
        <p:spPr bwMode="auto">
          <a:xfrm>
            <a:off x="5486400" y="4238625"/>
            <a:ext cx="3657600" cy="26193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76200" y="0"/>
            <a:ext cx="4419600" cy="5105400"/>
          </a:xfrm>
          <a:prstGeom prst="rect">
            <a:avLst/>
          </a:prstGeom>
          <a:noFill/>
          <a:ln w="9525">
            <a:noFill/>
            <a:miter lim="800000"/>
            <a:headEnd/>
            <a:tailEnd/>
          </a:ln>
        </p:spPr>
        <p:txBody>
          <a:bodyPr/>
          <a:lstStyle/>
          <a:p>
            <a:pPr marL="342900" indent="-342900">
              <a:spcBef>
                <a:spcPct val="20000"/>
              </a:spcBef>
            </a:pPr>
            <a:r>
              <a:rPr lang="en-US" sz="3200"/>
              <a:t>	</a:t>
            </a:r>
            <a:r>
              <a:rPr lang="en-US" sz="2800"/>
              <a:t>Fair trade coffee farmer in El Salvador grows his beans organically and in the shade, allowing him to get a much better price for his coffee. </a:t>
            </a:r>
          </a:p>
        </p:txBody>
      </p:sp>
      <p:pic>
        <p:nvPicPr>
          <p:cNvPr id="82947" name="Picture 3" descr="deblij_ch11_fig18"/>
          <p:cNvPicPr>
            <a:picLocks noChangeAspect="1" noChangeArrowheads="1"/>
          </p:cNvPicPr>
          <p:nvPr/>
        </p:nvPicPr>
        <p:blipFill>
          <a:blip r:embed="rId3" cstate="print"/>
          <a:srcRect/>
          <a:stretch>
            <a:fillRect/>
          </a:stretch>
        </p:blipFill>
        <p:spPr bwMode="auto">
          <a:xfrm>
            <a:off x="4503738" y="0"/>
            <a:ext cx="4640262" cy="6858000"/>
          </a:xfrm>
          <a:prstGeom prst="rect">
            <a:avLst/>
          </a:prstGeom>
          <a:noFill/>
          <a:ln w="9525">
            <a:noFill/>
            <a:miter lim="800000"/>
            <a:headEnd/>
            <a:tailEnd/>
          </a:ln>
        </p:spPr>
      </p:pic>
      <p:pic>
        <p:nvPicPr>
          <p:cNvPr id="82948" name="Picture 4" descr="Vietnamese Coffee Picker"/>
          <p:cNvPicPr>
            <a:picLocks noChangeAspect="1" noChangeArrowheads="1"/>
          </p:cNvPicPr>
          <p:nvPr/>
        </p:nvPicPr>
        <p:blipFill>
          <a:blip r:embed="rId4" cstate="print"/>
          <a:srcRect/>
          <a:stretch>
            <a:fillRect/>
          </a:stretch>
        </p:blipFill>
        <p:spPr bwMode="auto">
          <a:xfrm>
            <a:off x="0" y="3235325"/>
            <a:ext cx="4648200" cy="362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algn="ctr">
              <a:spcBef>
                <a:spcPct val="5000"/>
              </a:spcBef>
              <a:defRPr/>
            </a:pPr>
            <a:r>
              <a:rPr lang="en-US" sz="3600" b="1">
                <a:solidFill>
                  <a:srgbClr val="663300"/>
                </a:solidFill>
                <a:effectLst>
                  <a:outerShdw blurRad="38100" dist="38100" dir="2700000" algn="tl">
                    <a:srgbClr val="C0C0C0"/>
                  </a:outerShdw>
                </a:effectLst>
              </a:rPr>
              <a:t>Loss of Productive Farmland</a:t>
            </a:r>
          </a:p>
        </p:txBody>
      </p:sp>
      <p:pic>
        <p:nvPicPr>
          <p:cNvPr id="83971" name="Picture 3" descr="deblij_ch11_fig19"/>
          <p:cNvPicPr>
            <a:picLocks noChangeAspect="1" noChangeArrowheads="1"/>
          </p:cNvPicPr>
          <p:nvPr/>
        </p:nvPicPr>
        <p:blipFill>
          <a:blip r:embed="rId3" cstate="print"/>
          <a:srcRect/>
          <a:stretch>
            <a:fillRect/>
          </a:stretch>
        </p:blipFill>
        <p:spPr bwMode="auto">
          <a:xfrm>
            <a:off x="685800" y="795338"/>
            <a:ext cx="7620000" cy="6062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eblij_ch11_fig11"/>
          <p:cNvPicPr>
            <a:picLocks noChangeAspect="1" noChangeArrowheads="1"/>
          </p:cNvPicPr>
          <p:nvPr/>
        </p:nvPicPr>
        <p:blipFill>
          <a:blip r:embed="rId3" cstate="print"/>
          <a:srcRect/>
          <a:stretch>
            <a:fillRect/>
          </a:stretch>
        </p:blipFill>
        <p:spPr bwMode="auto">
          <a:xfrm>
            <a:off x="1447800" y="0"/>
            <a:ext cx="6400800" cy="4762500"/>
          </a:xfrm>
          <a:prstGeom prst="rect">
            <a:avLst/>
          </a:prstGeom>
          <a:noFill/>
          <a:ln w="9525">
            <a:noFill/>
            <a:miter lim="800000"/>
            <a:headEnd/>
            <a:tailEnd/>
          </a:ln>
        </p:spPr>
      </p:pic>
      <p:sp>
        <p:nvSpPr>
          <p:cNvPr id="58371" name="Text Box 3"/>
          <p:cNvSpPr txBox="1">
            <a:spLocks noChangeArrowheads="1"/>
          </p:cNvSpPr>
          <p:nvPr/>
        </p:nvSpPr>
        <p:spPr bwMode="auto">
          <a:xfrm>
            <a:off x="228600" y="4724400"/>
            <a:ext cx="8534400" cy="2058988"/>
          </a:xfrm>
          <a:prstGeom prst="rect">
            <a:avLst/>
          </a:prstGeom>
          <a:noFill/>
          <a:ln w="9525">
            <a:noFill/>
            <a:miter lim="800000"/>
            <a:headEnd/>
            <a:tailEnd/>
          </a:ln>
        </p:spPr>
        <p:txBody>
          <a:bodyPr>
            <a:spAutoFit/>
          </a:bodyPr>
          <a:lstStyle/>
          <a:p>
            <a:pPr algn="ctr">
              <a:spcBef>
                <a:spcPct val="5000"/>
              </a:spcBef>
            </a:pPr>
            <a:r>
              <a:rPr lang="en-US" sz="3200" b="1">
                <a:solidFill>
                  <a:srgbClr val="663300"/>
                </a:solidFill>
              </a:rPr>
              <a:t>Longlot Survey System – </a:t>
            </a:r>
          </a:p>
          <a:p>
            <a:pPr algn="ctr">
              <a:spcBef>
                <a:spcPct val="5000"/>
              </a:spcBef>
            </a:pPr>
            <a:r>
              <a:rPr lang="en-US" b="1"/>
              <a:t>The cultural landscape of Burgundy, France reflects the Longlot Survey system, as land is divided into long, narrow parcels. People live in nucleated villages and land ownership is highly fragmented.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304800"/>
            <a:ext cx="7772400" cy="609600"/>
          </a:xfrm>
        </p:spPr>
        <p:txBody>
          <a:bodyPr>
            <a:normAutofit fontScale="90000"/>
          </a:bodyPr>
          <a:lstStyle/>
          <a:p>
            <a:pPr eaLnBrk="1" hangingPunct="1">
              <a:defRPr/>
            </a:pPr>
            <a:r>
              <a:rPr lang="en-US" sz="4000" b="1" smtClean="0">
                <a:solidFill>
                  <a:srgbClr val="003300"/>
                </a:solidFill>
                <a:effectLst>
                  <a:outerShdw blurRad="38100" dist="38100" dir="2700000" algn="tl">
                    <a:srgbClr val="C0C0C0"/>
                  </a:outerShdw>
                </a:effectLst>
              </a:rPr>
              <a:t>Meat Production on Ranches</a:t>
            </a:r>
          </a:p>
        </p:txBody>
      </p:sp>
      <p:pic>
        <p:nvPicPr>
          <p:cNvPr id="84995" name="Picture 3"/>
          <p:cNvPicPr>
            <a:picLocks noGrp="1" noChangeAspect="1" noChangeArrowheads="1"/>
          </p:cNvPicPr>
          <p:nvPr>
            <p:ph idx="1"/>
          </p:nvPr>
        </p:nvPicPr>
        <p:blipFill>
          <a:blip r:embed="rId3" cstate="print"/>
          <a:srcRect/>
          <a:stretch>
            <a:fillRect/>
          </a:stretch>
        </p:blipFill>
        <p:spPr>
          <a:xfrm>
            <a:off x="0" y="1066800"/>
            <a:ext cx="9144000" cy="5194300"/>
          </a:xfrm>
        </p:spPr>
      </p:pic>
      <p:sp>
        <p:nvSpPr>
          <p:cNvPr id="84996" name="Text Box 4"/>
          <p:cNvSpPr txBox="1">
            <a:spLocks noChangeArrowheads="1"/>
          </p:cNvSpPr>
          <p:nvPr/>
        </p:nvSpPr>
        <p:spPr bwMode="auto">
          <a:xfrm>
            <a:off x="838200" y="6248400"/>
            <a:ext cx="7704138" cy="396875"/>
          </a:xfrm>
          <a:prstGeom prst="rect">
            <a:avLst/>
          </a:prstGeom>
          <a:noFill/>
          <a:ln w="9525">
            <a:noFill/>
            <a:miter lim="800000"/>
            <a:headEnd/>
            <a:tailEnd/>
          </a:ln>
        </p:spPr>
        <p:txBody>
          <a:bodyPr>
            <a:spAutoFit/>
          </a:bodyPr>
          <a:lstStyle/>
          <a:p>
            <a:pPr eaLnBrk="0" hangingPunct="0"/>
            <a:r>
              <a:rPr lang="en-US" sz="2000" b="1"/>
              <a:t>Cattle, sheep, and goats are the main meat animals raised on ranches</a:t>
            </a:r>
            <a:r>
              <a:rPr lang="en-US" sz="1600">
                <a:solidFill>
                  <a:schemeClr val="bg1"/>
                </a:solidFill>
                <a:latin typeface="Arial"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Beef cattle-Argentina-herefords"/>
          <p:cNvPicPr>
            <a:picLocks noChangeAspect="1" noChangeArrowheads="1"/>
          </p:cNvPicPr>
          <p:nvPr/>
        </p:nvPicPr>
        <p:blipFill>
          <a:blip r:embed="rId3" cstate="print"/>
          <a:srcRect/>
          <a:stretch>
            <a:fillRect/>
          </a:stretch>
        </p:blipFill>
        <p:spPr bwMode="auto">
          <a:xfrm>
            <a:off x="0" y="0"/>
            <a:ext cx="9372600" cy="671036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304800"/>
            <a:ext cx="7772400" cy="457200"/>
          </a:xfrm>
        </p:spPr>
        <p:txBody>
          <a:bodyPr>
            <a:normAutofit fontScale="90000"/>
          </a:bodyPr>
          <a:lstStyle/>
          <a:p>
            <a:pPr eaLnBrk="1" hangingPunct="1">
              <a:defRPr/>
            </a:pPr>
            <a:r>
              <a:rPr lang="en-US" sz="4000" b="1" smtClean="0">
                <a:solidFill>
                  <a:srgbClr val="003300"/>
                </a:solidFill>
                <a:effectLst>
                  <a:outerShdw blurRad="38100" dist="38100" dir="2700000" algn="tl">
                    <a:srgbClr val="C0C0C0"/>
                  </a:outerShdw>
                </a:effectLst>
              </a:rPr>
              <a:t>Grain Importers and Exporters</a:t>
            </a:r>
          </a:p>
        </p:txBody>
      </p:sp>
      <p:pic>
        <p:nvPicPr>
          <p:cNvPr id="87043" name="Picture 3"/>
          <p:cNvPicPr>
            <a:picLocks noGrp="1" noChangeAspect="1" noChangeArrowheads="1"/>
          </p:cNvPicPr>
          <p:nvPr>
            <p:ph idx="1"/>
          </p:nvPr>
        </p:nvPicPr>
        <p:blipFill>
          <a:blip r:embed="rId3" cstate="print"/>
          <a:srcRect/>
          <a:stretch>
            <a:fillRect/>
          </a:stretch>
        </p:blipFill>
        <p:spPr>
          <a:xfrm>
            <a:off x="0" y="838200"/>
            <a:ext cx="9144000" cy="5295900"/>
          </a:xfrm>
        </p:spPr>
      </p:pic>
      <p:sp>
        <p:nvSpPr>
          <p:cNvPr id="87044" name="Text Box 4"/>
          <p:cNvSpPr txBox="1">
            <a:spLocks noChangeArrowheads="1"/>
          </p:cNvSpPr>
          <p:nvPr/>
        </p:nvSpPr>
        <p:spPr bwMode="auto">
          <a:xfrm>
            <a:off x="228600" y="6126163"/>
            <a:ext cx="8847138" cy="396875"/>
          </a:xfrm>
          <a:prstGeom prst="rect">
            <a:avLst/>
          </a:prstGeom>
          <a:noFill/>
          <a:ln w="9525">
            <a:noFill/>
            <a:miter lim="800000"/>
            <a:headEnd/>
            <a:tailEnd/>
          </a:ln>
        </p:spPr>
        <p:txBody>
          <a:bodyPr>
            <a:spAutoFit/>
          </a:bodyPr>
          <a:lstStyle/>
          <a:p>
            <a:pPr marL="1027113" indent="-1027113" eaLnBrk="0" hangingPunct="0"/>
            <a:r>
              <a:rPr lang="en-US" sz="2000" b="1">
                <a:solidFill>
                  <a:srgbClr val="003300"/>
                </a:solidFill>
              </a:rPr>
              <a:t>Most countries are net importers of grain. The U.S. is the largest net exporter.</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304800"/>
            <a:ext cx="7772400" cy="762000"/>
          </a:xfrm>
        </p:spPr>
        <p:txBody>
          <a:bodyPr/>
          <a:lstStyle/>
          <a:p>
            <a:pPr eaLnBrk="1" hangingPunct="1">
              <a:defRPr/>
            </a:pPr>
            <a:r>
              <a:rPr lang="en-US" sz="4000" b="1" smtClean="0">
                <a:solidFill>
                  <a:srgbClr val="003300"/>
                </a:solidFill>
                <a:effectLst>
                  <a:outerShdw blurRad="38100" dist="38100" dir="2700000" algn="tl">
                    <a:srgbClr val="C0C0C0"/>
                  </a:outerShdw>
                </a:effectLst>
              </a:rPr>
              <a:t>World Wheat Production</a:t>
            </a:r>
          </a:p>
        </p:txBody>
      </p:sp>
      <p:pic>
        <p:nvPicPr>
          <p:cNvPr id="88067" name="Picture 3"/>
          <p:cNvPicPr>
            <a:picLocks noGrp="1" noChangeAspect="1" noChangeArrowheads="1"/>
          </p:cNvPicPr>
          <p:nvPr>
            <p:ph idx="1"/>
          </p:nvPr>
        </p:nvPicPr>
        <p:blipFill>
          <a:blip r:embed="rId3" cstate="print"/>
          <a:srcRect/>
          <a:stretch>
            <a:fillRect/>
          </a:stretch>
        </p:blipFill>
        <p:spPr>
          <a:xfrm>
            <a:off x="0" y="1296988"/>
            <a:ext cx="9144000" cy="5194300"/>
          </a:xfrm>
        </p:spPr>
      </p:pic>
      <p:sp>
        <p:nvSpPr>
          <p:cNvPr id="88068" name="Text Box 4"/>
          <p:cNvSpPr txBox="1">
            <a:spLocks noChangeArrowheads="1"/>
          </p:cNvSpPr>
          <p:nvPr/>
        </p:nvSpPr>
        <p:spPr bwMode="auto">
          <a:xfrm>
            <a:off x="381000" y="6019800"/>
            <a:ext cx="8315325" cy="581025"/>
          </a:xfrm>
          <a:prstGeom prst="rect">
            <a:avLst/>
          </a:prstGeom>
          <a:noFill/>
          <a:ln w="9525">
            <a:noFill/>
            <a:miter lim="800000"/>
            <a:headEnd/>
            <a:tailEnd/>
          </a:ln>
        </p:spPr>
        <p:txBody>
          <a:bodyPr>
            <a:spAutoFit/>
          </a:bodyPr>
          <a:lstStyle/>
          <a:p>
            <a:pPr marL="1085850" indent="-1085850" eaLnBrk="0" hangingPunct="0"/>
            <a:r>
              <a:rPr lang="en-US" sz="1600">
                <a:solidFill>
                  <a:schemeClr val="bg1"/>
                </a:solidFill>
                <a:latin typeface="Arial" charset="0"/>
              </a:rPr>
              <a:t>Fig. 10-10: China is the world’s leading wheat producer, but the U.S. and Canada account for about half of world wheat exports.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heatfield, Nebraska"/>
          <p:cNvPicPr>
            <a:picLocks noChangeAspect="1" noChangeArrowheads="1"/>
          </p:cNvPicPr>
          <p:nvPr/>
        </p:nvPicPr>
        <p:blipFill>
          <a:blip r:embed="rId3" cstate="print"/>
          <a:srcRect/>
          <a:stretch>
            <a:fillRect/>
          </a:stretch>
        </p:blipFill>
        <p:spPr bwMode="auto">
          <a:xfrm>
            <a:off x="0" y="609600"/>
            <a:ext cx="4486275" cy="6096000"/>
          </a:xfrm>
          <a:prstGeom prst="rect">
            <a:avLst/>
          </a:prstGeom>
          <a:noFill/>
          <a:ln w="9525">
            <a:noFill/>
            <a:miter lim="800000"/>
            <a:headEnd/>
            <a:tailEnd/>
          </a:ln>
        </p:spPr>
      </p:pic>
      <p:pic>
        <p:nvPicPr>
          <p:cNvPr id="89091" name="Picture 3" descr="Grain elevators"/>
          <p:cNvPicPr>
            <a:picLocks noChangeAspect="1" noChangeArrowheads="1"/>
          </p:cNvPicPr>
          <p:nvPr/>
        </p:nvPicPr>
        <p:blipFill>
          <a:blip r:embed="rId4" cstate="print"/>
          <a:srcRect/>
          <a:stretch>
            <a:fillRect/>
          </a:stretch>
        </p:blipFill>
        <p:spPr bwMode="auto">
          <a:xfrm>
            <a:off x="4738688" y="533400"/>
            <a:ext cx="4405312" cy="54102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Jordan-pivot irrigation Wadi Rum"/>
          <p:cNvPicPr>
            <a:picLocks noChangeAspect="1" noChangeArrowheads="1"/>
          </p:cNvPicPr>
          <p:nvPr/>
        </p:nvPicPr>
        <p:blipFill>
          <a:blip r:embed="rId3" cstate="print"/>
          <a:srcRect/>
          <a:stretch>
            <a:fillRect/>
          </a:stretch>
        </p:blipFill>
        <p:spPr bwMode="auto">
          <a:xfrm>
            <a:off x="533400" y="0"/>
            <a:ext cx="8229600" cy="5943600"/>
          </a:xfrm>
          <a:prstGeom prst="rect">
            <a:avLst/>
          </a:prstGeom>
          <a:noFill/>
          <a:ln w="9525">
            <a:noFill/>
            <a:miter lim="800000"/>
            <a:headEnd/>
            <a:tailEnd/>
          </a:ln>
        </p:spPr>
      </p:pic>
      <p:sp>
        <p:nvSpPr>
          <p:cNvPr id="90115" name="Text Box 3"/>
          <p:cNvSpPr txBox="1">
            <a:spLocks noChangeArrowheads="1"/>
          </p:cNvSpPr>
          <p:nvPr/>
        </p:nvSpPr>
        <p:spPr bwMode="auto">
          <a:xfrm>
            <a:off x="0" y="6019800"/>
            <a:ext cx="8991600" cy="822325"/>
          </a:xfrm>
          <a:prstGeom prst="rect">
            <a:avLst/>
          </a:prstGeom>
          <a:noFill/>
          <a:ln w="9525">
            <a:noFill/>
            <a:miter lim="800000"/>
            <a:headEnd/>
            <a:tailEnd/>
          </a:ln>
        </p:spPr>
        <p:txBody>
          <a:bodyPr>
            <a:spAutoFit/>
          </a:bodyPr>
          <a:lstStyle/>
          <a:p>
            <a:pPr algn="ctr"/>
            <a:r>
              <a:rPr lang="en-US"/>
              <a:t>Wheat grown with pivot irrigation in the southern Negev Desert of</a:t>
            </a:r>
          </a:p>
          <a:p>
            <a:pPr algn="ctr"/>
            <a:r>
              <a:rPr lang="en-US"/>
              <a:t>Jordan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04800"/>
            <a:ext cx="7772400" cy="762000"/>
          </a:xfrm>
        </p:spPr>
        <p:txBody>
          <a:bodyPr/>
          <a:lstStyle/>
          <a:p>
            <a:pPr eaLnBrk="1" hangingPunct="1">
              <a:defRPr/>
            </a:pPr>
            <a:r>
              <a:rPr lang="en-US" sz="4000" b="1" smtClean="0">
                <a:solidFill>
                  <a:srgbClr val="003300"/>
                </a:solidFill>
                <a:effectLst>
                  <a:outerShdw blurRad="38100" dist="38100" dir="2700000" algn="tl">
                    <a:srgbClr val="C0C0C0"/>
                  </a:outerShdw>
                </a:effectLst>
              </a:rPr>
              <a:t>World Corn (Maize) Production</a:t>
            </a:r>
          </a:p>
        </p:txBody>
      </p:sp>
      <p:pic>
        <p:nvPicPr>
          <p:cNvPr id="91139" name="Picture 3"/>
          <p:cNvPicPr>
            <a:picLocks noGrp="1" noChangeAspect="1" noChangeArrowheads="1"/>
          </p:cNvPicPr>
          <p:nvPr>
            <p:ph idx="1"/>
          </p:nvPr>
        </p:nvPicPr>
        <p:blipFill>
          <a:blip r:embed="rId3" cstate="print"/>
          <a:srcRect/>
          <a:stretch>
            <a:fillRect/>
          </a:stretch>
        </p:blipFill>
        <p:spPr>
          <a:xfrm>
            <a:off x="0" y="1371600"/>
            <a:ext cx="9144000" cy="5194300"/>
          </a:xfrm>
        </p:spPr>
      </p:pic>
      <p:sp>
        <p:nvSpPr>
          <p:cNvPr id="91140" name="Text Box 4"/>
          <p:cNvSpPr txBox="1">
            <a:spLocks noChangeArrowheads="1"/>
          </p:cNvSpPr>
          <p:nvPr/>
        </p:nvSpPr>
        <p:spPr bwMode="auto">
          <a:xfrm>
            <a:off x="517525" y="6003925"/>
            <a:ext cx="8151813" cy="581025"/>
          </a:xfrm>
          <a:prstGeom prst="rect">
            <a:avLst/>
          </a:prstGeom>
          <a:noFill/>
          <a:ln w="9525">
            <a:noFill/>
            <a:miter lim="800000"/>
            <a:headEnd/>
            <a:tailEnd/>
          </a:ln>
        </p:spPr>
        <p:txBody>
          <a:bodyPr>
            <a:spAutoFit/>
          </a:bodyPr>
          <a:lstStyle/>
          <a:p>
            <a:pPr marL="1027113" indent="-1027113" eaLnBrk="0" hangingPunct="0"/>
            <a:r>
              <a:rPr lang="en-US" sz="1600">
                <a:solidFill>
                  <a:schemeClr val="bg1"/>
                </a:solidFill>
                <a:latin typeface="Arial" charset="0"/>
              </a:rPr>
              <a:t>Fig. 10-7: The U.S. and China are the leading producers of corn (maize) in the world.  Much of the corn in both countries is used for animal feed.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orn Harvest Iowa-1 million bushels"/>
          <p:cNvPicPr>
            <a:picLocks noChangeAspect="1" noChangeArrowheads="1"/>
          </p:cNvPicPr>
          <p:nvPr/>
        </p:nvPicPr>
        <p:blipFill>
          <a:blip r:embed="rId3" cstate="print"/>
          <a:srcRect/>
          <a:stretch>
            <a:fillRect/>
          </a:stretch>
        </p:blipFill>
        <p:spPr bwMode="auto">
          <a:xfrm>
            <a:off x="0" y="0"/>
            <a:ext cx="6692900" cy="3724275"/>
          </a:xfrm>
          <a:prstGeom prst="rect">
            <a:avLst/>
          </a:prstGeom>
          <a:noFill/>
          <a:ln w="9525">
            <a:noFill/>
            <a:miter lim="800000"/>
            <a:headEnd/>
            <a:tailEnd/>
          </a:ln>
        </p:spPr>
      </p:pic>
      <p:pic>
        <p:nvPicPr>
          <p:cNvPr id="92163" name="Picture 3" descr="Food Calories US Aug"/>
          <p:cNvPicPr>
            <a:picLocks noChangeAspect="1" noChangeArrowheads="1"/>
          </p:cNvPicPr>
          <p:nvPr/>
        </p:nvPicPr>
        <p:blipFill>
          <a:blip r:embed="rId4" cstate="print"/>
          <a:srcRect/>
          <a:stretch>
            <a:fillRect/>
          </a:stretch>
        </p:blipFill>
        <p:spPr bwMode="auto">
          <a:xfrm>
            <a:off x="6731000" y="0"/>
            <a:ext cx="2263775" cy="6858000"/>
          </a:xfrm>
          <a:prstGeom prst="rect">
            <a:avLst/>
          </a:prstGeom>
          <a:noFill/>
          <a:ln w="9525">
            <a:noFill/>
            <a:miter lim="800000"/>
            <a:headEnd/>
            <a:tailEnd/>
          </a:ln>
        </p:spPr>
      </p:pic>
      <p:sp>
        <p:nvSpPr>
          <p:cNvPr id="92164" name="Rectangle 7"/>
          <p:cNvSpPr>
            <a:spLocks noGrp="1" noChangeArrowheads="1"/>
          </p:cNvSpPr>
          <p:nvPr>
            <p:ph type="body" idx="1"/>
          </p:nvPr>
        </p:nvSpPr>
        <p:spPr>
          <a:xfrm>
            <a:off x="0" y="3810000"/>
            <a:ext cx="6629400" cy="3048000"/>
          </a:xfrm>
        </p:spPr>
        <p:txBody>
          <a:bodyPr/>
          <a:lstStyle/>
          <a:p>
            <a:pPr eaLnBrk="1" hangingPunct="1"/>
            <a:r>
              <a:rPr lang="en-US" sz="2800" b="1" smtClean="0"/>
              <a:t> Corn </a:t>
            </a:r>
            <a:r>
              <a:rPr lang="en-US" sz="2400" smtClean="0"/>
              <a:t>1-2 ears per stalk, 800 kernels per ear</a:t>
            </a:r>
          </a:p>
          <a:p>
            <a:pPr eaLnBrk="1" hangingPunct="1"/>
            <a:r>
              <a:rPr lang="en-US" sz="2400" smtClean="0"/>
              <a:t>272 million bushels of corn used for industry each year</a:t>
            </a:r>
          </a:p>
          <a:p>
            <a:pPr eaLnBrk="1" hangingPunct="1"/>
            <a:r>
              <a:rPr lang="en-US" sz="2400" smtClean="0"/>
              <a:t>187 million bushels for breakfast cereals, snack chips &amp; tortillas</a:t>
            </a:r>
          </a:p>
          <a:p>
            <a:pPr eaLnBrk="1" hangingPunct="1"/>
            <a:r>
              <a:rPr lang="en-US" sz="2400" smtClean="0"/>
              <a:t>131 million bushels used to make beer &amp; whiskey</a:t>
            </a:r>
          </a:p>
          <a:p>
            <a:pPr eaLnBrk="1" hangingPunct="1"/>
            <a:r>
              <a:rPr lang="en-US" sz="2400" smtClean="0"/>
              <a:t>5 billion bushels used for livestock feed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2819400"/>
          </a:xfrm>
        </p:spPr>
        <p:txBody>
          <a:bodyPr/>
          <a:lstStyle/>
          <a:p>
            <a:pPr eaLnBrk="1" hangingPunct="1"/>
            <a:r>
              <a:rPr lang="en-US" sz="4800" b="1" smtClean="0"/>
              <a:t>1 Bushel of corn= 8 gallons or </a:t>
            </a:r>
            <a:br>
              <a:rPr lang="en-US" sz="4800" b="1" smtClean="0"/>
            </a:br>
            <a:r>
              <a:rPr lang="en-US" sz="4800" b="1" smtClean="0"/>
              <a:t>56 lbs</a:t>
            </a:r>
          </a:p>
        </p:txBody>
      </p:sp>
      <p:pic>
        <p:nvPicPr>
          <p:cNvPr id="93187" name="Picture 4" descr="bushel basket"/>
          <p:cNvPicPr>
            <a:picLocks noChangeAspect="1" noChangeArrowheads="1"/>
          </p:cNvPicPr>
          <p:nvPr/>
        </p:nvPicPr>
        <p:blipFill>
          <a:blip r:embed="rId2" cstate="print"/>
          <a:srcRect/>
          <a:stretch>
            <a:fillRect/>
          </a:stretch>
        </p:blipFill>
        <p:spPr bwMode="auto">
          <a:xfrm>
            <a:off x="2057400" y="2365375"/>
            <a:ext cx="5486400" cy="44926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Farm Field Trip 05 037"/>
          <p:cNvPicPr>
            <a:picLocks noChangeAspect="1" noChangeArrowheads="1"/>
          </p:cNvPicPr>
          <p:nvPr/>
        </p:nvPicPr>
        <p:blipFill>
          <a:blip r:embed="rId3" cstate="print"/>
          <a:srcRect/>
          <a:stretch>
            <a:fillRect/>
          </a:stretch>
        </p:blipFill>
        <p:spPr bwMode="auto">
          <a:xfrm>
            <a:off x="0" y="0"/>
            <a:ext cx="4648200" cy="3486150"/>
          </a:xfrm>
          <a:prstGeom prst="rect">
            <a:avLst/>
          </a:prstGeom>
          <a:noFill/>
          <a:ln w="9525">
            <a:noFill/>
            <a:miter lim="800000"/>
            <a:headEnd/>
            <a:tailEnd/>
          </a:ln>
        </p:spPr>
      </p:pic>
      <p:pic>
        <p:nvPicPr>
          <p:cNvPr id="94211" name="Picture 5" descr="Field Trip 06 001"/>
          <p:cNvPicPr>
            <a:picLocks noChangeAspect="1" noChangeArrowheads="1"/>
          </p:cNvPicPr>
          <p:nvPr/>
        </p:nvPicPr>
        <p:blipFill>
          <a:blip r:embed="rId4" cstate="print"/>
          <a:srcRect/>
          <a:stretch>
            <a:fillRect/>
          </a:stretch>
        </p:blipFill>
        <p:spPr bwMode="auto">
          <a:xfrm>
            <a:off x="4648200" y="0"/>
            <a:ext cx="4495800" cy="3371850"/>
          </a:xfrm>
          <a:prstGeom prst="rect">
            <a:avLst/>
          </a:prstGeom>
          <a:noFill/>
          <a:ln w="9525">
            <a:noFill/>
            <a:miter lim="800000"/>
            <a:headEnd/>
            <a:tailEnd/>
          </a:ln>
        </p:spPr>
      </p:pic>
      <p:pic>
        <p:nvPicPr>
          <p:cNvPr id="94212" name="Picture 6" descr="Farm Field Trip 05 032"/>
          <p:cNvPicPr>
            <a:picLocks noChangeAspect="1" noChangeArrowheads="1"/>
          </p:cNvPicPr>
          <p:nvPr/>
        </p:nvPicPr>
        <p:blipFill>
          <a:blip r:embed="rId5" cstate="print"/>
          <a:srcRect/>
          <a:stretch>
            <a:fillRect/>
          </a:stretch>
        </p:blipFill>
        <p:spPr bwMode="auto">
          <a:xfrm>
            <a:off x="4191000" y="3143250"/>
            <a:ext cx="4953000" cy="3714750"/>
          </a:xfrm>
          <a:prstGeom prst="rect">
            <a:avLst/>
          </a:prstGeom>
          <a:noFill/>
          <a:ln w="9525">
            <a:noFill/>
            <a:miter lim="800000"/>
            <a:headEnd/>
            <a:tailEnd/>
          </a:ln>
        </p:spPr>
      </p:pic>
      <p:sp>
        <p:nvSpPr>
          <p:cNvPr id="94213" name="Text Box 7"/>
          <p:cNvSpPr txBox="1">
            <a:spLocks noChangeArrowheads="1"/>
          </p:cNvSpPr>
          <p:nvPr/>
        </p:nvSpPr>
        <p:spPr bwMode="auto">
          <a:xfrm>
            <a:off x="381000" y="3810000"/>
            <a:ext cx="930275" cy="457200"/>
          </a:xfrm>
          <a:prstGeom prst="rect">
            <a:avLst/>
          </a:prstGeom>
          <a:noFill/>
          <a:ln w="9525">
            <a:noFill/>
            <a:miter lim="800000"/>
            <a:headEnd/>
            <a:tailEnd/>
          </a:ln>
        </p:spPr>
        <p:txBody>
          <a:bodyPr>
            <a:spAutoFit/>
          </a:bodyPr>
          <a:lstStyle/>
          <a:p>
            <a:endParaRPr lang="en-US"/>
          </a:p>
        </p:txBody>
      </p:sp>
      <p:sp>
        <p:nvSpPr>
          <p:cNvPr id="94214" name="Text Box 8"/>
          <p:cNvSpPr txBox="1">
            <a:spLocks noChangeArrowheads="1"/>
          </p:cNvSpPr>
          <p:nvPr/>
        </p:nvSpPr>
        <p:spPr bwMode="auto">
          <a:xfrm>
            <a:off x="212725" y="3546475"/>
            <a:ext cx="3865563" cy="3013075"/>
          </a:xfrm>
          <a:prstGeom prst="rect">
            <a:avLst/>
          </a:prstGeom>
          <a:noFill/>
          <a:ln w="9525">
            <a:noFill/>
            <a:miter lim="800000"/>
            <a:headEnd/>
            <a:tailEnd/>
          </a:ln>
        </p:spPr>
        <p:txBody>
          <a:bodyPr>
            <a:spAutoFit/>
          </a:bodyPr>
          <a:lstStyle/>
          <a:p>
            <a:r>
              <a:rPr lang="en-US"/>
              <a:t>Large farm machines cost</a:t>
            </a:r>
          </a:p>
          <a:p>
            <a:r>
              <a:rPr lang="en-US"/>
              <a:t>$100,000 to over $250,000 to </a:t>
            </a:r>
          </a:p>
          <a:p>
            <a:r>
              <a:rPr lang="en-US"/>
              <a:t>purchase-fuel costs and the  costs of fertilizer, herbicides and insecticides make the over all cost of farming very high with low return for the investment.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subTitle" idx="1"/>
          </p:nvPr>
        </p:nvSpPr>
        <p:spPr>
          <a:xfrm>
            <a:off x="228600" y="1828800"/>
            <a:ext cx="2971800" cy="1828800"/>
          </a:xfrm>
        </p:spPr>
        <p:txBody>
          <a:bodyPr>
            <a:normAutofit lnSpcReduction="10000"/>
          </a:bodyPr>
          <a:lstStyle/>
          <a:p>
            <a:pPr eaLnBrk="1" hangingPunct="1">
              <a:defRPr/>
            </a:pPr>
            <a:r>
              <a:rPr lang="en-US" sz="4000" b="1" smtClean="0">
                <a:effectLst>
                  <a:outerShdw blurRad="38100" dist="38100" dir="2700000" algn="tl">
                    <a:srgbClr val="C0C0C0"/>
                  </a:outerShdw>
                </a:effectLst>
              </a:rPr>
              <a:t>The Long Lot System of New France</a:t>
            </a:r>
          </a:p>
        </p:txBody>
      </p:sp>
      <p:pic>
        <p:nvPicPr>
          <p:cNvPr id="59395" name="Picture 3" descr="Image:Seigneurial system.svg">
            <a:hlinkClick r:id="rId2"/>
          </p:cNvPr>
          <p:cNvPicPr>
            <a:picLocks noChangeAspect="1" noChangeArrowheads="1"/>
          </p:cNvPicPr>
          <p:nvPr/>
        </p:nvPicPr>
        <p:blipFill>
          <a:blip r:embed="rId3" cstate="print"/>
          <a:srcRect/>
          <a:stretch>
            <a:fillRect/>
          </a:stretch>
        </p:blipFill>
        <p:spPr bwMode="auto">
          <a:xfrm>
            <a:off x="3429000" y="-228600"/>
            <a:ext cx="5386388" cy="708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Wheat farm Montana"/>
          <p:cNvPicPr>
            <a:picLocks noChangeAspect="1" noChangeArrowheads="1"/>
          </p:cNvPicPr>
          <p:nvPr/>
        </p:nvPicPr>
        <p:blipFill>
          <a:blip r:embed="rId3" cstate="print"/>
          <a:srcRect/>
          <a:stretch>
            <a:fillRect/>
          </a:stretch>
        </p:blipFill>
        <p:spPr bwMode="auto">
          <a:xfrm>
            <a:off x="4114800" y="1847850"/>
            <a:ext cx="5029200" cy="4949825"/>
          </a:xfrm>
          <a:prstGeom prst="rect">
            <a:avLst/>
          </a:prstGeom>
          <a:noFill/>
          <a:ln w="9525">
            <a:noFill/>
            <a:miter lim="800000"/>
            <a:headEnd/>
            <a:tailEnd/>
          </a:ln>
        </p:spPr>
      </p:pic>
      <p:pic>
        <p:nvPicPr>
          <p:cNvPr id="95235" name="Picture 3" descr="Corn Harvest-Nebraska"/>
          <p:cNvPicPr>
            <a:picLocks noChangeAspect="1" noChangeArrowheads="1"/>
          </p:cNvPicPr>
          <p:nvPr/>
        </p:nvPicPr>
        <p:blipFill>
          <a:blip r:embed="rId4" cstate="print"/>
          <a:srcRect/>
          <a:stretch>
            <a:fillRect/>
          </a:stretch>
        </p:blipFill>
        <p:spPr bwMode="auto">
          <a:xfrm>
            <a:off x="0" y="0"/>
            <a:ext cx="4094163" cy="6324600"/>
          </a:xfrm>
          <a:prstGeom prst="rect">
            <a:avLst/>
          </a:prstGeom>
          <a:noFill/>
          <a:ln w="9525">
            <a:noFill/>
            <a:miter lim="800000"/>
            <a:headEnd/>
            <a:tailEnd/>
          </a:ln>
        </p:spPr>
      </p:pic>
      <p:sp>
        <p:nvSpPr>
          <p:cNvPr id="95236" name="Text Box 4"/>
          <p:cNvSpPr txBox="1">
            <a:spLocks noChangeArrowheads="1"/>
          </p:cNvSpPr>
          <p:nvPr/>
        </p:nvSpPr>
        <p:spPr bwMode="auto">
          <a:xfrm>
            <a:off x="4175125" y="117475"/>
            <a:ext cx="4968875" cy="1552575"/>
          </a:xfrm>
          <a:prstGeom prst="rect">
            <a:avLst/>
          </a:prstGeom>
          <a:noFill/>
          <a:ln w="9525">
            <a:noFill/>
            <a:miter lim="800000"/>
            <a:headEnd/>
            <a:tailEnd/>
          </a:ln>
        </p:spPr>
        <p:txBody>
          <a:bodyPr>
            <a:spAutoFit/>
          </a:bodyPr>
          <a:lstStyle/>
          <a:p>
            <a:r>
              <a:rPr lang="en-US"/>
              <a:t>American Commercial Agriculture is</a:t>
            </a:r>
          </a:p>
          <a:p>
            <a:r>
              <a:rPr lang="en-US"/>
              <a:t>conducted at a large scale-</a:t>
            </a:r>
          </a:p>
          <a:p>
            <a:r>
              <a:rPr lang="en-US"/>
              <a:t>In 1950 1 US Farmer fed 27-today 1 US farmer feeds 135 people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orn Picker"/>
          <p:cNvPicPr>
            <a:picLocks noChangeAspect="1" noChangeArrowheads="1"/>
          </p:cNvPicPr>
          <p:nvPr/>
        </p:nvPicPr>
        <p:blipFill>
          <a:blip r:embed="rId3" cstate="print"/>
          <a:srcRect/>
          <a:stretch>
            <a:fillRect/>
          </a:stretch>
        </p:blipFill>
        <p:spPr bwMode="auto">
          <a:xfrm>
            <a:off x="0" y="0"/>
            <a:ext cx="4535488" cy="4962525"/>
          </a:xfrm>
          <a:prstGeom prst="rect">
            <a:avLst/>
          </a:prstGeom>
          <a:noFill/>
          <a:ln w="9525">
            <a:noFill/>
            <a:miter lim="800000"/>
            <a:headEnd/>
            <a:tailEnd/>
          </a:ln>
        </p:spPr>
      </p:pic>
      <p:pic>
        <p:nvPicPr>
          <p:cNvPr id="96259" name="Picture 4" descr="Farm Pictures 007"/>
          <p:cNvPicPr>
            <a:picLocks noChangeAspect="1" noChangeArrowheads="1"/>
          </p:cNvPicPr>
          <p:nvPr/>
        </p:nvPicPr>
        <p:blipFill>
          <a:blip r:embed="rId4" cstate="print"/>
          <a:srcRect/>
          <a:stretch>
            <a:fillRect/>
          </a:stretch>
        </p:blipFill>
        <p:spPr bwMode="auto">
          <a:xfrm>
            <a:off x="3581400" y="2686050"/>
            <a:ext cx="5562600" cy="41719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0"/>
            <a:ext cx="5562600" cy="609600"/>
          </a:xfrm>
        </p:spPr>
        <p:txBody>
          <a:bodyPr>
            <a:normAutofit fontScale="90000"/>
          </a:bodyPr>
          <a:lstStyle/>
          <a:p>
            <a:pPr eaLnBrk="1" hangingPunct="1"/>
            <a:r>
              <a:rPr lang="en-US" sz="3600" b="1" smtClean="0">
                <a:solidFill>
                  <a:srgbClr val="663300"/>
                </a:solidFill>
              </a:rPr>
              <a:t>Dairy Production</a:t>
            </a:r>
          </a:p>
        </p:txBody>
      </p:sp>
      <p:sp>
        <p:nvSpPr>
          <p:cNvPr id="3076" name="Rectangle 3"/>
          <p:cNvSpPr>
            <a:spLocks noGrp="1" noChangeArrowheads="1"/>
          </p:cNvSpPr>
          <p:nvPr>
            <p:ph type="body" sz="half" idx="1"/>
          </p:nvPr>
        </p:nvSpPr>
        <p:spPr>
          <a:xfrm>
            <a:off x="0" y="609600"/>
            <a:ext cx="4495800" cy="6248400"/>
          </a:xfrm>
        </p:spPr>
        <p:txBody>
          <a:bodyPr/>
          <a:lstStyle/>
          <a:p>
            <a:pPr eaLnBrk="1" hangingPunct="1"/>
            <a:r>
              <a:rPr lang="en-US" sz="2800" smtClean="0"/>
              <a:t>Dairy farms must be located close to the consumer due to the high perishability.</a:t>
            </a:r>
          </a:p>
          <a:p>
            <a:pPr eaLnBrk="1" hangingPunct="1"/>
            <a:r>
              <a:rPr lang="en-US" sz="2800" smtClean="0"/>
              <a:t>The ring of dairy suppliers around a city is known as the “milkshed.”</a:t>
            </a:r>
          </a:p>
          <a:p>
            <a:pPr eaLnBrk="1" hangingPunct="1"/>
            <a:r>
              <a:rPr lang="en-US" sz="2800" smtClean="0"/>
              <a:t>Due to refrigerated trucks and rail cars the milkshed has dramatically increased to over 300 miles-in the early days of rail it was only 30 miles.</a:t>
            </a:r>
          </a:p>
        </p:txBody>
      </p:sp>
      <p:pic>
        <p:nvPicPr>
          <p:cNvPr id="3077" name="Picture 6" descr="Farm Pictures 033"/>
          <p:cNvPicPr>
            <a:picLocks noChangeAspect="1" noChangeArrowheads="1"/>
          </p:cNvPicPr>
          <p:nvPr/>
        </p:nvPicPr>
        <p:blipFill>
          <a:blip r:embed="rId4" cstate="print"/>
          <a:srcRect/>
          <a:stretch>
            <a:fillRect/>
          </a:stretch>
        </p:blipFill>
        <p:spPr bwMode="auto">
          <a:xfrm>
            <a:off x="6000750" y="0"/>
            <a:ext cx="3143250" cy="4191000"/>
          </a:xfrm>
          <a:prstGeom prst="rect">
            <a:avLst/>
          </a:prstGeom>
          <a:noFill/>
          <a:ln w="9525">
            <a:noFill/>
            <a:miter lim="800000"/>
            <a:headEnd/>
            <a:tailEnd/>
          </a:ln>
        </p:spPr>
      </p:pic>
      <p:graphicFrame>
        <p:nvGraphicFramePr>
          <p:cNvPr id="3074" name="Rectangle 8"/>
          <p:cNvGraphicFramePr>
            <a:graphicFrameLocks/>
          </p:cNvGraphicFramePr>
          <p:nvPr/>
        </p:nvGraphicFramePr>
        <p:xfrm>
          <a:off x="1524000" y="1397000"/>
          <a:ext cx="6096000" cy="4064000"/>
        </p:xfrm>
        <a:graphic>
          <a:graphicData uri="http://schemas.openxmlformats.org/presentationml/2006/ole">
            <p:oleObj spid="_x0000_s5122" name="Image File" r:id="rId5" imgW="0" imgH="0" progId="JascPaintShopPhotoAlbumImage">
              <p:embed/>
            </p:oleObj>
          </a:graphicData>
        </a:graphic>
      </p:graphicFrame>
      <p:pic>
        <p:nvPicPr>
          <p:cNvPr id="3078" name="Picture 9" descr="Holsteins"/>
          <p:cNvPicPr>
            <a:picLocks noChangeAspect="1" noChangeArrowheads="1"/>
          </p:cNvPicPr>
          <p:nvPr/>
        </p:nvPicPr>
        <p:blipFill>
          <a:blip r:embed="rId6" cstate="print"/>
          <a:srcRect/>
          <a:stretch>
            <a:fillRect/>
          </a:stretch>
        </p:blipFill>
        <p:spPr bwMode="auto">
          <a:xfrm>
            <a:off x="4267200" y="3962400"/>
            <a:ext cx="4876800" cy="28924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arm Field Trip 05 040"/>
          <p:cNvPicPr>
            <a:picLocks noChangeAspect="1" noChangeArrowheads="1"/>
          </p:cNvPicPr>
          <p:nvPr/>
        </p:nvPicPr>
        <p:blipFill>
          <a:blip r:embed="rId3" cstate="print"/>
          <a:srcRect/>
          <a:stretch>
            <a:fillRect/>
          </a:stretch>
        </p:blipFill>
        <p:spPr bwMode="auto">
          <a:xfrm>
            <a:off x="0" y="0"/>
            <a:ext cx="5257800" cy="3943350"/>
          </a:xfrm>
          <a:prstGeom prst="rect">
            <a:avLst/>
          </a:prstGeom>
          <a:noFill/>
          <a:ln w="9525">
            <a:noFill/>
            <a:miter lim="800000"/>
            <a:headEnd/>
            <a:tailEnd/>
          </a:ln>
        </p:spPr>
      </p:pic>
      <p:pic>
        <p:nvPicPr>
          <p:cNvPr id="97283" name="Picture 3" descr="Dutch milk cows on a polder"/>
          <p:cNvPicPr>
            <a:picLocks noChangeAspect="1" noChangeArrowheads="1"/>
          </p:cNvPicPr>
          <p:nvPr/>
        </p:nvPicPr>
        <p:blipFill>
          <a:blip r:embed="rId4" cstate="print"/>
          <a:srcRect/>
          <a:stretch>
            <a:fillRect/>
          </a:stretch>
        </p:blipFill>
        <p:spPr bwMode="auto">
          <a:xfrm>
            <a:off x="0" y="3932238"/>
            <a:ext cx="6540500" cy="2925762"/>
          </a:xfrm>
          <a:prstGeom prst="rect">
            <a:avLst/>
          </a:prstGeom>
          <a:noFill/>
          <a:ln w="9525">
            <a:noFill/>
            <a:miter lim="800000"/>
            <a:headEnd/>
            <a:tailEnd/>
          </a:ln>
        </p:spPr>
      </p:pic>
      <p:pic>
        <p:nvPicPr>
          <p:cNvPr id="97284" name="Picture 4" descr="Farm Pictures 034"/>
          <p:cNvPicPr>
            <a:picLocks noChangeAspect="1" noChangeArrowheads="1"/>
          </p:cNvPicPr>
          <p:nvPr/>
        </p:nvPicPr>
        <p:blipFill>
          <a:blip r:embed="rId5" cstate="print"/>
          <a:srcRect/>
          <a:stretch>
            <a:fillRect/>
          </a:stretch>
        </p:blipFill>
        <p:spPr bwMode="auto">
          <a:xfrm>
            <a:off x="4800600" y="0"/>
            <a:ext cx="4343400" cy="3257550"/>
          </a:xfrm>
          <a:prstGeom prst="rect">
            <a:avLst/>
          </a:prstGeom>
          <a:noFill/>
          <a:ln w="9525">
            <a:noFill/>
            <a:miter lim="800000"/>
            <a:headEnd/>
            <a:tailEnd/>
          </a:ln>
        </p:spPr>
      </p:pic>
      <p:sp>
        <p:nvSpPr>
          <p:cNvPr id="97285" name="Rectangle 6"/>
          <p:cNvSpPr>
            <a:spLocks noGrp="1" noChangeArrowheads="1"/>
          </p:cNvSpPr>
          <p:nvPr>
            <p:ph type="body" idx="1"/>
          </p:nvPr>
        </p:nvSpPr>
        <p:spPr>
          <a:xfrm>
            <a:off x="6248400" y="3276600"/>
            <a:ext cx="2895600" cy="3429000"/>
          </a:xfrm>
        </p:spPr>
        <p:txBody>
          <a:bodyPr/>
          <a:lstStyle/>
          <a:p>
            <a:pPr eaLnBrk="1" hangingPunct="1">
              <a:lnSpc>
                <a:spcPct val="90000"/>
              </a:lnSpc>
            </a:pPr>
            <a:r>
              <a:rPr lang="en-US" smtClean="0"/>
              <a:t>Dairy farming is very labor intensive since cows must be milked twice a day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04800"/>
            <a:ext cx="7772400" cy="762000"/>
          </a:xfrm>
        </p:spPr>
        <p:txBody>
          <a:bodyPr/>
          <a:lstStyle/>
          <a:p>
            <a:pPr eaLnBrk="1" hangingPunct="1">
              <a:defRPr/>
            </a:pPr>
            <a:r>
              <a:rPr lang="en-US" sz="4000" b="1" smtClean="0">
                <a:solidFill>
                  <a:srgbClr val="003300"/>
                </a:solidFill>
                <a:effectLst>
                  <a:outerShdw blurRad="38100" dist="38100" dir="2700000" algn="tl">
                    <a:srgbClr val="C0C0C0"/>
                  </a:outerShdw>
                </a:effectLst>
              </a:rPr>
              <a:t>World Rice Production</a:t>
            </a:r>
          </a:p>
        </p:txBody>
      </p:sp>
      <p:pic>
        <p:nvPicPr>
          <p:cNvPr id="98307" name="Picture 3"/>
          <p:cNvPicPr>
            <a:picLocks noGrp="1" noChangeAspect="1" noChangeArrowheads="1"/>
          </p:cNvPicPr>
          <p:nvPr>
            <p:ph idx="1"/>
          </p:nvPr>
        </p:nvPicPr>
        <p:blipFill>
          <a:blip r:embed="rId3" cstate="print"/>
          <a:srcRect/>
          <a:stretch>
            <a:fillRect/>
          </a:stretch>
        </p:blipFill>
        <p:spPr>
          <a:xfrm>
            <a:off x="0" y="990600"/>
            <a:ext cx="9144000" cy="5138738"/>
          </a:xfrm>
        </p:spPr>
      </p:pic>
      <p:sp>
        <p:nvSpPr>
          <p:cNvPr id="98308" name="Text Box 4"/>
          <p:cNvSpPr txBox="1">
            <a:spLocks noChangeArrowheads="1"/>
          </p:cNvSpPr>
          <p:nvPr/>
        </p:nvSpPr>
        <p:spPr bwMode="auto">
          <a:xfrm>
            <a:off x="669925" y="6096000"/>
            <a:ext cx="8104188" cy="701675"/>
          </a:xfrm>
          <a:prstGeom prst="rect">
            <a:avLst/>
          </a:prstGeom>
          <a:noFill/>
          <a:ln w="9525">
            <a:noFill/>
            <a:miter lim="800000"/>
            <a:headEnd/>
            <a:tailEnd/>
          </a:ln>
        </p:spPr>
        <p:txBody>
          <a:bodyPr>
            <a:spAutoFit/>
          </a:bodyPr>
          <a:lstStyle/>
          <a:p>
            <a:pPr marL="1027113" indent="-1027113" eaLnBrk="0" hangingPunct="0"/>
            <a:r>
              <a:rPr lang="en-US" sz="1600">
                <a:solidFill>
                  <a:schemeClr val="bg1"/>
                </a:solidFill>
                <a:latin typeface="Arial" charset="0"/>
              </a:rPr>
              <a:t>Fig. 10-6: </a:t>
            </a:r>
            <a:r>
              <a:rPr lang="en-US" sz="2000" b="1"/>
              <a:t>Asian farmers grow over 90% of the world’s rice. India and China alone account for over half of world rice production.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Rice field in Indonesia-transplanting seedlings"/>
          <p:cNvPicPr>
            <a:picLocks noChangeAspect="1" noChangeArrowheads="1"/>
          </p:cNvPicPr>
          <p:nvPr/>
        </p:nvPicPr>
        <p:blipFill>
          <a:blip r:embed="rId3" cstate="print"/>
          <a:srcRect/>
          <a:stretch>
            <a:fillRect/>
          </a:stretch>
        </p:blipFill>
        <p:spPr bwMode="auto">
          <a:xfrm>
            <a:off x="3505200" y="0"/>
            <a:ext cx="5638800" cy="3389313"/>
          </a:xfrm>
          <a:prstGeom prst="rect">
            <a:avLst/>
          </a:prstGeom>
          <a:noFill/>
          <a:ln w="9525">
            <a:noFill/>
            <a:miter lim="800000"/>
            <a:headEnd/>
            <a:tailEnd/>
          </a:ln>
        </p:spPr>
      </p:pic>
      <p:pic>
        <p:nvPicPr>
          <p:cNvPr id="99331" name="Picture 3" descr="Transplanting Rice Seedlings in Japan"/>
          <p:cNvPicPr>
            <a:picLocks noChangeAspect="1" noChangeArrowheads="1"/>
          </p:cNvPicPr>
          <p:nvPr/>
        </p:nvPicPr>
        <p:blipFill>
          <a:blip r:embed="rId4" cstate="print"/>
          <a:srcRect/>
          <a:stretch>
            <a:fillRect/>
          </a:stretch>
        </p:blipFill>
        <p:spPr bwMode="auto">
          <a:xfrm>
            <a:off x="3886200" y="3389313"/>
            <a:ext cx="5257800" cy="3468687"/>
          </a:xfrm>
          <a:prstGeom prst="rect">
            <a:avLst/>
          </a:prstGeom>
          <a:noFill/>
          <a:ln w="9525">
            <a:noFill/>
            <a:miter lim="800000"/>
            <a:headEnd/>
            <a:tailEnd/>
          </a:ln>
        </p:spPr>
      </p:pic>
      <p:sp>
        <p:nvSpPr>
          <p:cNvPr id="99332" name="Rectangle 6"/>
          <p:cNvSpPr>
            <a:spLocks noGrp="1" noChangeArrowheads="1"/>
          </p:cNvSpPr>
          <p:nvPr>
            <p:ph type="body" idx="1"/>
          </p:nvPr>
        </p:nvSpPr>
        <p:spPr>
          <a:xfrm>
            <a:off x="0" y="0"/>
            <a:ext cx="3429000" cy="6858000"/>
          </a:xfrm>
        </p:spPr>
        <p:txBody>
          <a:bodyPr/>
          <a:lstStyle/>
          <a:p>
            <a:pPr eaLnBrk="1" hangingPunct="1">
              <a:lnSpc>
                <a:spcPct val="90000"/>
              </a:lnSpc>
            </a:pPr>
            <a:r>
              <a:rPr lang="en-US" sz="2800" smtClean="0"/>
              <a:t>Rice production is   the most important crop in East, South &amp; Southeast Asia.</a:t>
            </a:r>
          </a:p>
          <a:p>
            <a:pPr eaLnBrk="1" hangingPunct="1">
              <a:lnSpc>
                <a:spcPct val="90000"/>
              </a:lnSpc>
            </a:pPr>
            <a:r>
              <a:rPr lang="en-US" sz="2800" smtClean="0"/>
              <a:t>Asian farmers grow 90% of the world’s rice and China &amp; India account for half of the world’s rice. </a:t>
            </a:r>
          </a:p>
          <a:p>
            <a:pPr eaLnBrk="1" hangingPunct="1">
              <a:lnSpc>
                <a:spcPct val="90000"/>
              </a:lnSpc>
            </a:pPr>
            <a:r>
              <a:rPr lang="en-US" sz="2800" smtClean="0"/>
              <a:t>Rice production is very labor intensive with rice seedlings that are transplanted into flooded paddies.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Rice Terrace in Bali Indonesia"/>
          <p:cNvPicPr>
            <a:picLocks noChangeAspect="1" noChangeArrowheads="1"/>
          </p:cNvPicPr>
          <p:nvPr/>
        </p:nvPicPr>
        <p:blipFill>
          <a:blip r:embed="rId3" cstate="print"/>
          <a:srcRect/>
          <a:stretch>
            <a:fillRect/>
          </a:stretch>
        </p:blipFill>
        <p:spPr bwMode="auto">
          <a:xfrm>
            <a:off x="3998913" y="0"/>
            <a:ext cx="5145087" cy="6858000"/>
          </a:xfrm>
          <a:prstGeom prst="rect">
            <a:avLst/>
          </a:prstGeom>
          <a:noFill/>
          <a:ln w="9525">
            <a:noFill/>
            <a:miter lim="800000"/>
            <a:headEnd/>
            <a:tailEnd/>
          </a:ln>
        </p:spPr>
      </p:pic>
      <p:pic>
        <p:nvPicPr>
          <p:cNvPr id="100355" name="Picture 3" descr="Stooks of Rice left to dry after harvest"/>
          <p:cNvPicPr>
            <a:picLocks noChangeAspect="1" noChangeArrowheads="1"/>
          </p:cNvPicPr>
          <p:nvPr/>
        </p:nvPicPr>
        <p:blipFill>
          <a:blip r:embed="rId4" cstate="print"/>
          <a:srcRect/>
          <a:stretch>
            <a:fillRect/>
          </a:stretch>
        </p:blipFill>
        <p:spPr bwMode="auto">
          <a:xfrm>
            <a:off x="0" y="0"/>
            <a:ext cx="4038600" cy="2220913"/>
          </a:xfrm>
          <a:prstGeom prst="rect">
            <a:avLst/>
          </a:prstGeom>
          <a:noFill/>
          <a:ln w="9525">
            <a:noFill/>
            <a:miter lim="800000"/>
            <a:headEnd/>
            <a:tailEnd/>
          </a:ln>
        </p:spPr>
      </p:pic>
      <p:sp>
        <p:nvSpPr>
          <p:cNvPr id="100356" name="Rectangle 6"/>
          <p:cNvSpPr>
            <a:spLocks noGrp="1" noChangeArrowheads="1"/>
          </p:cNvSpPr>
          <p:nvPr>
            <p:ph type="body" idx="1"/>
          </p:nvPr>
        </p:nvSpPr>
        <p:spPr>
          <a:xfrm>
            <a:off x="152400" y="2286000"/>
            <a:ext cx="3810000" cy="4419600"/>
          </a:xfrm>
        </p:spPr>
        <p:txBody>
          <a:bodyPr/>
          <a:lstStyle/>
          <a:p>
            <a:pPr eaLnBrk="1" hangingPunct="1"/>
            <a:r>
              <a:rPr lang="en-US" sz="2800" smtClean="0"/>
              <a:t>Wet Rice production must be done in flat field that can be filled with water and then drained-at right rice field terraces on Bali in Indonesia-above mature rice drying in stooks in Japan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Rice Terraces Guangxi Province China"/>
          <p:cNvPicPr>
            <a:picLocks noChangeAspect="1" noChangeArrowheads="1"/>
          </p:cNvPicPr>
          <p:nvPr/>
        </p:nvPicPr>
        <p:blipFill>
          <a:blip r:embed="rId3" cstate="print"/>
          <a:srcRect/>
          <a:stretch>
            <a:fillRect/>
          </a:stretch>
        </p:blipFill>
        <p:spPr bwMode="auto">
          <a:xfrm>
            <a:off x="0" y="0"/>
            <a:ext cx="5097463" cy="6858000"/>
          </a:xfrm>
          <a:prstGeom prst="rect">
            <a:avLst/>
          </a:prstGeom>
          <a:noFill/>
          <a:ln w="9525">
            <a:noFill/>
            <a:miter lim="800000"/>
            <a:headEnd/>
            <a:tailEnd/>
          </a:ln>
        </p:spPr>
      </p:pic>
      <p:sp>
        <p:nvSpPr>
          <p:cNvPr id="101379" name="Rectangle 3"/>
          <p:cNvSpPr>
            <a:spLocks noGrp="1" noChangeArrowheads="1"/>
          </p:cNvSpPr>
          <p:nvPr>
            <p:ph type="body" sz="half" idx="2"/>
          </p:nvPr>
        </p:nvSpPr>
        <p:spPr>
          <a:xfrm>
            <a:off x="5105400" y="304800"/>
            <a:ext cx="4038600" cy="6553200"/>
          </a:xfrm>
        </p:spPr>
        <p:txBody>
          <a:bodyPr/>
          <a:lstStyle/>
          <a:p>
            <a:pPr eaLnBrk="1" hangingPunct="1"/>
            <a:r>
              <a:rPr lang="en-US" sz="3200" smtClean="0"/>
              <a:t>The Valley drops 3,000 feet in the Longji or Dragon Valley in Guangxi Province, China </a:t>
            </a:r>
          </a:p>
          <a:p>
            <a:pPr eaLnBrk="1" hangingPunct="1"/>
            <a:r>
              <a:rPr lang="en-US" sz="3200" smtClean="0"/>
              <a:t>Rice is tended by the Zhuang people-a girl with traditional red costume and hat is weeding the fields.</a:t>
            </a:r>
          </a:p>
          <a:p>
            <a:pPr eaLnBrk="1" hangingPunct="1"/>
            <a:endParaRPr lang="en-US" sz="320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Chickens-free range eggs"/>
          <p:cNvPicPr>
            <a:picLocks noChangeAspect="1" noChangeArrowheads="1"/>
          </p:cNvPicPr>
          <p:nvPr/>
        </p:nvPicPr>
        <p:blipFill>
          <a:blip r:embed="rId3" cstate="print"/>
          <a:srcRect/>
          <a:stretch>
            <a:fillRect/>
          </a:stretch>
        </p:blipFill>
        <p:spPr bwMode="auto">
          <a:xfrm>
            <a:off x="5070475" y="0"/>
            <a:ext cx="4073525" cy="5257800"/>
          </a:xfrm>
          <a:prstGeom prst="rect">
            <a:avLst/>
          </a:prstGeom>
          <a:noFill/>
          <a:ln w="9525">
            <a:noFill/>
            <a:miter lim="800000"/>
            <a:headEnd/>
            <a:tailEnd/>
          </a:ln>
        </p:spPr>
      </p:pic>
      <p:sp>
        <p:nvSpPr>
          <p:cNvPr id="103429" name="Rectangle 5"/>
          <p:cNvSpPr>
            <a:spLocks noGrp="1" noChangeArrowheads="1"/>
          </p:cNvSpPr>
          <p:nvPr>
            <p:ph type="title"/>
          </p:nvPr>
        </p:nvSpPr>
        <p:spPr>
          <a:xfrm>
            <a:off x="0" y="0"/>
            <a:ext cx="4267200" cy="685800"/>
          </a:xfrm>
        </p:spPr>
        <p:txBody>
          <a:bodyPr/>
          <a:lstStyle/>
          <a:p>
            <a:pPr eaLnBrk="1" hangingPunct="1">
              <a:defRPr/>
            </a:pPr>
            <a:r>
              <a:rPr lang="en-US" sz="3600" b="1" smtClean="0">
                <a:solidFill>
                  <a:srgbClr val="663300"/>
                </a:solidFill>
                <a:effectLst>
                  <a:outerShdw blurRad="38100" dist="38100" dir="2700000" algn="tl">
                    <a:srgbClr val="C0C0C0"/>
                  </a:outerShdw>
                </a:effectLst>
              </a:rPr>
              <a:t>Poultry Production</a:t>
            </a:r>
          </a:p>
        </p:txBody>
      </p:sp>
      <p:sp>
        <p:nvSpPr>
          <p:cNvPr id="102404" name="Rectangle 6"/>
          <p:cNvSpPr>
            <a:spLocks noGrp="1" noChangeArrowheads="1"/>
          </p:cNvSpPr>
          <p:nvPr>
            <p:ph type="body" idx="1"/>
          </p:nvPr>
        </p:nvSpPr>
        <p:spPr>
          <a:xfrm>
            <a:off x="0" y="685800"/>
            <a:ext cx="4724400" cy="6172200"/>
          </a:xfrm>
        </p:spPr>
        <p:txBody>
          <a:bodyPr/>
          <a:lstStyle/>
          <a:p>
            <a:pPr eaLnBrk="1" hangingPunct="1"/>
            <a:r>
              <a:rPr lang="en-US" sz="2800" smtClean="0"/>
              <a:t>Broiler(young chickens)  production has been dramatically transformed from a small scale to industrial scale production controlled by 10 companies like Tyson Foods &amp; others.</a:t>
            </a:r>
          </a:p>
          <a:p>
            <a:pPr eaLnBrk="1" hangingPunct="1"/>
            <a:r>
              <a:rPr lang="en-US" sz="2800" smtClean="0"/>
              <a:t>Factory like conditions are used to grow chickens, produce eggs &amp; poultry for meat. Much of the industry moved to the southern states like Arkansas.</a:t>
            </a:r>
          </a:p>
        </p:txBody>
      </p:sp>
      <p:sp>
        <p:nvSpPr>
          <p:cNvPr id="102405" name="Text Box 7"/>
          <p:cNvSpPr txBox="1">
            <a:spLocks noChangeArrowheads="1"/>
          </p:cNvSpPr>
          <p:nvPr/>
        </p:nvSpPr>
        <p:spPr bwMode="auto">
          <a:xfrm>
            <a:off x="5470525" y="5451475"/>
            <a:ext cx="184150" cy="457200"/>
          </a:xfrm>
          <a:prstGeom prst="rect">
            <a:avLst/>
          </a:prstGeom>
          <a:noFill/>
          <a:ln w="9525">
            <a:noFill/>
            <a:miter lim="800000"/>
            <a:headEnd/>
            <a:tailEnd/>
          </a:ln>
        </p:spPr>
        <p:txBody>
          <a:bodyPr wrap="none">
            <a:spAutoFit/>
          </a:bodyPr>
          <a:lstStyle/>
          <a:p>
            <a:endParaRPr lang="en-US"/>
          </a:p>
        </p:txBody>
      </p:sp>
      <p:sp>
        <p:nvSpPr>
          <p:cNvPr id="102406" name="Rectangle 8"/>
          <p:cNvSpPr>
            <a:spLocks noChangeArrowheads="1"/>
          </p:cNvSpPr>
          <p:nvPr/>
        </p:nvSpPr>
        <p:spPr bwMode="auto">
          <a:xfrm>
            <a:off x="5181600" y="5486400"/>
            <a:ext cx="3733800" cy="822325"/>
          </a:xfrm>
          <a:prstGeom prst="rect">
            <a:avLst/>
          </a:prstGeom>
          <a:noFill/>
          <a:ln w="9525">
            <a:noFill/>
            <a:miter lim="800000"/>
            <a:headEnd/>
            <a:tailEnd/>
          </a:ln>
        </p:spPr>
        <p:txBody>
          <a:bodyPr>
            <a:spAutoFit/>
          </a:bodyPr>
          <a:lstStyle/>
          <a:p>
            <a:pPr algn="ctr"/>
            <a:r>
              <a:rPr lang="en-US" b="1"/>
              <a:t>Organic chickens and free range eggs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Poultry Production"/>
          <p:cNvPicPr>
            <a:picLocks noChangeAspect="1" noChangeArrowheads="1"/>
          </p:cNvPicPr>
          <p:nvPr/>
        </p:nvPicPr>
        <p:blipFill>
          <a:blip r:embed="rId3" cstate="print"/>
          <a:srcRect/>
          <a:stretch>
            <a:fillRect/>
          </a:stretch>
        </p:blipFill>
        <p:spPr bwMode="auto">
          <a:xfrm>
            <a:off x="0" y="736600"/>
            <a:ext cx="9144000" cy="6121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0"/>
            <a:ext cx="7772400" cy="685800"/>
          </a:xfrm>
        </p:spPr>
        <p:txBody>
          <a:bodyPr/>
          <a:lstStyle/>
          <a:p>
            <a:pPr eaLnBrk="1" hangingPunct="1">
              <a:defRPr/>
            </a:pPr>
            <a:r>
              <a:rPr lang="en-US" sz="3600" b="1" smtClean="0">
                <a:solidFill>
                  <a:srgbClr val="663300"/>
                </a:solidFill>
                <a:effectLst>
                  <a:outerShdw blurRad="38100" dist="38100" dir="2700000" algn="tl">
                    <a:srgbClr val="C0C0C0"/>
                  </a:outerShdw>
                </a:effectLst>
              </a:rPr>
              <a:t>Agricultural Villages</a:t>
            </a:r>
          </a:p>
        </p:txBody>
      </p:sp>
      <p:sp>
        <p:nvSpPr>
          <p:cNvPr id="60419" name="Rectangle 3"/>
          <p:cNvSpPr>
            <a:spLocks noGrp="1" noChangeArrowheads="1"/>
          </p:cNvSpPr>
          <p:nvPr>
            <p:ph type="body" idx="1"/>
          </p:nvPr>
        </p:nvSpPr>
        <p:spPr>
          <a:xfrm>
            <a:off x="228600" y="685800"/>
            <a:ext cx="8686800" cy="6019800"/>
          </a:xfrm>
        </p:spPr>
        <p:txBody>
          <a:bodyPr/>
          <a:lstStyle/>
          <a:p>
            <a:pPr eaLnBrk="1" hangingPunct="1">
              <a:lnSpc>
                <a:spcPct val="90000"/>
              </a:lnSpc>
            </a:pPr>
            <a:r>
              <a:rPr lang="en-US" b="1" smtClean="0"/>
              <a:t>Nucleated settlement</a:t>
            </a:r>
            <a:r>
              <a:rPr lang="en-US" smtClean="0"/>
              <a:t>-intense cultivation with homes clustered in a village-most of the world’s farms are nucleated.</a:t>
            </a:r>
          </a:p>
          <a:p>
            <a:pPr eaLnBrk="1" hangingPunct="1">
              <a:lnSpc>
                <a:spcPct val="90000"/>
              </a:lnSpc>
            </a:pPr>
            <a:r>
              <a:rPr lang="en-US" b="1" smtClean="0"/>
              <a:t>Dispersed settlement</a:t>
            </a:r>
            <a:r>
              <a:rPr lang="en-US" smtClean="0"/>
              <a:t>-individual farm house widely spaced-North America </a:t>
            </a:r>
          </a:p>
          <a:p>
            <a:pPr eaLnBrk="1" hangingPunct="1">
              <a:lnSpc>
                <a:spcPct val="90000"/>
              </a:lnSpc>
            </a:pPr>
            <a:r>
              <a:rPr lang="en-US" b="1" smtClean="0"/>
              <a:t>Linear Village-</a:t>
            </a:r>
            <a:r>
              <a:rPr lang="en-US" smtClean="0"/>
              <a:t>follows a stream or road</a:t>
            </a:r>
          </a:p>
          <a:p>
            <a:pPr eaLnBrk="1" hangingPunct="1">
              <a:lnSpc>
                <a:spcPct val="90000"/>
              </a:lnSpc>
            </a:pPr>
            <a:r>
              <a:rPr lang="en-US" b="1" smtClean="0"/>
              <a:t>Cluster Village-</a:t>
            </a:r>
            <a:r>
              <a:rPr lang="en-US" smtClean="0"/>
              <a:t>(nucleated) intersection of roads</a:t>
            </a:r>
          </a:p>
          <a:p>
            <a:pPr eaLnBrk="1" hangingPunct="1">
              <a:lnSpc>
                <a:spcPct val="90000"/>
              </a:lnSpc>
            </a:pPr>
            <a:r>
              <a:rPr lang="en-US" b="1" smtClean="0"/>
              <a:t>Round Village-</a:t>
            </a:r>
            <a:r>
              <a:rPr lang="en-US" smtClean="0"/>
              <a:t>to corral livestock (rundling-Slavic farmers)</a:t>
            </a:r>
          </a:p>
          <a:p>
            <a:pPr eaLnBrk="1" hangingPunct="1">
              <a:lnSpc>
                <a:spcPct val="90000"/>
              </a:lnSpc>
            </a:pPr>
            <a:r>
              <a:rPr lang="en-US" b="1" smtClean="0"/>
              <a:t>Walled Village-</a:t>
            </a:r>
            <a:r>
              <a:rPr lang="en-US" smtClean="0"/>
              <a:t>e.g. Medieval Europe</a:t>
            </a:r>
          </a:p>
          <a:p>
            <a:pPr eaLnBrk="1" hangingPunct="1">
              <a:lnSpc>
                <a:spcPct val="90000"/>
              </a:lnSpc>
            </a:pPr>
            <a:r>
              <a:rPr lang="en-US" b="1" smtClean="0"/>
              <a:t>Grid Village-</a:t>
            </a:r>
            <a:r>
              <a:rPr lang="en-US" smtClean="0"/>
              <a:t>Spanish colonial villages &amp; modern day planned-towns</a:t>
            </a:r>
            <a:endParaRPr lang="en-US" b="1"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ungary Planet Map"/>
          <p:cNvPicPr>
            <a:picLocks noChangeAspect="1" noChangeArrowheads="1"/>
          </p:cNvPicPr>
          <p:nvPr/>
        </p:nvPicPr>
        <p:blipFill>
          <a:blip r:embed="rId3" cstate="print"/>
          <a:srcRect/>
          <a:stretch>
            <a:fillRect/>
          </a:stretch>
        </p:blipFill>
        <p:spPr bwMode="auto">
          <a:xfrm>
            <a:off x="2133600" y="0"/>
            <a:ext cx="7010400" cy="4857750"/>
          </a:xfrm>
          <a:prstGeom prst="rect">
            <a:avLst/>
          </a:prstGeom>
          <a:noFill/>
          <a:ln w="9525">
            <a:noFill/>
            <a:miter lim="800000"/>
            <a:headEnd/>
            <a:tailEnd/>
          </a:ln>
        </p:spPr>
      </p:pic>
      <p:pic>
        <p:nvPicPr>
          <p:cNvPr id="104451" name="Picture 3" descr="Hungary Planet full page map"/>
          <p:cNvPicPr>
            <a:picLocks noChangeAspect="1" noChangeArrowheads="1"/>
          </p:cNvPicPr>
          <p:nvPr/>
        </p:nvPicPr>
        <p:blipFill>
          <a:blip r:embed="rId4" cstate="print"/>
          <a:srcRect/>
          <a:stretch>
            <a:fillRect/>
          </a:stretch>
        </p:blipFill>
        <p:spPr bwMode="auto">
          <a:xfrm>
            <a:off x="0" y="0"/>
            <a:ext cx="5103813" cy="67056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2057400"/>
            <a:ext cx="7772400" cy="1066800"/>
          </a:xfrm>
        </p:spPr>
        <p:txBody>
          <a:bodyPr>
            <a:normAutofit fontScale="90000"/>
          </a:bodyPr>
          <a:lstStyle/>
          <a:p>
            <a:pPr eaLnBrk="1" hangingPunct="1">
              <a:defRPr/>
            </a:pPr>
            <a:r>
              <a:rPr lang="en-US" sz="9600" b="1" smtClean="0">
                <a:solidFill>
                  <a:srgbClr val="663300"/>
                </a:solidFill>
                <a:effectLst>
                  <a:outerShdw blurRad="38100" dist="38100" dir="2700000" algn="tl">
                    <a:srgbClr val="C0C0C0"/>
                  </a:outerShdw>
                </a:effectLst>
              </a:rPr>
              <a:t>THE END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81000" y="0"/>
            <a:ext cx="8382000" cy="641350"/>
          </a:xfrm>
          <a:prstGeom prst="rect">
            <a:avLst/>
          </a:prstGeom>
          <a:noFill/>
          <a:ln w="9525">
            <a:noFill/>
            <a:miter lim="800000"/>
            <a:headEnd/>
            <a:tailEnd/>
          </a:ln>
        </p:spPr>
        <p:txBody>
          <a:bodyPr>
            <a:spAutoFit/>
          </a:bodyPr>
          <a:lstStyle/>
          <a:p>
            <a:pPr algn="ctr">
              <a:spcBef>
                <a:spcPct val="50000"/>
              </a:spcBef>
            </a:pPr>
            <a:r>
              <a:rPr lang="en-US" sz="3600" b="1">
                <a:solidFill>
                  <a:srgbClr val="663300"/>
                </a:solidFill>
              </a:rPr>
              <a:t>Village Forms</a:t>
            </a:r>
          </a:p>
        </p:txBody>
      </p:sp>
      <p:pic>
        <p:nvPicPr>
          <p:cNvPr id="61443" name="Picture 3" descr="deblij_ch11_fig12"/>
          <p:cNvPicPr>
            <a:picLocks noChangeAspect="1" noChangeArrowheads="1"/>
          </p:cNvPicPr>
          <p:nvPr/>
        </p:nvPicPr>
        <p:blipFill>
          <a:blip r:embed="rId3" cstate="print"/>
          <a:srcRect/>
          <a:stretch>
            <a:fillRect/>
          </a:stretch>
        </p:blipFill>
        <p:spPr bwMode="auto">
          <a:xfrm>
            <a:off x="1219200" y="663575"/>
            <a:ext cx="6781800" cy="619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Nordlingen, Germany-walled city, 14-16th walls"/>
          <p:cNvPicPr>
            <a:picLocks noChangeAspect="1" noChangeArrowheads="1"/>
          </p:cNvPicPr>
          <p:nvPr/>
        </p:nvPicPr>
        <p:blipFill>
          <a:blip r:embed="rId3" cstate="print"/>
          <a:srcRect/>
          <a:stretch>
            <a:fillRect/>
          </a:stretch>
        </p:blipFill>
        <p:spPr bwMode="auto">
          <a:xfrm>
            <a:off x="685800" y="0"/>
            <a:ext cx="7639050" cy="6145213"/>
          </a:xfrm>
          <a:prstGeom prst="rect">
            <a:avLst/>
          </a:prstGeom>
          <a:noFill/>
          <a:ln w="9525">
            <a:noFill/>
            <a:miter lim="800000"/>
            <a:headEnd/>
            <a:tailEnd/>
          </a:ln>
        </p:spPr>
      </p:pic>
      <p:sp>
        <p:nvSpPr>
          <p:cNvPr id="62467" name="Text Box 3"/>
          <p:cNvSpPr txBox="1">
            <a:spLocks noChangeArrowheads="1"/>
          </p:cNvSpPr>
          <p:nvPr/>
        </p:nvSpPr>
        <p:spPr bwMode="auto">
          <a:xfrm>
            <a:off x="381000" y="6213475"/>
            <a:ext cx="8534400" cy="457200"/>
          </a:xfrm>
          <a:prstGeom prst="rect">
            <a:avLst/>
          </a:prstGeom>
          <a:noFill/>
          <a:ln w="9525">
            <a:noFill/>
            <a:miter lim="800000"/>
            <a:headEnd/>
            <a:tailEnd/>
          </a:ln>
        </p:spPr>
        <p:txBody>
          <a:bodyPr>
            <a:spAutoFit/>
          </a:bodyPr>
          <a:lstStyle/>
          <a:p>
            <a:r>
              <a:rPr lang="en-US"/>
              <a:t>Nordlingen, Germany built in the Middle Ages circa, 14</a:t>
            </a:r>
            <a:r>
              <a:rPr lang="en-US" baseline="30000"/>
              <a:t>th</a:t>
            </a:r>
            <a:r>
              <a:rPr lang="en-US"/>
              <a:t>  Century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aasai  of Kenya bleed a cow"/>
          <p:cNvPicPr>
            <a:picLocks noChangeAspect="1" noChangeArrowheads="1"/>
          </p:cNvPicPr>
          <p:nvPr/>
        </p:nvPicPr>
        <p:blipFill>
          <a:blip r:embed="rId3" cstate="print"/>
          <a:srcRect/>
          <a:stretch>
            <a:fillRect/>
          </a:stretch>
        </p:blipFill>
        <p:spPr bwMode="auto">
          <a:xfrm>
            <a:off x="0" y="762000"/>
            <a:ext cx="3549650" cy="5416550"/>
          </a:xfrm>
          <a:prstGeom prst="rect">
            <a:avLst/>
          </a:prstGeom>
          <a:noFill/>
          <a:ln w="9525">
            <a:noFill/>
            <a:miter lim="800000"/>
            <a:headEnd/>
            <a:tailEnd/>
          </a:ln>
        </p:spPr>
      </p:pic>
      <p:pic>
        <p:nvPicPr>
          <p:cNvPr id="63491" name="Picture 4" descr="Namibia-Kaokoveld region"/>
          <p:cNvPicPr>
            <a:picLocks noChangeAspect="1" noChangeArrowheads="1"/>
          </p:cNvPicPr>
          <p:nvPr/>
        </p:nvPicPr>
        <p:blipFill>
          <a:blip r:embed="rId4" cstate="print"/>
          <a:srcRect/>
          <a:stretch>
            <a:fillRect/>
          </a:stretch>
        </p:blipFill>
        <p:spPr bwMode="auto">
          <a:xfrm>
            <a:off x="3581400" y="228600"/>
            <a:ext cx="5562600" cy="3916363"/>
          </a:xfrm>
          <a:prstGeom prst="rect">
            <a:avLst/>
          </a:prstGeom>
          <a:noFill/>
          <a:ln w="9525">
            <a:noFill/>
            <a:miter lim="800000"/>
            <a:headEnd/>
            <a:tailEnd/>
          </a:ln>
        </p:spPr>
      </p:pic>
      <p:sp>
        <p:nvSpPr>
          <p:cNvPr id="63492" name="Text Box 5"/>
          <p:cNvSpPr txBox="1">
            <a:spLocks noChangeArrowheads="1"/>
          </p:cNvSpPr>
          <p:nvPr/>
        </p:nvSpPr>
        <p:spPr bwMode="auto">
          <a:xfrm>
            <a:off x="3733800" y="4460875"/>
            <a:ext cx="5181600" cy="1552575"/>
          </a:xfrm>
          <a:prstGeom prst="rect">
            <a:avLst/>
          </a:prstGeom>
          <a:noFill/>
          <a:ln w="9525">
            <a:noFill/>
            <a:miter lim="800000"/>
            <a:headEnd/>
            <a:tailEnd/>
          </a:ln>
        </p:spPr>
        <p:txBody>
          <a:bodyPr>
            <a:spAutoFit/>
          </a:bodyPr>
          <a:lstStyle/>
          <a:p>
            <a:r>
              <a:rPr lang="en-US"/>
              <a:t>Top-a Namibian village or kraal to protect livestock</a:t>
            </a:r>
          </a:p>
          <a:p>
            <a:r>
              <a:rPr lang="en-US"/>
              <a:t>Right-Masaai use the blood of their livestock for food.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 y="0"/>
            <a:ext cx="8991600" cy="685800"/>
          </a:xfrm>
        </p:spPr>
        <p:txBody>
          <a:bodyPr/>
          <a:lstStyle/>
          <a:p>
            <a:pPr eaLnBrk="1" hangingPunct="1">
              <a:defRPr/>
            </a:pPr>
            <a:r>
              <a:rPr lang="en-US" sz="3600" b="1" smtClean="0">
                <a:solidFill>
                  <a:srgbClr val="663300"/>
                </a:solidFill>
                <a:effectLst>
                  <a:outerShdw blurRad="38100" dist="38100" dir="2700000" algn="tl">
                    <a:srgbClr val="C0C0C0"/>
                  </a:outerShdw>
                </a:effectLst>
              </a:rPr>
              <a:t>Functional Differentiation within Villages</a:t>
            </a:r>
          </a:p>
        </p:txBody>
      </p:sp>
      <p:sp>
        <p:nvSpPr>
          <p:cNvPr id="64515" name="Rectangle 3"/>
          <p:cNvSpPr>
            <a:spLocks noGrp="1" noChangeArrowheads="1"/>
          </p:cNvSpPr>
          <p:nvPr>
            <p:ph type="body" idx="1"/>
          </p:nvPr>
        </p:nvSpPr>
        <p:spPr>
          <a:xfrm>
            <a:off x="0" y="609600"/>
            <a:ext cx="8991600" cy="2209800"/>
          </a:xfrm>
        </p:spPr>
        <p:txBody>
          <a:bodyPr/>
          <a:lstStyle/>
          <a:p>
            <a:pPr eaLnBrk="1" hangingPunct="1">
              <a:lnSpc>
                <a:spcPct val="90000"/>
              </a:lnSpc>
            </a:pPr>
            <a:r>
              <a:rPr lang="en-US" sz="2800" smtClean="0"/>
              <a:t>Cultural landscape of a village reflects:</a:t>
            </a:r>
          </a:p>
          <a:p>
            <a:pPr lvl="1" eaLnBrk="1" hangingPunct="1">
              <a:lnSpc>
                <a:spcPct val="90000"/>
              </a:lnSpc>
            </a:pPr>
            <a:r>
              <a:rPr lang="en-US" smtClean="0"/>
              <a:t>Social stratification (How is material well being reflected in the spaces of a village?)</a:t>
            </a:r>
          </a:p>
          <a:p>
            <a:pPr lvl="1" eaLnBrk="1" hangingPunct="1">
              <a:lnSpc>
                <a:spcPct val="90000"/>
              </a:lnSpc>
            </a:pPr>
            <a:r>
              <a:rPr lang="en-US" smtClean="0"/>
              <a:t>Differentiation of buildings (What are they used for? How large are they?)</a:t>
            </a:r>
          </a:p>
        </p:txBody>
      </p:sp>
      <p:pic>
        <p:nvPicPr>
          <p:cNvPr id="64516" name="Picture 4" descr="African Dogon village"/>
          <p:cNvPicPr>
            <a:picLocks noChangeAspect="1" noChangeArrowheads="1"/>
          </p:cNvPicPr>
          <p:nvPr/>
        </p:nvPicPr>
        <p:blipFill>
          <a:blip r:embed="rId3" cstate="print"/>
          <a:srcRect/>
          <a:stretch>
            <a:fillRect/>
          </a:stretch>
        </p:blipFill>
        <p:spPr bwMode="auto">
          <a:xfrm>
            <a:off x="5791200" y="2438400"/>
            <a:ext cx="2668588" cy="4419600"/>
          </a:xfrm>
          <a:prstGeom prst="rect">
            <a:avLst/>
          </a:prstGeom>
          <a:noFill/>
          <a:ln w="9525">
            <a:noFill/>
            <a:miter lim="800000"/>
            <a:headEnd/>
            <a:tailEnd/>
          </a:ln>
        </p:spPr>
      </p:pic>
      <p:pic>
        <p:nvPicPr>
          <p:cNvPr id="64517" name="Picture 5" descr="African village of Mahebli south of Odienne"/>
          <p:cNvPicPr>
            <a:picLocks noChangeAspect="1" noChangeArrowheads="1"/>
          </p:cNvPicPr>
          <p:nvPr/>
        </p:nvPicPr>
        <p:blipFill>
          <a:blip r:embed="rId4" cstate="print"/>
          <a:srcRect/>
          <a:stretch>
            <a:fillRect/>
          </a:stretch>
        </p:blipFill>
        <p:spPr bwMode="auto">
          <a:xfrm>
            <a:off x="0" y="2773363"/>
            <a:ext cx="5105400" cy="4084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2270</Words>
  <Application>Microsoft Office PowerPoint</Application>
  <PresentationFormat>On-screen Show (4:3)</PresentationFormat>
  <Paragraphs>241</Paragraphs>
  <Slides>51</Slides>
  <Notes>49</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Office Theme</vt:lpstr>
      <vt:lpstr>Microsoft Photo Editor 3.0 Photo</vt:lpstr>
      <vt:lpstr>Paint Shop Photo Album Picture</vt:lpstr>
      <vt:lpstr>Slide 1</vt:lpstr>
      <vt:lpstr>Slide 2</vt:lpstr>
      <vt:lpstr>Slide 3</vt:lpstr>
      <vt:lpstr>Slide 4</vt:lpstr>
      <vt:lpstr>Agricultural Villages</vt:lpstr>
      <vt:lpstr>Slide 6</vt:lpstr>
      <vt:lpstr>Slide 7</vt:lpstr>
      <vt:lpstr>Slide 8</vt:lpstr>
      <vt:lpstr>Functional Differentiation within Villages</vt:lpstr>
      <vt:lpstr>Slide 10</vt:lpstr>
      <vt:lpstr>Slide 11</vt:lpstr>
      <vt:lpstr>Agriculture</vt:lpstr>
      <vt:lpstr>Slide 13</vt:lpstr>
      <vt:lpstr>Agriculture and Climate</vt:lpstr>
      <vt:lpstr>World Map of Climates</vt:lpstr>
      <vt:lpstr>World Map of Agriculture</vt:lpstr>
      <vt:lpstr>Slide 17</vt:lpstr>
      <vt:lpstr>Agribusiness &amp; the Changing Geography of Agriculture</vt:lpstr>
      <vt:lpstr>Slide 19</vt:lpstr>
      <vt:lpstr>Plantation Agriculture</vt:lpstr>
      <vt:lpstr>Rubber</vt:lpstr>
      <vt:lpstr>Slide 22</vt:lpstr>
      <vt:lpstr>Slide 23</vt:lpstr>
      <vt:lpstr>Organic Agriculture</vt:lpstr>
      <vt:lpstr>Slide 25</vt:lpstr>
      <vt:lpstr>Slide 26</vt:lpstr>
      <vt:lpstr>Fair Trade Agriculture</vt:lpstr>
      <vt:lpstr>Slide 28</vt:lpstr>
      <vt:lpstr>Slide 29</vt:lpstr>
      <vt:lpstr>Meat Production on Ranches</vt:lpstr>
      <vt:lpstr>Slide 31</vt:lpstr>
      <vt:lpstr>Grain Importers and Exporters</vt:lpstr>
      <vt:lpstr>World Wheat Production</vt:lpstr>
      <vt:lpstr>Slide 34</vt:lpstr>
      <vt:lpstr>Slide 35</vt:lpstr>
      <vt:lpstr>World Corn (Maize) Production</vt:lpstr>
      <vt:lpstr>Slide 37</vt:lpstr>
      <vt:lpstr>1 Bushel of corn= 8 gallons or  56 lbs</vt:lpstr>
      <vt:lpstr>Slide 39</vt:lpstr>
      <vt:lpstr>Slide 40</vt:lpstr>
      <vt:lpstr>Slide 41</vt:lpstr>
      <vt:lpstr>Dairy Production</vt:lpstr>
      <vt:lpstr>Slide 43</vt:lpstr>
      <vt:lpstr>World Rice Production</vt:lpstr>
      <vt:lpstr>Slide 45</vt:lpstr>
      <vt:lpstr>Slide 46</vt:lpstr>
      <vt:lpstr>Slide 47</vt:lpstr>
      <vt:lpstr>Poultry Production</vt:lpstr>
      <vt:lpstr>Slide 49</vt:lpstr>
      <vt:lpstr>Slide 50</vt:lpstr>
      <vt:lpstr>THE END</vt:lpstr>
    </vt:vector>
  </TitlesOfParts>
  <Company>PCSb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jane.martinez</dc:creator>
  <cp:lastModifiedBy>jane.martinez</cp:lastModifiedBy>
  <cp:revision>2</cp:revision>
  <dcterms:created xsi:type="dcterms:W3CDTF">2011-02-07T19:53:45Z</dcterms:created>
  <dcterms:modified xsi:type="dcterms:W3CDTF">2011-02-07T20:09:10Z</dcterms:modified>
</cp:coreProperties>
</file>