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2" r:id="rId4"/>
    <p:sldId id="274" r:id="rId5"/>
    <p:sldId id="273" r:id="rId6"/>
    <p:sldId id="314" r:id="rId7"/>
    <p:sldId id="315" r:id="rId8"/>
    <p:sldId id="316" r:id="rId9"/>
    <p:sldId id="277" r:id="rId10"/>
    <p:sldId id="263" r:id="rId11"/>
    <p:sldId id="278" r:id="rId12"/>
    <p:sldId id="264" r:id="rId13"/>
    <p:sldId id="275" r:id="rId14"/>
    <p:sldId id="276" r:id="rId15"/>
    <p:sldId id="279" r:id="rId16"/>
    <p:sldId id="265" r:id="rId17"/>
    <p:sldId id="280" r:id="rId18"/>
    <p:sldId id="281" r:id="rId19"/>
    <p:sldId id="282" r:id="rId20"/>
    <p:sldId id="317" r:id="rId21"/>
    <p:sldId id="318" r:id="rId22"/>
    <p:sldId id="319" r:id="rId23"/>
    <p:sldId id="320" r:id="rId24"/>
    <p:sldId id="324" r:id="rId25"/>
    <p:sldId id="326" r:id="rId26"/>
    <p:sldId id="283" r:id="rId27"/>
    <p:sldId id="266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67" r:id="rId38"/>
    <p:sldId id="321" r:id="rId39"/>
    <p:sldId id="322" r:id="rId40"/>
    <p:sldId id="295" r:id="rId41"/>
    <p:sldId id="296" r:id="rId42"/>
    <p:sldId id="325" r:id="rId43"/>
    <p:sldId id="323" r:id="rId44"/>
    <p:sldId id="327" r:id="rId45"/>
    <p:sldId id="328" r:id="rId46"/>
    <p:sldId id="294" r:id="rId47"/>
    <p:sldId id="268" r:id="rId48"/>
    <p:sldId id="297" r:id="rId49"/>
    <p:sldId id="301" r:id="rId50"/>
    <p:sldId id="298" r:id="rId51"/>
    <p:sldId id="302" r:id="rId52"/>
    <p:sldId id="299" r:id="rId53"/>
    <p:sldId id="303" r:id="rId54"/>
    <p:sldId id="300" r:id="rId55"/>
    <p:sldId id="304" r:id="rId56"/>
    <p:sldId id="305" r:id="rId57"/>
    <p:sldId id="269" r:id="rId58"/>
    <p:sldId id="308" r:id="rId59"/>
    <p:sldId id="306" r:id="rId60"/>
    <p:sldId id="307" r:id="rId61"/>
    <p:sldId id="309" r:id="rId62"/>
    <p:sldId id="310" r:id="rId63"/>
    <p:sldId id="311" r:id="rId64"/>
    <p:sldId id="312" r:id="rId65"/>
    <p:sldId id="313" r:id="rId66"/>
    <p:sldId id="27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A7935-DF0A-4A85-87D9-128FA54B8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3083F6-20CE-40A3-A2E5-D43299C6030D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8A6949-1518-477D-BEC0-97A37A7B7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0nFD19eT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Culture and Cultural Landscapes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8077200" cy="1600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 smtClean="0"/>
              <a:t>Rubenstein Chapter 4</a:t>
            </a:r>
          </a:p>
          <a:p>
            <a:pPr algn="ctr"/>
            <a:r>
              <a:rPr lang="en-US" sz="2800" dirty="0" smtClean="0"/>
              <a:t>Malinowski Chapter 6</a:t>
            </a:r>
          </a:p>
          <a:p>
            <a:pPr algn="ctr"/>
            <a:r>
              <a:rPr lang="en-US" sz="2800" dirty="0" smtClean="0"/>
              <a:t>De </a:t>
            </a:r>
            <a:r>
              <a:rPr lang="en-US" sz="2800" dirty="0" err="1" smtClean="0"/>
              <a:t>Blij</a:t>
            </a:r>
            <a:r>
              <a:rPr lang="en-US" sz="2800" dirty="0" smtClean="0"/>
              <a:t> Chapter 4</a:t>
            </a:r>
          </a:p>
          <a:p>
            <a:pPr algn="ctr"/>
            <a:r>
              <a:rPr lang="en-US" sz="2800" dirty="0" err="1" smtClean="0"/>
              <a:t>Kuby</a:t>
            </a:r>
            <a:r>
              <a:rPr lang="en-US" sz="2800" dirty="0" smtClean="0"/>
              <a:t> Chapter 2</a:t>
            </a:r>
          </a:p>
          <a:p>
            <a:pPr algn="ctr"/>
            <a:r>
              <a:rPr lang="en-US" sz="2800" dirty="0" smtClean="0"/>
              <a:t>Greiner Chapter  2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Complexes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several culture traits are related, they can be referred to as a </a:t>
            </a:r>
            <a:r>
              <a:rPr lang="en-US" b="1" dirty="0" smtClean="0"/>
              <a:t>culture complex.</a:t>
            </a:r>
            <a:endParaRPr lang="en-US" dirty="0" smtClean="0"/>
          </a:p>
          <a:p>
            <a:r>
              <a:rPr lang="en-US" dirty="0" smtClean="0"/>
              <a:t>For example: Cars in U.S.  are a social status, sign of freedom, a way to work, a job, collectible,  business, etc. All of these traits are interrelated by a connection to the common car.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How are culture traits related to a culture complex?</a:t>
            </a:r>
          </a:p>
          <a:p>
            <a:pPr marL="633222" indent="-514350">
              <a:buAutoNum type="arabicPeriod"/>
            </a:pPr>
            <a:r>
              <a:rPr lang="en-US" dirty="0" smtClean="0"/>
              <a:t>The text discusses the culture complex of the car. What other important culture complexes can you identify in U.S. or Canadian society?</a:t>
            </a:r>
          </a:p>
          <a:p>
            <a:pPr marL="633222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Technological subsystem </a:t>
            </a:r>
            <a:r>
              <a:rPr lang="en-US" dirty="0" smtClean="0"/>
              <a:t>is the material  objects that culture produces, as well as the procedures for using those objects</a:t>
            </a:r>
          </a:p>
          <a:p>
            <a:pPr lvl="1"/>
            <a:r>
              <a:rPr lang="en-US" dirty="0" smtClean="0"/>
              <a:t>An individual culture trait that falls within the technological subsystem is known as an </a:t>
            </a:r>
            <a:r>
              <a:rPr lang="en-US" b="1" dirty="0" smtClean="0"/>
              <a:t>artifact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a lot of </a:t>
            </a:r>
            <a:r>
              <a:rPr lang="en-US" b="1" dirty="0" smtClean="0"/>
              <a:t>cultural convergence</a:t>
            </a:r>
            <a:r>
              <a:rPr lang="en-US" dirty="0" smtClean="0"/>
              <a:t>, when two or more cultures share culture traits to such an extent that many aspects of their cultures are very similar.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Sociological subsystem</a:t>
            </a:r>
            <a:r>
              <a:rPr lang="en-US" dirty="0" smtClean="0"/>
              <a:t>, this component guides how people in a culture are expected to interact with each other and how their social institutions are structured.</a:t>
            </a:r>
          </a:p>
          <a:p>
            <a:pPr lvl="1"/>
            <a:r>
              <a:rPr lang="en-US" dirty="0" smtClean="0"/>
              <a:t>Culture traits in the sociological subsystem are known as </a:t>
            </a:r>
            <a:r>
              <a:rPr lang="en-US" b="1" dirty="0" err="1" smtClean="0"/>
              <a:t>sociofacts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Social institutions are also part of a culture’s sociological subsystem.</a:t>
            </a:r>
          </a:p>
          <a:p>
            <a:pPr lvl="1"/>
            <a:r>
              <a:rPr lang="en-US" dirty="0" smtClean="0"/>
              <a:t>Examples: distance between people, education, and government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Ideological subsystem</a:t>
            </a:r>
            <a:r>
              <a:rPr lang="en-US" dirty="0" smtClean="0"/>
              <a:t>, which is the ideas, beliefs, values, and knowledge of a culture.</a:t>
            </a:r>
          </a:p>
          <a:p>
            <a:pPr lvl="1"/>
            <a:r>
              <a:rPr lang="en-US" dirty="0" smtClean="0"/>
              <a:t>Individual culture traits in this subsystem are called </a:t>
            </a:r>
            <a:r>
              <a:rPr lang="en-US" b="1" dirty="0" err="1" smtClean="0"/>
              <a:t>menifacts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Ideas such as democracy, freedom, and justice are values that some cultures hold important, while others do not.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AutoNum type="arabicPeriod"/>
            </a:pPr>
            <a:r>
              <a:rPr lang="en-US" dirty="0" smtClean="0"/>
              <a:t>Define and give examples of artifacts, </a:t>
            </a:r>
            <a:r>
              <a:rPr lang="en-US" dirty="0" err="1" smtClean="0"/>
              <a:t>sociofacts</a:t>
            </a:r>
            <a:r>
              <a:rPr lang="en-US" dirty="0" smtClean="0"/>
              <a:t>, and </a:t>
            </a:r>
            <a:r>
              <a:rPr lang="en-US" dirty="0" err="1" smtClean="0"/>
              <a:t>mentifacts</a:t>
            </a:r>
            <a:r>
              <a:rPr lang="en-US" dirty="0" smtClean="0"/>
              <a:t>.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part of our lives are included in the sociological subsystem?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is the  ideological subsystem?</a:t>
            </a:r>
          </a:p>
          <a:p>
            <a:pPr marL="633222" indent="-514350">
              <a:buAutoNum type="arabicPeriod"/>
            </a:pPr>
            <a:r>
              <a:rPr lang="en-US" dirty="0" smtClean="0"/>
              <a:t>Identify examples of culture convergence in modern society. Specifically, what common elements of our culture are borrowed from other cultures?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are the most important artifacts, </a:t>
            </a:r>
            <a:r>
              <a:rPr lang="en-US" dirty="0" err="1" smtClean="0"/>
              <a:t>mentifacts</a:t>
            </a:r>
            <a:r>
              <a:rPr lang="en-US" dirty="0" smtClean="0"/>
              <a:t>, and </a:t>
            </a:r>
            <a:r>
              <a:rPr lang="en-US" dirty="0" err="1" smtClean="0"/>
              <a:t>sociofacts</a:t>
            </a:r>
            <a:r>
              <a:rPr lang="en-US" dirty="0" smtClean="0"/>
              <a:t> in the culture of your country or region?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movement of culture traits from one place to another is called </a:t>
            </a:r>
            <a:r>
              <a:rPr lang="en-US" b="1" dirty="0" smtClean="0"/>
              <a:t>cultural diffusion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Diffusion</a:t>
            </a:r>
            <a:r>
              <a:rPr lang="en-US" dirty="0" smtClean="0"/>
              <a:t>, or </a:t>
            </a:r>
            <a:r>
              <a:rPr lang="en-US" b="1" dirty="0" smtClean="0"/>
              <a:t>innovation diffusion</a:t>
            </a:r>
            <a:r>
              <a:rPr lang="en-US" dirty="0" smtClean="0"/>
              <a:t>, consists of the movement of people, ideas, or things from one point of origin to another location over time.</a:t>
            </a:r>
          </a:p>
          <a:p>
            <a:r>
              <a:rPr lang="en-US" dirty="0" smtClean="0"/>
              <a:t>The place where something begins is termed the </a:t>
            </a:r>
            <a:r>
              <a:rPr lang="en-US" b="1" dirty="0" smtClean="0"/>
              <a:t>hearth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diffusion of ideas or things occur through communication, observation, marketing, or a physical  means.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The Tipping Point</a:t>
            </a:r>
            <a:r>
              <a:rPr lang="en-US" dirty="0" smtClean="0"/>
              <a:t>, Malcolm </a:t>
            </a:r>
            <a:r>
              <a:rPr lang="en-US" dirty="0" err="1" smtClean="0"/>
              <a:t>Gladwell</a:t>
            </a:r>
            <a:r>
              <a:rPr lang="en-US" dirty="0" smtClean="0"/>
              <a:t> came up with some interesting insights into how ideas or practices may diffuse by focusing on particular vectors.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principle “the law of the few” means that ideas and items alike are diffused through the efforts of a select group of people.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principle the “sickness factor” refers to how well an idea resonates once it is introduced. People need to see a good reason for the idea or item and how to fit it into their lives.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principle the “power of context” relies on prevailing conditions: the place and time have to be right to accept the new thing, otherwise, it just falls flat.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Expansion Diffusion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Contagious diffusion affects nearly uniformly all individuals and areas outward from the source region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Hierarchical Diffusion involves processes of transferring ideas first between larger places or prominent people, and later to smaller or less important points or people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During stimulus diffusion, a fundamental idea, not the trait itself, stimulates imitative behavior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Spread of the concept but not the specific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Relocation Diffusion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The idea is physically carried to new areas by migrating individuals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Cultural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Cultural geography is the study of both the distribution and diffusion of culture traits and how the culture modifies the landscape around us.</a:t>
            </a:r>
          </a:p>
          <a:p>
            <a:r>
              <a:rPr lang="en-US" b="1" dirty="0" smtClean="0"/>
              <a:t>Culture</a:t>
            </a:r>
            <a:r>
              <a:rPr lang="en-US" dirty="0" smtClean="0"/>
              <a:t> can be defined as shared patterns of learned behavior, attitudes, and knowledge.</a:t>
            </a:r>
          </a:p>
          <a:p>
            <a:pPr lvl="1"/>
            <a:r>
              <a:rPr lang="en-US" dirty="0" smtClean="0"/>
              <a:t>“shared patterns” means that things that are part of our culture are believed or practiced by a lot of people.</a:t>
            </a:r>
          </a:p>
          <a:p>
            <a:pPr lvl="1"/>
            <a:r>
              <a:rPr lang="en-US" dirty="0" smtClean="0"/>
              <a:t>The word </a:t>
            </a:r>
            <a:r>
              <a:rPr lang="en-US" i="1" dirty="0" smtClean="0"/>
              <a:t>patterns </a:t>
            </a:r>
            <a:r>
              <a:rPr lang="en-US" dirty="0" smtClean="0"/>
              <a:t>also implies that we will find an element of a culture repeated over and over again in different places.</a:t>
            </a:r>
          </a:p>
          <a:p>
            <a:pPr lvl="1"/>
            <a:r>
              <a:rPr lang="en-US" dirty="0" smtClean="0"/>
              <a:t>The word </a:t>
            </a:r>
            <a:r>
              <a:rPr lang="en-US" i="1" dirty="0" smtClean="0"/>
              <a:t>learned </a:t>
            </a:r>
            <a:r>
              <a:rPr lang="en-US" dirty="0" smtClean="0"/>
              <a:t>is important because it excludes race as part of culture.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Time-Distance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“Everything is related to everything else, but near things are more related than distant things.” –Waldo </a:t>
            </a:r>
            <a:r>
              <a:rPr lang="en-US" dirty="0" err="1" smtClean="0"/>
              <a:t>Tobler</a:t>
            </a:r>
            <a:r>
              <a:rPr lang="en-US" dirty="0" smtClean="0"/>
              <a:t>, </a:t>
            </a:r>
            <a:r>
              <a:rPr lang="en-US" i="1" dirty="0" err="1" smtClean="0"/>
              <a:t>Tobler’s</a:t>
            </a:r>
            <a:r>
              <a:rPr lang="en-US" i="1" dirty="0" smtClean="0"/>
              <a:t> First Law of Geography</a:t>
            </a:r>
          </a:p>
          <a:p>
            <a:r>
              <a:rPr lang="en-US" dirty="0" smtClean="0"/>
              <a:t>Distance Decay-The principle that states as things get farther away from the hearth, they become less relevant; less interaction with a culture occurs as you get farther from the hearth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Time-Distance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that the longer it takes for something to diffuse, the less likelihood of interaction with or spread of that phenomenon.</a:t>
            </a:r>
          </a:p>
          <a:p>
            <a:r>
              <a:rPr lang="en-US" dirty="0" smtClean="0"/>
              <a:t>Distance makes it difficult to trade, communicate, and maintain cultural connections.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Time-Space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advances in technology and transportation, interactions between entities increases, although distance has not changed</a:t>
            </a:r>
          </a:p>
          <a:p>
            <a:r>
              <a:rPr lang="en-US" dirty="0" smtClean="0"/>
              <a:t>Distance becomes less important</a:t>
            </a:r>
          </a:p>
          <a:p>
            <a:r>
              <a:rPr lang="en-US" dirty="0" smtClean="0"/>
              <a:t>Trade, communication, and maintenance of cultural connection occur regardless of distance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76448"/>
            <a:ext cx="7051144" cy="528155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Cultural Gradations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1054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conceptualized by geographer Donald </a:t>
            </a:r>
            <a:r>
              <a:rPr lang="en-US" dirty="0" err="1" smtClean="0"/>
              <a:t>Meining</a:t>
            </a:r>
            <a:endParaRPr lang="en-US" dirty="0" smtClean="0"/>
          </a:p>
          <a:p>
            <a:pPr lvl="1"/>
            <a:r>
              <a:rPr lang="en-US" dirty="0" smtClean="0"/>
              <a:t>Core-the centralized zone of concentration, or the “most pure” area that possesses all of the culture traits used to define the region</a:t>
            </a:r>
          </a:p>
          <a:p>
            <a:pPr lvl="1"/>
            <a:r>
              <a:rPr lang="en-US" dirty="0" smtClean="0"/>
              <a:t>Domain-the area in which the particular culture is dominant but less intense</a:t>
            </a:r>
          </a:p>
          <a:p>
            <a:pPr lvl="1"/>
            <a:r>
              <a:rPr lang="en-US" dirty="0" smtClean="0"/>
              <a:t>Sphere-the zone of outer influence where people with the culture traits in question can even be a minority within another culture region </a:t>
            </a:r>
            <a:endParaRPr lang="en-US" dirty="0"/>
          </a:p>
        </p:txBody>
      </p:sp>
      <p:pic>
        <p:nvPicPr>
          <p:cNvPr id="4" name="Picture 3" descr="kuby-chapter-2-layers-of-tradition-culture-regions-at-different-scales-1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52600"/>
            <a:ext cx="4038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74824"/>
          <a:ext cx="8839200" cy="485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4572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Assimilation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Acculturation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Syncretism</a:t>
                      </a:r>
                      <a:endParaRPr lang="en-US" dirty="0"/>
                    </a:p>
                  </a:txBody>
                  <a:tcPr/>
                </a:tc>
              </a:tr>
              <a:tr h="1465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People of a given minority culture are adopted</a:t>
                      </a:r>
                      <a:r>
                        <a:rPr lang="en-US" baseline="0" dirty="0" smtClean="0"/>
                        <a:t> into a majority culture.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People experience cultural changes as a result of the meeting between two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blending of beliefs and practices as a result of contact between different cultures.</a:t>
                      </a:r>
                      <a:endParaRPr lang="en-US" dirty="0"/>
                    </a:p>
                  </a:txBody>
                  <a:tcPr/>
                </a:tc>
              </a:tr>
              <a:tr h="11275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Absorption of minority culture by majority culture.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Retention of some aspects</a:t>
                      </a:r>
                      <a:r>
                        <a:rPr lang="en-US" baseline="0" dirty="0" smtClean="0"/>
                        <a:t> of minority culture.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Majority and minority cultures</a:t>
                      </a:r>
                      <a:r>
                        <a:rPr lang="en-US" baseline="0" dirty="0" smtClean="0"/>
                        <a:t> are both treated on same level.</a:t>
                      </a:r>
                      <a:endParaRPr lang="en-US" dirty="0"/>
                    </a:p>
                  </a:txBody>
                  <a:tcPr/>
                </a:tc>
              </a:tr>
              <a:tr h="18040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Example:</a:t>
                      </a:r>
                      <a:r>
                        <a:rPr lang="en-US" baseline="0" dirty="0" smtClean="0"/>
                        <a:t> A teenager abandons the folk music his family listens to and submerges himself into modern popular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Example: Immigrants to America learn American customs and become Americans, but still retain their</a:t>
                      </a:r>
                      <a:r>
                        <a:rPr lang="en-US" baseline="0" dirty="0" smtClean="0"/>
                        <a:t> own culture.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Example:  Certain African an d</a:t>
                      </a:r>
                      <a:r>
                        <a:rPr lang="en-US" baseline="0" dirty="0" smtClean="0"/>
                        <a:t> Roman Catholic traditions fused as a result of African slave trade and formed </a:t>
                      </a:r>
                      <a:r>
                        <a:rPr lang="en-US" baseline="0" dirty="0" err="1" smtClean="0"/>
                        <a:t>syncretic</a:t>
                      </a:r>
                      <a:r>
                        <a:rPr lang="en-US" baseline="0" dirty="0" smtClean="0"/>
                        <a:t> religions.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What is cultural diffusion?</a:t>
            </a:r>
          </a:p>
          <a:p>
            <a:pPr marL="633222" indent="-514350">
              <a:buAutoNum type="arabicPeriod"/>
            </a:pPr>
            <a:r>
              <a:rPr lang="en-US" dirty="0" smtClean="0"/>
              <a:t>Explain the difference between expansion diffusion and relocation diffusion.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is hierarchical diffusion?</a:t>
            </a:r>
          </a:p>
          <a:p>
            <a:pPr marL="633222" indent="-514350">
              <a:buAutoNum type="arabicPeriod"/>
            </a:pPr>
            <a:r>
              <a:rPr lang="en-US" dirty="0" smtClean="0"/>
              <a:t>Why is migration diffusion a type of relocation diffusion?</a:t>
            </a:r>
          </a:p>
          <a:p>
            <a:pPr marL="633222" indent="-514350">
              <a:buAutoNum type="arabicPeriod"/>
            </a:pPr>
            <a:r>
              <a:rPr lang="en-US" dirty="0" smtClean="0"/>
              <a:t>How does Internet affect cultural diffusion in the world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25609"/>
          </a:xfrm>
        </p:spPr>
        <p:txBody>
          <a:bodyPr/>
          <a:lstStyle/>
          <a:p>
            <a:r>
              <a:rPr lang="en-US" b="1" dirty="0" smtClean="0"/>
              <a:t>Culture hearths</a:t>
            </a:r>
            <a:r>
              <a:rPr lang="en-US" dirty="0" smtClean="0"/>
              <a:t>, areas from which important culture traits, including ideas, technology, and social structures, originated.</a:t>
            </a:r>
          </a:p>
          <a:p>
            <a:endParaRPr lang="en-US" dirty="0"/>
          </a:p>
        </p:txBody>
      </p:sp>
      <p:pic>
        <p:nvPicPr>
          <p:cNvPr id="4" name="Picture 3" descr="f2-15_early_culture_h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1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Mesopotamia (Iraq)</a:t>
            </a:r>
          </a:p>
          <a:p>
            <a:pPr lvl="1"/>
            <a:r>
              <a:rPr lang="en-US" dirty="0" smtClean="0"/>
              <a:t>Between the Tigris and Euphrates Rivers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Human settlement and farm</a:t>
            </a:r>
          </a:p>
          <a:p>
            <a:pPr lvl="1"/>
            <a:r>
              <a:rPr lang="en-US" dirty="0" smtClean="0"/>
              <a:t>Included Sumerians, the Babylonians, and the Assyrians</a:t>
            </a:r>
          </a:p>
          <a:p>
            <a:pPr lvl="1"/>
            <a:r>
              <a:rPr lang="en-US" dirty="0" smtClean="0"/>
              <a:t>Contributions include the creation of writing, innovations in mathematics and astronomy, and the development of complex legal systems- the code of Hammurabi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 (Nile River)</a:t>
            </a:r>
          </a:p>
          <a:p>
            <a:pPr lvl="1"/>
            <a:r>
              <a:rPr lang="en-US" dirty="0" smtClean="0"/>
              <a:t>Contributions are a complex theological, political, and social system</a:t>
            </a:r>
          </a:p>
          <a:p>
            <a:pPr lvl="1"/>
            <a:r>
              <a:rPr lang="en-US" dirty="0" smtClean="0"/>
              <a:t>Cultivated grain and had a complex trade system</a:t>
            </a:r>
          </a:p>
          <a:p>
            <a:pPr lvl="1"/>
            <a:r>
              <a:rPr lang="en-US" dirty="0" smtClean="0"/>
              <a:t>Egyptian science, math, and technology to influence other civilizations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Cultural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Scholars refer to a single component of a culture as a </a:t>
            </a:r>
            <a:r>
              <a:rPr lang="en-US" b="1" dirty="0" smtClean="0"/>
              <a:t>culture trait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an area shares a large number of culture traits, geographers refer to it as a </a:t>
            </a:r>
            <a:r>
              <a:rPr lang="en-US" b="1" dirty="0" smtClean="0"/>
              <a:t>culture region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Culture regions can be grouped into even larger areas called </a:t>
            </a:r>
            <a:r>
              <a:rPr lang="en-US" b="1" dirty="0" smtClean="0"/>
              <a:t>culture realms </a:t>
            </a:r>
            <a:r>
              <a:rPr lang="en-US" dirty="0" smtClean="0"/>
              <a:t>that are based on a few broad cultural similarities.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Crete (Minoan civilization and later Mycenaean)</a:t>
            </a:r>
          </a:p>
          <a:p>
            <a:pPr lvl="1"/>
            <a:r>
              <a:rPr lang="en-US" dirty="0" smtClean="0"/>
              <a:t>Greek contributions to art, philosophy, and science, and include great philosophical works of Plato and Aristotle</a:t>
            </a:r>
          </a:p>
          <a:p>
            <a:pPr lvl="1"/>
            <a:r>
              <a:rPr lang="en-US" dirty="0" smtClean="0"/>
              <a:t>Romans contributed government structure, military organization, engineering, and bureaucracy.</a:t>
            </a:r>
          </a:p>
          <a:p>
            <a:pPr lvl="1"/>
            <a:r>
              <a:rPr lang="en-US" dirty="0" smtClean="0"/>
              <a:t>A surviving geographic reality of the importance of Rome is the fact that large areas of Europe still speak languages derived from Latin.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 Valley</a:t>
            </a:r>
          </a:p>
          <a:p>
            <a:pPr lvl="1"/>
            <a:r>
              <a:rPr lang="en-US" dirty="0" smtClean="0"/>
              <a:t>Cities of Harappa and Mohenjo-Daro</a:t>
            </a:r>
          </a:p>
          <a:p>
            <a:pPr lvl="1"/>
            <a:r>
              <a:rPr lang="en-US" dirty="0" smtClean="0"/>
              <a:t>Arranged in a grid pattern and serviced by an early but working drainage system</a:t>
            </a:r>
          </a:p>
          <a:p>
            <a:pPr lvl="1"/>
            <a:r>
              <a:rPr lang="en-US" dirty="0" smtClean="0"/>
              <a:t>Had organized facilities for storing and processing grain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China</a:t>
            </a:r>
          </a:p>
          <a:p>
            <a:pPr lvl="1"/>
            <a:r>
              <a:rPr lang="en-US" dirty="0" smtClean="0"/>
              <a:t>Near where the Wei and Yellow Rivers converge</a:t>
            </a:r>
          </a:p>
          <a:p>
            <a:pPr lvl="1"/>
            <a:r>
              <a:rPr lang="en-US" dirty="0" smtClean="0"/>
              <a:t>Domestication of millet and rice. Later soybeans, tea and a variety of fruits and vegetables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Americas </a:t>
            </a:r>
          </a:p>
          <a:p>
            <a:pPr lvl="1"/>
            <a:r>
              <a:rPr lang="en-US" dirty="0" smtClean="0"/>
              <a:t>Inca and </a:t>
            </a:r>
            <a:r>
              <a:rPr lang="en-US" dirty="0" err="1" smtClean="0"/>
              <a:t>Myan</a:t>
            </a:r>
            <a:r>
              <a:rPr lang="en-US" dirty="0" smtClean="0"/>
              <a:t> Empire</a:t>
            </a:r>
          </a:p>
          <a:p>
            <a:pPr lvl="1"/>
            <a:r>
              <a:rPr lang="en-US" dirty="0" smtClean="0"/>
              <a:t>Incas built thousands of miles of roads</a:t>
            </a:r>
          </a:p>
          <a:p>
            <a:pPr lvl="1"/>
            <a:r>
              <a:rPr lang="en-US" dirty="0" smtClean="0"/>
              <a:t>Strong taxes were levied to support the central government, persistence of Quechua, official language of the Incas, still used today</a:t>
            </a:r>
          </a:p>
          <a:p>
            <a:pPr lvl="1"/>
            <a:r>
              <a:rPr lang="en-US" dirty="0" smtClean="0"/>
              <a:t>Mayan contributed a complex religious systems, a detailed calendar, and an effective bureaucracy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Hearths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 Africa (Mali, Ghana, and Songhai)</a:t>
            </a:r>
          </a:p>
          <a:p>
            <a:pPr lvl="1"/>
            <a:r>
              <a:rPr lang="en-US" dirty="0" smtClean="0"/>
              <a:t>Traded in gold, salt, and other commodities at cities such as Timbuktu made the empire very wealthy and allowed art, religion, and other components of society to flourish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AutoNum type="arabicPeriod"/>
            </a:pPr>
            <a:r>
              <a:rPr lang="en-US" dirty="0" smtClean="0"/>
              <a:t>What is meant by </a:t>
            </a:r>
            <a:r>
              <a:rPr lang="en-US" i="1" dirty="0" smtClean="0"/>
              <a:t>culture hearth</a:t>
            </a:r>
            <a:r>
              <a:rPr lang="en-US" dirty="0" smtClean="0"/>
              <a:t>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are some important world culture hearths?</a:t>
            </a:r>
          </a:p>
          <a:p>
            <a:pPr marL="633222" indent="-514350">
              <a:buAutoNum type="arabicPeriod"/>
            </a:pPr>
            <a:r>
              <a:rPr lang="en-US" dirty="0" smtClean="0"/>
              <a:t>Where was the Mesopotamian civilization?</a:t>
            </a:r>
          </a:p>
          <a:p>
            <a:pPr marL="633222" indent="-514350">
              <a:buAutoNum type="arabicPeriod"/>
            </a:pPr>
            <a:r>
              <a:rPr lang="en-US" dirty="0" smtClean="0"/>
              <a:t>Where was the </a:t>
            </a:r>
            <a:r>
              <a:rPr lang="en-US" dirty="0" err="1" smtClean="0"/>
              <a:t>Harappan</a:t>
            </a:r>
            <a:r>
              <a:rPr lang="en-US" dirty="0" smtClean="0"/>
              <a:t> civilization?</a:t>
            </a:r>
          </a:p>
          <a:p>
            <a:pPr marL="633222" indent="-514350">
              <a:buAutoNum type="arabicPeriod"/>
            </a:pPr>
            <a:r>
              <a:rPr lang="en-US" dirty="0" smtClean="0"/>
              <a:t>Where was the culture hearth in ancient China?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were some important culture hearths in sub-Saharan  Africa?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were some important culture hearths in the Americas?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were the important contributions to world culture of the ancient cultural history?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Environments as Controls</a:t>
            </a:r>
          </a:p>
          <a:p>
            <a:pPr lvl="1"/>
            <a:r>
              <a:rPr lang="en-US" dirty="0" smtClean="0"/>
              <a:t>Environmental Determinism</a:t>
            </a:r>
          </a:p>
          <a:p>
            <a:pPr lvl="2"/>
            <a:r>
              <a:rPr lang="en-US" dirty="0" smtClean="0"/>
              <a:t>The belief that the physical environment exclusively shapes humans, their actions, and thoughts</a:t>
            </a:r>
          </a:p>
          <a:p>
            <a:pPr lvl="1"/>
            <a:r>
              <a:rPr lang="en-US" dirty="0" err="1" smtClean="0"/>
              <a:t>Possibilism</a:t>
            </a:r>
            <a:endParaRPr lang="en-US" dirty="0" smtClean="0"/>
          </a:p>
          <a:p>
            <a:pPr lvl="2"/>
            <a:r>
              <a:rPr lang="en-US" dirty="0" smtClean="0"/>
              <a:t>A reaction against environmental determinism; people are dynamic forces of development (the environment is not as dynamic like human beings)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Landscapes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the cultural impacts on an area, including buildings, agricultural patterns, roads, signs, and nearly everything else that humans have created</a:t>
            </a:r>
          </a:p>
          <a:p>
            <a:r>
              <a:rPr lang="en-US" dirty="0" smtClean="0"/>
              <a:t>Carl Sauer’s main goal for cultural geography-using the cultural landscape to uncovers evidence of past cultures.</a:t>
            </a:r>
          </a:p>
          <a:p>
            <a:r>
              <a:rPr lang="en-US" dirty="0" smtClean="0"/>
              <a:t>Cultural landscape includes material and nonmaterial culture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Popular Culture/</a:t>
            </a:r>
            <a:r>
              <a:rPr lang="en-US" dirty="0" err="1" smtClean="0"/>
              <a:t>Placelessness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Associated with a large, diverse group of people, influenced by mass media and production</a:t>
            </a:r>
          </a:p>
          <a:p>
            <a:pPr lvl="1"/>
            <a:r>
              <a:rPr lang="en-US" dirty="0" smtClean="0"/>
              <a:t>Youth oriented</a:t>
            </a:r>
          </a:p>
          <a:p>
            <a:r>
              <a:rPr lang="en-US" dirty="0" smtClean="0"/>
              <a:t>The environment tends to look the same.</a:t>
            </a:r>
          </a:p>
          <a:p>
            <a:pPr lvl="1"/>
            <a:r>
              <a:rPr lang="en-US" dirty="0" smtClean="0"/>
              <a:t>Leads to </a:t>
            </a:r>
            <a:r>
              <a:rPr lang="en-US" dirty="0" err="1" smtClean="0"/>
              <a:t>placelessness</a:t>
            </a:r>
            <a:r>
              <a:rPr lang="en-US" dirty="0" smtClean="0"/>
              <a:t>, where places lose their distinctness </a:t>
            </a:r>
          </a:p>
          <a:p>
            <a:r>
              <a:rPr lang="en-US" dirty="0" smtClean="0"/>
              <a:t>The culture changes rapidly</a:t>
            </a:r>
          </a:p>
          <a:p>
            <a:r>
              <a:rPr lang="en-US" dirty="0" smtClean="0"/>
              <a:t>Usually a product of MDCs, because these countries have more technology and wealth</a:t>
            </a:r>
          </a:p>
          <a:p>
            <a:r>
              <a:rPr lang="en-US" dirty="0" smtClean="0"/>
              <a:t>Spreads through hierarchical diffusion, starting with influential people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Folk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Associated with a similar group of people with strong beliefs and traditions</a:t>
            </a:r>
          </a:p>
          <a:p>
            <a:pPr lvl="1"/>
            <a:r>
              <a:rPr lang="en-US" dirty="0" smtClean="0"/>
              <a:t>Traditions are ancient, dating back hundreds or thousands of years</a:t>
            </a:r>
          </a:p>
          <a:p>
            <a:r>
              <a:rPr lang="en-US" dirty="0" smtClean="0"/>
              <a:t>Tied to a specific area and often to an older generation</a:t>
            </a:r>
          </a:p>
          <a:p>
            <a:r>
              <a:rPr lang="en-US" dirty="0" smtClean="0"/>
              <a:t>Spreads through relocation diffusion</a:t>
            </a:r>
          </a:p>
          <a:p>
            <a:r>
              <a:rPr lang="en-US" dirty="0" smtClean="0"/>
              <a:t>More often in rural areas.</a:t>
            </a:r>
          </a:p>
          <a:p>
            <a:r>
              <a:rPr lang="en-US" dirty="0" smtClean="0"/>
              <a:t>Independent from today’s mainstream culture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Regions</a:t>
            </a:r>
            <a:endParaRPr lang="en-US" dirty="0"/>
          </a:p>
        </p:txBody>
      </p:sp>
      <p:pic>
        <p:nvPicPr>
          <p:cNvPr id="4" name="Content Placeholder 3" descr="20150714_223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44" y="1447801"/>
            <a:ext cx="9112956" cy="541019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4419600" cy="55626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Material 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Culture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 smtClean="0"/>
              <a:t>clothing</a:t>
            </a:r>
            <a:endParaRPr lang="en-US" sz="36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buildings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farming patterns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technology</a:t>
            </a:r>
          </a:p>
        </p:txBody>
      </p:sp>
      <p:pic>
        <p:nvPicPr>
          <p:cNvPr id="31747" name="Picture 5" descr="C:\Documents and Settings\Myras\My Documents\My Pictures\Amish Father&amp;Daugh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6718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"/>
            <a:ext cx="4724400" cy="6934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Nonmaterial 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Culture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b="1" dirty="0">
              <a:solidFill>
                <a:srgbClr val="FFFF00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Language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Religion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Political organization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3600" dirty="0"/>
              <a:t>Customs or traditions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600" dirty="0"/>
          </a:p>
        </p:txBody>
      </p:sp>
      <p:pic>
        <p:nvPicPr>
          <p:cNvPr id="32771" name="Picture 5" descr="C:\Documents and Settings\Myras\My Documents\My Pictures\American Father &amp; Daugh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"/>
            <a:ext cx="32591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Globalization</a:t>
            </a:r>
            <a:endParaRPr lang="en-US" dirty="0"/>
          </a:p>
        </p:txBody>
      </p:sp>
      <p:pic>
        <p:nvPicPr>
          <p:cNvPr id="7" name="Content Placeholder 6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4343400" cy="4324096"/>
          </a:xfrm>
        </p:spPr>
      </p:pic>
      <p:sp>
        <p:nvSpPr>
          <p:cNvPr id="10" name="TextBox 9"/>
          <p:cNvSpPr txBox="1"/>
          <p:nvPr/>
        </p:nvSpPr>
        <p:spPr>
          <a:xfrm>
            <a:off x="5486400" y="21336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Watch the attached video on </a:t>
            </a:r>
            <a:r>
              <a:rPr lang="en-US" sz="3200" dirty="0" err="1" smtClean="0"/>
              <a:t>youtube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3"/>
              </a:rPr>
              <a:t>Globalization easily explained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Globalization and Technologies Impact on 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Globalization is a large factor in the spread of popular culture</a:t>
            </a:r>
          </a:p>
          <a:p>
            <a:pPr lvl="1"/>
            <a:r>
              <a:rPr lang="en-US" dirty="0" smtClean="0"/>
              <a:t>As places become more connected, culture spreads faster from place to place</a:t>
            </a:r>
          </a:p>
          <a:p>
            <a:pPr lvl="2"/>
            <a:r>
              <a:rPr lang="en-US" dirty="0" smtClean="0"/>
              <a:t>This often leads to </a:t>
            </a:r>
            <a:r>
              <a:rPr lang="en-US" b="1" dirty="0" err="1" smtClean="0"/>
              <a:t>glocalization</a:t>
            </a:r>
            <a:r>
              <a:rPr lang="en-US" dirty="0" smtClean="0"/>
              <a:t>, where global and local forces interact and are changed</a:t>
            </a:r>
          </a:p>
          <a:p>
            <a:pPr lvl="2"/>
            <a:r>
              <a:rPr lang="en-US" dirty="0" smtClean="0"/>
              <a:t>It can also lead to </a:t>
            </a:r>
            <a:r>
              <a:rPr lang="en-US" b="1" dirty="0" err="1" smtClean="0"/>
              <a:t>neolocalism</a:t>
            </a:r>
            <a:r>
              <a:rPr lang="en-US" dirty="0" smtClean="0"/>
              <a:t>, a renewed interest is in protecting and sustaining the uniqueness of a place</a:t>
            </a:r>
          </a:p>
          <a:p>
            <a:r>
              <a:rPr lang="en-US" dirty="0" smtClean="0"/>
              <a:t>Technology is also a large factor in the spread of popular culture</a:t>
            </a:r>
          </a:p>
          <a:p>
            <a:pPr lvl="1"/>
            <a:r>
              <a:rPr lang="en-US" dirty="0" smtClean="0"/>
              <a:t>The internet provides instant spread of culture, causing globalization in the process</a:t>
            </a:r>
          </a:p>
          <a:p>
            <a:pPr lvl="1"/>
            <a:r>
              <a:rPr lang="en-US" dirty="0" smtClean="0"/>
              <a:t>Television shows, music, and video games are all mass-produced, causing the spread of culture in media</a:t>
            </a:r>
          </a:p>
          <a:p>
            <a:pPr lvl="1"/>
            <a:r>
              <a:rPr lang="en-US" dirty="0" smtClean="0"/>
              <a:t>Better technology even allows the mass-production of food and clothes, which especially helps to spread some of the material aspects of popular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Internet Connections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Internet is diffusing today, but access varies widely.  </a:t>
            </a:r>
          </a:p>
        </p:txBody>
      </p:sp>
      <p:pic>
        <p:nvPicPr>
          <p:cNvPr id="55300" name="Picture 7" descr="worlddot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395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Internet Connections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55626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Internet is diffusing today, but access varies widely. Some countries censor the Internet, but this is much harder to do. </a:t>
            </a:r>
          </a:p>
        </p:txBody>
      </p:sp>
      <p:pic>
        <p:nvPicPr>
          <p:cNvPr id="56324" name="Picture 5" descr="world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What is environmental determinism?</a:t>
            </a:r>
          </a:p>
          <a:p>
            <a:pPr marL="633222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Folk Culture and American </a:t>
            </a:r>
            <a:r>
              <a:rPr lang="en-US" dirty="0" err="1" smtClean="0"/>
              <a:t>Foodways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Folk culture generally refers to culture traits that are traditional, no longer widely practiced by a large amount of people, and generally isolated in small, often rural, areas</a:t>
            </a:r>
          </a:p>
          <a:p>
            <a:r>
              <a:rPr lang="en-US" dirty="0" smtClean="0"/>
              <a:t>Popular culture refers to aspects of a culture that are widespread, fast-changing, and transmitted by the mass media.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Folk Culture and American </a:t>
            </a:r>
            <a:r>
              <a:rPr lang="en-US" dirty="0" err="1" smtClean="0"/>
              <a:t>Foodways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</a:p>
          <a:p>
            <a:pPr lvl="1"/>
            <a:r>
              <a:rPr lang="en-US" dirty="0" smtClean="0"/>
              <a:t>Seafood dishes because the region’s population lived close to the ocean</a:t>
            </a:r>
          </a:p>
          <a:p>
            <a:pPr lvl="1"/>
            <a:r>
              <a:rPr lang="en-US" dirty="0" smtClean="0"/>
              <a:t>“three sisters”: corn, beans, and squash</a:t>
            </a:r>
          </a:p>
          <a:p>
            <a:pPr lvl="1"/>
            <a:r>
              <a:rPr lang="en-US" dirty="0" smtClean="0"/>
              <a:t>Molasses and honey makes food sweet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0715_232721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55787" y="1801813"/>
            <a:ext cx="5486400" cy="4625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Realms</a:t>
            </a:r>
            <a:endParaRPr lang="en-US" dirty="0"/>
          </a:p>
        </p:txBody>
      </p:sp>
      <p:pic>
        <p:nvPicPr>
          <p:cNvPr id="4" name="Content Placeholder 3" descr="f2-04_culture_realms_o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99824"/>
            <a:ext cx="8783674" cy="44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Folk Culture and American </a:t>
            </a:r>
            <a:r>
              <a:rPr lang="en-US" dirty="0" err="1" smtClean="0"/>
              <a:t>Foodways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Southern Food</a:t>
            </a:r>
          </a:p>
          <a:p>
            <a:pPr lvl="1"/>
            <a:r>
              <a:rPr lang="en-US" dirty="0" smtClean="0"/>
              <a:t>African slaves and immigrants made a huge impact on cooking. African slaves were responsible for nearly all food preparation and they changed the traditional recipes of their English owners to reflect their own traditions.</a:t>
            </a:r>
          </a:p>
          <a:p>
            <a:pPr lvl="1"/>
            <a:r>
              <a:rPr lang="en-US" dirty="0" smtClean="0"/>
              <a:t>Pork was much more common as a meat in the South, in the eighteenth and nineteenth century, and continues as a typical  southern food.</a:t>
            </a:r>
          </a:p>
          <a:p>
            <a:pPr lvl="1"/>
            <a:r>
              <a:rPr lang="en-US" dirty="0" smtClean="0"/>
              <a:t>Rice is also common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0715_232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022" y="1774825"/>
            <a:ext cx="8223956" cy="46259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Folk Culture and American </a:t>
            </a:r>
            <a:r>
              <a:rPr lang="en-US" dirty="0" err="1" smtClean="0"/>
              <a:t>Foodways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Southwestern Food</a:t>
            </a:r>
          </a:p>
          <a:p>
            <a:pPr lvl="1"/>
            <a:r>
              <a:rPr lang="en-US" dirty="0" smtClean="0"/>
              <a:t>Represent the combined geographic influences of Mexicans, Spanish settlers, Native Americans, and eastern cowboys and migrants</a:t>
            </a:r>
          </a:p>
          <a:p>
            <a:pPr lvl="1"/>
            <a:r>
              <a:rPr lang="en-US" dirty="0" smtClean="0"/>
              <a:t>The use of chili peppers makes the food spicy</a:t>
            </a:r>
          </a:p>
          <a:p>
            <a:pPr lvl="1"/>
            <a:r>
              <a:rPr lang="en-US" dirty="0" smtClean="0"/>
              <a:t>The Spanish are responsible for introducing more meat into the diet, pork and beef.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0715_232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17686" y="1839914"/>
            <a:ext cx="5410201" cy="46259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Folk Culture and American </a:t>
            </a:r>
            <a:r>
              <a:rPr lang="en-US" dirty="0" err="1" smtClean="0"/>
              <a:t>Foodways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Midwestern Food</a:t>
            </a:r>
          </a:p>
          <a:p>
            <a:pPr lvl="1"/>
            <a:r>
              <a:rPr lang="en-US" dirty="0" smtClean="0"/>
              <a:t>Primarily settled by central, eastern, and northern Europeans</a:t>
            </a:r>
          </a:p>
          <a:p>
            <a:pPr lvl="1"/>
            <a:r>
              <a:rPr lang="en-US" dirty="0" smtClean="0"/>
              <a:t>Make use of agricultural produce grown locally and are often simple and hearty casseroles and fruit pies</a:t>
            </a:r>
          </a:p>
          <a:p>
            <a:pPr lvl="1"/>
            <a:r>
              <a:rPr lang="en-US" dirty="0" smtClean="0"/>
              <a:t>Because dairy products are abundant in the region, cheese and cream are often used in dishes </a:t>
            </a:r>
          </a:p>
          <a:p>
            <a:pPr lvl="1"/>
            <a:r>
              <a:rPr lang="en-US" dirty="0" smtClean="0"/>
              <a:t>Grains are also common in the breadbasket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0715_232758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22387" y="1801812"/>
            <a:ext cx="5486401" cy="462597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Compare and contrast folk culture and popular culture.</a:t>
            </a:r>
          </a:p>
          <a:p>
            <a:pPr marL="633222" indent="-514350">
              <a:buAutoNum type="arabicPeriod"/>
            </a:pPr>
            <a:r>
              <a:rPr lang="en-US" dirty="0" smtClean="0"/>
              <a:t>How are food patterns in the United States related to the country’s cultural history?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buildings offer a way of examining cultural ideas of the past. People generally build new homes in the style that is popular at the time.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625609"/>
          </a:xfrm>
        </p:spPr>
        <p:txBody>
          <a:bodyPr/>
          <a:lstStyle/>
          <a:p>
            <a:r>
              <a:rPr lang="en-US" dirty="0" smtClean="0"/>
              <a:t>Early American Homes</a:t>
            </a:r>
          </a:p>
          <a:p>
            <a:pPr lvl="1"/>
            <a:r>
              <a:rPr lang="en-US" dirty="0" smtClean="0"/>
              <a:t>Well-off colonial American Georgian </a:t>
            </a:r>
          </a:p>
          <a:p>
            <a:pPr lvl="1">
              <a:buNone/>
            </a:pPr>
            <a:r>
              <a:rPr lang="en-US" dirty="0" smtClean="0"/>
              <a:t>    style home</a:t>
            </a:r>
          </a:p>
          <a:p>
            <a:pPr lvl="1"/>
            <a:r>
              <a:rPr lang="en-US" dirty="0" smtClean="0"/>
              <a:t>Homes are rectangular</a:t>
            </a:r>
          </a:p>
          <a:p>
            <a:pPr lvl="1"/>
            <a:r>
              <a:rPr lang="en-US" dirty="0" smtClean="0"/>
              <a:t>The roofline runs from the side of </a:t>
            </a:r>
          </a:p>
          <a:p>
            <a:pPr lvl="1">
              <a:buNone/>
            </a:pPr>
            <a:r>
              <a:rPr lang="en-US" dirty="0" smtClean="0"/>
              <a:t>     the home to the other side</a:t>
            </a:r>
          </a:p>
          <a:p>
            <a:pPr lvl="1"/>
            <a:r>
              <a:rPr lang="en-US" dirty="0" smtClean="0"/>
              <a:t>The roof rarely overhangs the walls</a:t>
            </a:r>
            <a:endParaRPr lang="en-US" dirty="0"/>
          </a:p>
        </p:txBody>
      </p:sp>
      <p:pic>
        <p:nvPicPr>
          <p:cNvPr id="4" name="Picture 3" descr="6h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310388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Nineteenth Century Homes</a:t>
            </a:r>
          </a:p>
          <a:p>
            <a:pPr lvl="1"/>
            <a:r>
              <a:rPr lang="en-US" dirty="0" smtClean="0"/>
              <a:t>Americans were in love with ancient</a:t>
            </a:r>
          </a:p>
          <a:p>
            <a:pPr lvl="1">
              <a:buNone/>
            </a:pPr>
            <a:r>
              <a:rPr lang="en-US" dirty="0" smtClean="0"/>
              <a:t>     Greek and Roman civilization</a:t>
            </a:r>
          </a:p>
          <a:p>
            <a:pPr lvl="1"/>
            <a:r>
              <a:rPr lang="en-US" dirty="0" smtClean="0"/>
              <a:t>Often have columns and other touches</a:t>
            </a:r>
          </a:p>
          <a:p>
            <a:pPr lvl="1">
              <a:buNone/>
            </a:pPr>
            <a:r>
              <a:rPr lang="en-US" dirty="0" smtClean="0"/>
              <a:t>      that make them look like ancient </a:t>
            </a:r>
          </a:p>
          <a:p>
            <a:pPr lvl="1">
              <a:buNone/>
            </a:pPr>
            <a:r>
              <a:rPr lang="en-US" dirty="0" smtClean="0"/>
              <a:t>      temples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Homes were built with front-facing </a:t>
            </a:r>
          </a:p>
          <a:p>
            <a:pPr lvl="1">
              <a:buNone/>
            </a:pPr>
            <a:r>
              <a:rPr lang="en-US" dirty="0" smtClean="0"/>
              <a:t>    gables</a:t>
            </a:r>
          </a:p>
          <a:p>
            <a:pPr lvl="1"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4" name="Picture 3" descr="20150716_212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81675" y="3590925"/>
            <a:ext cx="42672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Culture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Formal Region (Uniform)- An area that contains at least one similar physical or cultural trait that unifies it</a:t>
            </a:r>
          </a:p>
          <a:p>
            <a:pPr marL="925830" lvl="1" indent="-514350"/>
            <a:r>
              <a:rPr lang="en-US" dirty="0" smtClean="0"/>
              <a:t>EX: France, Greece, China</a:t>
            </a:r>
          </a:p>
          <a:p>
            <a:pPr marL="925830" lvl="1" indent="-514350"/>
            <a:r>
              <a:rPr lang="en-US" dirty="0" smtClean="0"/>
              <a:t>Most Common traits: Language and Religion</a:t>
            </a:r>
          </a:p>
          <a:p>
            <a:pPr marL="925830" lvl="1" indent="-514350"/>
            <a:r>
              <a:rPr lang="en-US" dirty="0" smtClean="0"/>
              <a:t>Borders are set and distinct, several formal regions are countries</a:t>
            </a:r>
          </a:p>
          <a:p>
            <a:pPr marL="925830" lvl="1" indent="-514350"/>
            <a:endParaRPr lang="en-US" dirty="0" smtClean="0"/>
          </a:p>
          <a:p>
            <a:pPr marL="925830" lvl="1" indent="-514350"/>
            <a:endParaRPr lang="en-US" dirty="0" smtClean="0"/>
          </a:p>
          <a:p>
            <a:pPr marL="633222" indent="-514350">
              <a:buNone/>
            </a:pPr>
            <a:r>
              <a:rPr lang="en-US" dirty="0" smtClean="0"/>
              <a:t>	</a:t>
            </a:r>
          </a:p>
          <a:p>
            <a:pPr marL="633222" indent="-514350">
              <a:buNone/>
            </a:pPr>
            <a:r>
              <a:rPr lang="en-US" dirty="0" smtClean="0"/>
              <a:t>	</a:t>
            </a:r>
          </a:p>
          <a:p>
            <a:pPr marL="633222" indent="-514350"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Mid-Nineteenth Century</a:t>
            </a:r>
          </a:p>
          <a:p>
            <a:pPr lvl="1"/>
            <a:r>
              <a:rPr lang="en-US" i="1" dirty="0" smtClean="0"/>
              <a:t>Gothic Revival </a:t>
            </a:r>
            <a:r>
              <a:rPr lang="en-US" dirty="0" smtClean="0"/>
              <a:t>and the </a:t>
            </a:r>
            <a:r>
              <a:rPr lang="en-US" i="1" dirty="0" smtClean="0"/>
              <a:t>Italianate</a:t>
            </a:r>
          </a:p>
          <a:p>
            <a:pPr lvl="1">
              <a:buNone/>
            </a:pPr>
            <a:r>
              <a:rPr lang="en-US" i="1" dirty="0" smtClean="0"/>
              <a:t>    </a:t>
            </a:r>
            <a:r>
              <a:rPr lang="en-US" dirty="0" smtClean="0"/>
              <a:t>house styles were, for the most </a:t>
            </a:r>
          </a:p>
          <a:p>
            <a:pPr lvl="1">
              <a:buNone/>
            </a:pPr>
            <a:r>
              <a:rPr lang="en-US" dirty="0" smtClean="0"/>
              <a:t>     part, built between the 1840s</a:t>
            </a:r>
          </a:p>
          <a:p>
            <a:pPr lvl="1">
              <a:buNone/>
            </a:pPr>
            <a:r>
              <a:rPr lang="en-US" dirty="0" smtClean="0"/>
              <a:t>    and 1870s</a:t>
            </a:r>
            <a:endParaRPr lang="en-US" dirty="0"/>
          </a:p>
        </p:txBody>
      </p:sp>
      <p:pic>
        <p:nvPicPr>
          <p:cNvPr id="4" name="Picture 3" descr="20150716_212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071937"/>
            <a:ext cx="4953000" cy="2786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625609"/>
          </a:xfrm>
        </p:spPr>
        <p:txBody>
          <a:bodyPr/>
          <a:lstStyle/>
          <a:p>
            <a:r>
              <a:rPr lang="en-US" dirty="0" smtClean="0"/>
              <a:t>Second Empire Homes</a:t>
            </a:r>
          </a:p>
          <a:p>
            <a:pPr lvl="1"/>
            <a:r>
              <a:rPr lang="en-US" dirty="0" smtClean="0"/>
              <a:t>Built between 1855 and about</a:t>
            </a:r>
          </a:p>
          <a:p>
            <a:pPr lvl="1">
              <a:buNone/>
            </a:pPr>
            <a:r>
              <a:rPr lang="en-US" dirty="0" smtClean="0"/>
              <a:t>     1875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They were based on trendy styles</a:t>
            </a:r>
          </a:p>
          <a:p>
            <a:pPr lvl="1">
              <a:buNone/>
            </a:pPr>
            <a:r>
              <a:rPr lang="en-US" dirty="0" smtClean="0"/>
              <a:t>      in Europe at the time and feature</a:t>
            </a:r>
          </a:p>
          <a:p>
            <a:pPr lvl="1">
              <a:buNone/>
            </a:pPr>
            <a:r>
              <a:rPr lang="en-US" dirty="0" smtClean="0"/>
              <a:t>       the unique mansard roof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 descr="20150716_212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05475" y="3438525"/>
            <a:ext cx="3810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625609"/>
          </a:xfrm>
        </p:spPr>
        <p:txBody>
          <a:bodyPr/>
          <a:lstStyle/>
          <a:p>
            <a:r>
              <a:rPr lang="en-US" dirty="0" smtClean="0"/>
              <a:t>Victorian Homes</a:t>
            </a:r>
          </a:p>
          <a:p>
            <a:pPr lvl="1"/>
            <a:r>
              <a:rPr lang="en-US" dirty="0" smtClean="0"/>
              <a:t>Built from about the 1870s</a:t>
            </a:r>
          </a:p>
          <a:p>
            <a:pPr lvl="1">
              <a:buNone/>
            </a:pPr>
            <a:r>
              <a:rPr lang="en-US" dirty="0" smtClean="0"/>
              <a:t>     to 1900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Crazy rooflines,  odd-shaped </a:t>
            </a:r>
          </a:p>
          <a:p>
            <a:pPr lvl="1">
              <a:buNone/>
            </a:pPr>
            <a:r>
              <a:rPr lang="en-US" dirty="0" smtClean="0"/>
              <a:t>    windows, porches, and </a:t>
            </a:r>
          </a:p>
          <a:p>
            <a:pPr lvl="1">
              <a:buNone/>
            </a:pPr>
            <a:r>
              <a:rPr lang="en-US" dirty="0" smtClean="0"/>
              <a:t>    ornamental designs on the </a:t>
            </a:r>
          </a:p>
          <a:p>
            <a:pPr lvl="1">
              <a:buNone/>
            </a:pPr>
            <a:r>
              <a:rPr lang="en-US" dirty="0" smtClean="0"/>
              <a:t>    outside walls </a:t>
            </a:r>
            <a:endParaRPr lang="en-US" dirty="0"/>
          </a:p>
        </p:txBody>
      </p:sp>
      <p:pic>
        <p:nvPicPr>
          <p:cNvPr id="4" name="Picture 3" descr="20150716_212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267200"/>
            <a:ext cx="4114800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Twentieth-Century Homes</a:t>
            </a:r>
          </a:p>
          <a:p>
            <a:pPr lvl="1"/>
            <a:r>
              <a:rPr lang="en-US" dirty="0" smtClean="0"/>
              <a:t>Built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Included </a:t>
            </a:r>
            <a:r>
              <a:rPr lang="en-US" i="1" dirty="0" smtClean="0"/>
              <a:t>Prairie</a:t>
            </a:r>
            <a:r>
              <a:rPr lang="en-US" dirty="0" smtClean="0"/>
              <a:t>-style homes, </a:t>
            </a:r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i="1" dirty="0" smtClean="0"/>
              <a:t>Tudor</a:t>
            </a:r>
            <a:r>
              <a:rPr lang="en-US" dirty="0" smtClean="0"/>
              <a:t> designs, and smaller</a:t>
            </a:r>
          </a:p>
          <a:p>
            <a:pPr lvl="1">
              <a:buNone/>
            </a:pPr>
            <a:r>
              <a:rPr lang="en-US" dirty="0" smtClean="0"/>
              <a:t>    bungalow-style homes</a:t>
            </a:r>
            <a:endParaRPr lang="en-US" dirty="0"/>
          </a:p>
        </p:txBody>
      </p:sp>
      <p:pic>
        <p:nvPicPr>
          <p:cNvPr id="4" name="Picture 3" descr="20150716_212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114800"/>
            <a:ext cx="4030133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Culture: House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625609"/>
          </a:xfrm>
        </p:spPr>
        <p:txBody>
          <a:bodyPr/>
          <a:lstStyle/>
          <a:p>
            <a:r>
              <a:rPr lang="en-US" dirty="0" smtClean="0"/>
              <a:t>Post-World War II Homes</a:t>
            </a:r>
          </a:p>
          <a:p>
            <a:pPr lvl="1"/>
            <a:r>
              <a:rPr lang="en-US" dirty="0" smtClean="0"/>
              <a:t>Split-level or single-level ranch-style</a:t>
            </a:r>
          </a:p>
          <a:p>
            <a:pPr lvl="1"/>
            <a:r>
              <a:rPr lang="en-US" dirty="0" smtClean="0"/>
              <a:t>Flourished in the baby boom era</a:t>
            </a:r>
          </a:p>
          <a:p>
            <a:pPr lvl="1">
              <a:buNone/>
            </a:pPr>
            <a:r>
              <a:rPr lang="en-US" dirty="0" smtClean="0"/>
              <a:t>    of the 1950s and 1960s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By the 1970s, contemporary </a:t>
            </a:r>
          </a:p>
          <a:p>
            <a:pPr lvl="1">
              <a:buNone/>
            </a:pPr>
            <a:r>
              <a:rPr lang="en-US" dirty="0" smtClean="0"/>
              <a:t>    styles with unconventional</a:t>
            </a:r>
          </a:p>
          <a:p>
            <a:pPr lvl="1">
              <a:buNone/>
            </a:pPr>
            <a:r>
              <a:rPr lang="en-US" dirty="0" smtClean="0"/>
              <a:t>    shapes had begun to </a:t>
            </a:r>
          </a:p>
          <a:p>
            <a:pPr lvl="1">
              <a:buNone/>
            </a:pPr>
            <a:r>
              <a:rPr lang="en-US" dirty="0" smtClean="0"/>
              <a:t>     appear in large numbers</a:t>
            </a:r>
            <a:endParaRPr lang="en-US" dirty="0"/>
          </a:p>
        </p:txBody>
      </p:sp>
      <p:pic>
        <p:nvPicPr>
          <p:cNvPr id="4" name="Picture 3" descr="20150716_212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329112"/>
            <a:ext cx="4495800" cy="252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222" indent="-514350">
              <a:buAutoNum type="arabicPeriod"/>
            </a:pPr>
            <a:r>
              <a:rPr lang="en-US" dirty="0" smtClean="0"/>
              <a:t>What is a Georgian-style home? A Gothic Revival home?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are some differences between Classical Revival and Greek Revival homes?</a:t>
            </a:r>
          </a:p>
          <a:p>
            <a:pPr marL="633222" indent="-514350">
              <a:buAutoNum type="arabicPeriod"/>
            </a:pPr>
            <a:r>
              <a:rPr lang="en-US" dirty="0" smtClean="0"/>
              <a:t>When was the Victorian period?</a:t>
            </a:r>
          </a:p>
          <a:p>
            <a:pPr marL="633222" indent="-514350">
              <a:buAutoNum type="arabicPeriod"/>
            </a:pPr>
            <a:r>
              <a:rPr lang="en-US" dirty="0" smtClean="0"/>
              <a:t>Explain how house types can be used to date an area of the United States. Why are houses a good cultural artifact? In other words, why are homes so indicative of particular time periods and cultural attitudes at those times?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Cultural Geography of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Cultural Geographers believe that what we build an how we organize our cities and towns reflects our culture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Hockey was a popular sport in the north until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Technology allowed indoor rinks to be more practical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U.S. population shifted southward and westward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 f Culture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 startAt="2"/>
            </a:pPr>
            <a:r>
              <a:rPr lang="en-US" dirty="0" smtClean="0"/>
              <a:t>Functional Region (Nodal)- An area with certain political, economic, or social activity that unifies it.</a:t>
            </a:r>
          </a:p>
          <a:p>
            <a:pPr marL="925830" lvl="1" indent="-514350"/>
            <a:r>
              <a:rPr lang="en-US" dirty="0" smtClean="0"/>
              <a:t>Contains at least one </a:t>
            </a:r>
            <a:r>
              <a:rPr lang="en-US" i="1" dirty="0" smtClean="0"/>
              <a:t>node</a:t>
            </a:r>
            <a:r>
              <a:rPr lang="en-US" dirty="0" smtClean="0"/>
              <a:t>, that is the center of activity, which is connected to surrounding locations or </a:t>
            </a:r>
            <a:r>
              <a:rPr lang="en-US" i="1" dirty="0" smtClean="0"/>
              <a:t>market area </a:t>
            </a:r>
            <a:r>
              <a:rPr lang="en-US" dirty="0" smtClean="0"/>
              <a:t>in the functional region</a:t>
            </a:r>
          </a:p>
          <a:p>
            <a:pPr marL="1191006" lvl="2" indent="-514350"/>
            <a:r>
              <a:rPr lang="en-US" dirty="0" smtClean="0"/>
              <a:t>The node typically connects the functional region by:</a:t>
            </a:r>
          </a:p>
          <a:p>
            <a:pPr marL="1410462" lvl="3" indent="-514350"/>
            <a:r>
              <a:rPr lang="en-US" dirty="0" smtClean="0"/>
              <a:t>Trade</a:t>
            </a:r>
          </a:p>
          <a:p>
            <a:pPr marL="1410462" lvl="3" indent="-514350"/>
            <a:r>
              <a:rPr lang="en-US" dirty="0" smtClean="0"/>
              <a:t>Communication</a:t>
            </a:r>
          </a:p>
          <a:p>
            <a:pPr marL="1410462" lvl="3" indent="-514350"/>
            <a:r>
              <a:rPr lang="en-US" dirty="0" smtClean="0"/>
              <a:t>Transportation</a:t>
            </a:r>
          </a:p>
          <a:p>
            <a:pPr marL="925830" lvl="1" indent="-514350"/>
            <a:r>
              <a:rPr lang="en-US" dirty="0" smtClean="0"/>
              <a:t>EX. A pizza business (node) and the area served by it (surrounding locations)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Culture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/>
              <a:t>Perceptual Region (Vernacular): An area defined by a person’s beliefs or feelings; an area created by a person’s own associations and attachments to that area</a:t>
            </a:r>
          </a:p>
          <a:p>
            <a:pPr marL="925830" lvl="1" indent="-514350"/>
            <a:r>
              <a:rPr lang="en-US" dirty="0" smtClean="0"/>
              <a:t>Defined by how people perceive a certain region</a:t>
            </a:r>
          </a:p>
          <a:p>
            <a:pPr marL="1191006" lvl="2" indent="-514350"/>
            <a:r>
              <a:rPr lang="en-US" dirty="0" smtClean="0"/>
              <a:t>May be defined by prejudices or personal thoughts</a:t>
            </a:r>
          </a:p>
          <a:p>
            <a:pPr marL="1191006" lvl="2" indent="-514350"/>
            <a:r>
              <a:rPr lang="en-US" dirty="0" smtClean="0"/>
              <a:t>Borders are arbitrary, since they differ to different people </a:t>
            </a:r>
          </a:p>
          <a:p>
            <a:pPr marL="925830" lvl="1" indent="-514350"/>
            <a:r>
              <a:rPr lang="en-US" dirty="0" smtClean="0"/>
              <a:t>EX: The South in the U.S.-For instance, some believe that Kentucky is part of the South, while others do not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en-US" dirty="0" smtClean="0"/>
              <a:t>Define culture in your own words.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is a culture trait? Give a few examples.</a:t>
            </a:r>
          </a:p>
          <a:p>
            <a:pPr marL="633222" indent="-514350">
              <a:buAutoNum type="arabicPeriod"/>
            </a:pPr>
            <a:r>
              <a:rPr lang="en-US" dirty="0" smtClean="0"/>
              <a:t>Is culture inherited?</a:t>
            </a:r>
          </a:p>
          <a:p>
            <a:pPr marL="633222" indent="-514350">
              <a:buAutoNum type="arabicPeriod"/>
            </a:pPr>
            <a:r>
              <a:rPr lang="en-US" dirty="0" smtClean="0"/>
              <a:t>Describe the difference between the two regions, </a:t>
            </a:r>
            <a:r>
              <a:rPr lang="en-US" i="1" dirty="0" smtClean="0"/>
              <a:t>The South </a:t>
            </a:r>
            <a:r>
              <a:rPr lang="en-US" dirty="0" smtClean="0"/>
              <a:t>and</a:t>
            </a:r>
            <a:r>
              <a:rPr lang="en-US" i="1" dirty="0" smtClean="0"/>
              <a:t> Tropical Florida, </a:t>
            </a:r>
            <a:r>
              <a:rPr lang="en-US" dirty="0" smtClean="0"/>
              <a:t>that are within in Florida.</a:t>
            </a:r>
          </a:p>
          <a:p>
            <a:pPr marL="633222" indent="-514350">
              <a:buAutoNum type="arabicPeriod"/>
            </a:pPr>
            <a:r>
              <a:rPr lang="en-US" dirty="0" smtClean="0"/>
              <a:t>What are some ways that culture is passed along to young children?</a:t>
            </a:r>
          </a:p>
          <a:p>
            <a:pPr marL="633222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871</TotalTime>
  <Words>3024</Words>
  <Application>Microsoft Office PowerPoint</Application>
  <PresentationFormat>On-screen Show (4:3)</PresentationFormat>
  <Paragraphs>321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Module</vt:lpstr>
      <vt:lpstr>Culture and Cultural Landscapes </vt:lpstr>
      <vt:lpstr>Culture and Cultural Geography</vt:lpstr>
      <vt:lpstr>Culture and Cultural Geography</vt:lpstr>
      <vt:lpstr>Culture Regions</vt:lpstr>
      <vt:lpstr>Culture Realms</vt:lpstr>
      <vt:lpstr>Types of Culture Regions</vt:lpstr>
      <vt:lpstr>Types o f Culture Regions</vt:lpstr>
      <vt:lpstr>Types of Culture Regions</vt:lpstr>
      <vt:lpstr>Basic Review Questions</vt:lpstr>
      <vt:lpstr>Culture Complexes</vt:lpstr>
      <vt:lpstr>Basic Review Question</vt:lpstr>
      <vt:lpstr>The Components of Culture</vt:lpstr>
      <vt:lpstr>The Components of Culture</vt:lpstr>
      <vt:lpstr>The Components of Culture</vt:lpstr>
      <vt:lpstr>Basic Review Questions</vt:lpstr>
      <vt:lpstr>Cultural Diffusion</vt:lpstr>
      <vt:lpstr>Cultural Diffusion</vt:lpstr>
      <vt:lpstr>Cultural Diffusion</vt:lpstr>
      <vt:lpstr>Cultural Diffusion</vt:lpstr>
      <vt:lpstr>Time-Distance Decay</vt:lpstr>
      <vt:lpstr>Time-Distance Decay</vt:lpstr>
      <vt:lpstr>Time-Space Compression</vt:lpstr>
      <vt:lpstr>Slide 23</vt:lpstr>
      <vt:lpstr>Cultural Gradations</vt:lpstr>
      <vt:lpstr>Culture Changes</vt:lpstr>
      <vt:lpstr>Review Questions</vt:lpstr>
      <vt:lpstr>Culture Hearths</vt:lpstr>
      <vt:lpstr>Cultural Hearths</vt:lpstr>
      <vt:lpstr>Cultural Hearths</vt:lpstr>
      <vt:lpstr>Cultural Hearths</vt:lpstr>
      <vt:lpstr>Cultural Hearths</vt:lpstr>
      <vt:lpstr>Cultural Hearths</vt:lpstr>
      <vt:lpstr>Cultural Hearths</vt:lpstr>
      <vt:lpstr>Cultural Hearths</vt:lpstr>
      <vt:lpstr>Review Questions</vt:lpstr>
      <vt:lpstr>Cultural Landscape</vt:lpstr>
      <vt:lpstr>Cultural Landscapes</vt:lpstr>
      <vt:lpstr>Popular Culture/Placelessness</vt:lpstr>
      <vt:lpstr>Folk Culture</vt:lpstr>
      <vt:lpstr>Slide 40</vt:lpstr>
      <vt:lpstr>Slide 41</vt:lpstr>
      <vt:lpstr>Globalization</vt:lpstr>
      <vt:lpstr>Globalization and Technologies Impact on Culture</vt:lpstr>
      <vt:lpstr>Internet Connections</vt:lpstr>
      <vt:lpstr>Internet Connections</vt:lpstr>
      <vt:lpstr>Review Question</vt:lpstr>
      <vt:lpstr>Folk Culture and American Foodways</vt:lpstr>
      <vt:lpstr>Folk Culture and American Foodways</vt:lpstr>
      <vt:lpstr>Slide 49</vt:lpstr>
      <vt:lpstr>Folk Culture and American Foodways</vt:lpstr>
      <vt:lpstr>Slide 51</vt:lpstr>
      <vt:lpstr>Folk Culture and American Foodways</vt:lpstr>
      <vt:lpstr>Slide 53</vt:lpstr>
      <vt:lpstr>Folk Culture and American Foodways</vt:lpstr>
      <vt:lpstr>Slide 55</vt:lpstr>
      <vt:lpstr>Review Question</vt:lpstr>
      <vt:lpstr>Popular Culture: House types</vt:lpstr>
      <vt:lpstr>Popular Culture: House types</vt:lpstr>
      <vt:lpstr>Popular Culture: House types</vt:lpstr>
      <vt:lpstr>Popular Culture: House types</vt:lpstr>
      <vt:lpstr>Popular Culture: House types</vt:lpstr>
      <vt:lpstr>Popular Culture: House types</vt:lpstr>
      <vt:lpstr>Popular Culture: House types</vt:lpstr>
      <vt:lpstr>Popular Culture: House type</vt:lpstr>
      <vt:lpstr>Review Questions</vt:lpstr>
      <vt:lpstr>A Cultural Geography of Sports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Patterns and Processes</dc:title>
  <dc:creator>janeyrm</dc:creator>
  <cp:lastModifiedBy>janeyrm</cp:lastModifiedBy>
  <cp:revision>78</cp:revision>
  <dcterms:created xsi:type="dcterms:W3CDTF">2015-07-15T01:43:17Z</dcterms:created>
  <dcterms:modified xsi:type="dcterms:W3CDTF">2015-07-26T02:51:22Z</dcterms:modified>
</cp:coreProperties>
</file>