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Lst>
  <p:sldIdLst>
    <p:sldId id="270" r:id="rId3"/>
    <p:sldId id="271" r:id="rId4"/>
    <p:sldId id="272" r:id="rId5"/>
    <p:sldId id="273" r:id="rId6"/>
    <p:sldId id="274" r:id="rId7"/>
    <p:sldId id="278" r:id="rId8"/>
    <p:sldId id="260" r:id="rId9"/>
    <p:sldId id="275" r:id="rId10"/>
    <p:sldId id="276" r:id="rId11"/>
    <p:sldId id="265" r:id="rId12"/>
    <p:sldId id="261" r:id="rId13"/>
    <p:sldId id="262" r:id="rId14"/>
    <p:sldId id="263" r:id="rId15"/>
    <p:sldId id="264" r:id="rId16"/>
    <p:sldId id="266" r:id="rId17"/>
    <p:sldId id="267" r:id="rId18"/>
    <p:sldId id="268" r:id="rId19"/>
    <p:sldId id="269"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6" autoAdjust="0"/>
    <p:restoredTop sz="94660"/>
  </p:normalViewPr>
  <p:slideViewPr>
    <p:cSldViewPr>
      <p:cViewPr varScale="1">
        <p:scale>
          <a:sx n="74" d="100"/>
          <a:sy n="74" d="100"/>
        </p:scale>
        <p:origin x="-125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743200" y="1752600"/>
            <a:ext cx="5486400" cy="838200"/>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2743200" y="2743200"/>
            <a:ext cx="5486400" cy="457200"/>
          </a:xfrm>
        </p:spPr>
        <p:txBody>
          <a:bodyPr/>
          <a:lstStyle>
            <a:lvl1pPr marL="0" indent="0">
              <a:buFontTx/>
              <a:buNone/>
              <a:defRPr sz="20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CEAF622-9716-4EBC-B715-ACF2C9EFA860}" type="slidenum">
              <a:rPr lang="en-US"/>
              <a:pPr>
                <a:defRPr/>
              </a:pPr>
              <a:t>‹#›</a:t>
            </a:fld>
            <a:endParaRPr lang="en-US"/>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F5737-4F38-4B42-8F90-769E1E409313}" type="slidenum">
              <a:rPr lang="en-US"/>
              <a:pPr>
                <a:defRPr/>
              </a:pPr>
              <a:t>‹#›</a:t>
            </a:fld>
            <a:endParaRPr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762000"/>
            <a:ext cx="1370012"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1613" y="762000"/>
            <a:ext cx="39624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CE5DF1-0070-4806-90E4-A141B74AADEB}" type="slidenum">
              <a:rPr lang="en-US"/>
              <a:pPr>
                <a:defRPr/>
              </a:pPr>
              <a:t>‹#›</a:t>
            </a:fld>
            <a:endParaRPr lang="en-US"/>
          </a:p>
        </p:txBody>
      </p:sp>
    </p:spTree>
  </p:cSld>
  <p:clrMapOvr>
    <a:masterClrMapping/>
  </p:clrMapOvr>
  <p:transition spd="med">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66626035-C867-4471-AF8A-07EC6A35A4D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23A00AA-893E-4093-8522-4B61AF6F5EF8}" type="slidenum">
              <a:rPr lang="en-US"/>
              <a:pPr>
                <a:defRPr/>
              </a:pPr>
              <a:t>‹#›</a:t>
            </a:fld>
            <a:endParaRPr lang="en-US"/>
          </a:p>
        </p:txBody>
      </p:sp>
    </p:spTree>
  </p:cSld>
  <p:clrMapOvr>
    <a:masterClrMapping/>
  </p:clrMapOvr>
  <p:transition spd="med">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7EFC1EE-D00F-4021-90FE-9288FFB457D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E9A66CE-0A2A-428C-9671-DDBC347A9EF4}" type="slidenum">
              <a:rPr lang="en-US"/>
              <a:pPr>
                <a:defRPr/>
              </a:pPr>
              <a:t>‹#›</a:t>
            </a:fld>
            <a:endParaRPr lang="en-US"/>
          </a:p>
        </p:txBody>
      </p:sp>
    </p:spTree>
  </p:cSld>
  <p:clrMapOvr>
    <a:masterClrMapping/>
  </p:clrMapOvr>
  <p:transition spd="med">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2CE71AE-ED08-4997-B51B-D9F31E96F275}" type="slidenum">
              <a:rPr lang="en-US"/>
              <a:pPr>
                <a:defRPr/>
              </a:pPr>
              <a:t>‹#›</a:t>
            </a:fld>
            <a:endParaRPr lang="en-US"/>
          </a:p>
        </p:txBody>
      </p:sp>
    </p:spTree>
  </p:cSld>
  <p:clrMapOvr>
    <a:masterClrMapping/>
  </p:clrMapOvr>
  <p:transition spd="med">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236E97C-383D-4F17-8CE5-DC69AAC1AA9B}" type="slidenum">
              <a:rPr lang="en-US"/>
              <a:pPr>
                <a:defRPr/>
              </a:pPr>
              <a:t>‹#›</a:t>
            </a:fld>
            <a:endParaRPr lang="en-US"/>
          </a:p>
        </p:txBody>
      </p:sp>
    </p:spTree>
  </p:cSld>
  <p:clrMapOvr>
    <a:masterClrMapping/>
  </p:clrMapOvr>
  <p:transition spd="med">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9CCBA54-DFB1-40F8-9C61-3D3CE390F845}" type="slidenum">
              <a:rPr lang="en-US"/>
              <a:pPr>
                <a:defRPr/>
              </a:pPr>
              <a:t>‹#›</a:t>
            </a:fld>
            <a:endParaRPr lang="en-US"/>
          </a:p>
        </p:txBody>
      </p:sp>
    </p:spTree>
  </p:cSld>
  <p:clrMapOvr>
    <a:masterClrMapping/>
  </p:clrMapOvr>
  <p:transition spd="med">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A06C5FDA-C2FB-409B-9939-97F5D373723E}" type="slidenum">
              <a:rPr lang="en-US"/>
              <a:pPr>
                <a:defRPr/>
              </a:pPr>
              <a:t>‹#›</a:t>
            </a:fld>
            <a:endParaRPr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F83725-E926-4A0B-BB95-CDC6E9D8EDA4}" type="slidenum">
              <a:rPr lang="en-US"/>
              <a:pPr>
                <a:defRPr/>
              </a:pPr>
              <a:t>‹#›</a:t>
            </a:fld>
            <a:endParaRPr lang="en-US"/>
          </a:p>
        </p:txBody>
      </p:sp>
    </p:spTree>
  </p:cSld>
  <p:clrMapOvr>
    <a:masterClrMapping/>
  </p:clrMapOvr>
  <p:transition spd="med">
    <p:newsfla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D4C050B-5B31-4E3E-917D-C726820C7507}" type="slidenum">
              <a:rPr lang="en-US"/>
              <a:pPr>
                <a:defRPr/>
              </a:pPr>
              <a:t>‹#›</a:t>
            </a:fld>
            <a:endParaRPr lang="en-US"/>
          </a:p>
        </p:txBody>
      </p:sp>
    </p:spTree>
  </p:cSld>
  <p:clrMapOvr>
    <a:masterClrMapping/>
  </p:clrMapOvr>
  <p:transition spd="med">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2129A9F-0475-4812-8BEA-246BD86C6259}" type="slidenum">
              <a:rPr lang="en-US"/>
              <a:pPr>
                <a:defRPr/>
              </a:pPr>
              <a:t>‹#›</a:t>
            </a:fld>
            <a:endParaRPr lang="en-US"/>
          </a:p>
        </p:txBody>
      </p:sp>
    </p:spTree>
  </p:cSld>
  <p:clrMapOvr>
    <a:masterClrMapping/>
  </p:clrMapOvr>
  <p:transition spd="med">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7E77343-69E4-4CC9-BA24-18A36AC5DEFE}" type="slidenum">
              <a:rPr lang="en-US"/>
              <a:pPr>
                <a:defRPr/>
              </a:pPr>
              <a:t>‹#›</a:t>
            </a:fld>
            <a:endParaRPr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4E016-E895-43AF-AEF9-045CDC660B70}" type="slidenum">
              <a:rPr lang="en-US"/>
              <a:pPr>
                <a:defRPr/>
              </a:pPr>
              <a:t>‹#›</a:t>
            </a:fld>
            <a:endParaRPr lang="en-US"/>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1613" y="1828800"/>
            <a:ext cx="2665412"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59425" y="1828800"/>
            <a:ext cx="2667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CD3D0D-047F-4E5D-ABCA-D76483F9D09E}" type="slidenum">
              <a:rPr lang="en-US"/>
              <a:pPr>
                <a:defRPr/>
              </a:pPr>
              <a:t>‹#›</a:t>
            </a:fld>
            <a:endParaRPr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9BD91D-BE8A-47FE-8A7E-D438D025529D}" type="slidenum">
              <a:rPr lang="en-US"/>
              <a:pPr>
                <a:defRPr/>
              </a:pPr>
              <a:t>‹#›</a:t>
            </a:fld>
            <a:endParaRPr lang="en-US"/>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C21A06-D79D-48A5-B3DF-17251A012928}" type="slidenum">
              <a:rPr lang="en-US"/>
              <a:pPr>
                <a:defRPr/>
              </a:pPr>
              <a:t>‹#›</a:t>
            </a:fld>
            <a:endParaRPr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BF0936-57E2-4F6F-8DE9-7BB8ADB2F466}" type="slidenum">
              <a:rPr lang="en-US"/>
              <a:pPr>
                <a:defRPr/>
              </a:pPr>
              <a:t>‹#›</a:t>
            </a:fld>
            <a:endParaRPr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6E6178-8D0F-43DE-BA21-DAEBA0F184B8}" type="slidenum">
              <a:rPr lang="en-US"/>
              <a:pPr>
                <a:defRPr/>
              </a:pPr>
              <a:t>‹#›</a:t>
            </a:fld>
            <a:endParaRPr lang="en-US"/>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AD8EE2-A7DF-4114-A7DC-3922CFA775FF}" type="slidenum">
              <a:rPr lang="en-US"/>
              <a:pPr>
                <a:defRPr/>
              </a:pPr>
              <a:t>‹#›</a:t>
            </a:fld>
            <a:endParaRPr lang="en-US"/>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1613" y="762000"/>
            <a:ext cx="5484812"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741613" y="1828800"/>
            <a:ext cx="5484812"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9144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79551B"/>
                </a:solidFill>
                <a:latin typeface="+mn-lt"/>
              </a:defRPr>
            </a:lvl1pPr>
          </a:lstStyle>
          <a:p>
            <a:pPr>
              <a:defRPr/>
            </a:pPr>
            <a:endParaRPr lang="en-US"/>
          </a:p>
        </p:txBody>
      </p:sp>
      <p:sp>
        <p:nvSpPr>
          <p:cNvPr id="4101" name="Rectangle 5"/>
          <p:cNvSpPr>
            <a:spLocks noGrp="1" noChangeArrowheads="1"/>
          </p:cNvSpPr>
          <p:nvPr>
            <p:ph type="ftr" sz="quarter" idx="3"/>
          </p:nvPr>
        </p:nvSpPr>
        <p:spPr bwMode="auto">
          <a:xfrm>
            <a:off x="3124200" y="588645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79551B"/>
                </a:solidFill>
                <a:latin typeface="+mn-lt"/>
              </a:defRPr>
            </a:lvl1pPr>
          </a:lstStyle>
          <a:p>
            <a:pPr>
              <a:defRPr/>
            </a:pPr>
            <a:endParaRPr lang="en-US"/>
          </a:p>
        </p:txBody>
      </p:sp>
      <p:sp>
        <p:nvSpPr>
          <p:cNvPr id="4102" name="Rectangle 6"/>
          <p:cNvSpPr>
            <a:spLocks noGrp="1" noChangeArrowheads="1"/>
          </p:cNvSpPr>
          <p:nvPr>
            <p:ph type="sldNum" sz="quarter" idx="4"/>
          </p:nvPr>
        </p:nvSpPr>
        <p:spPr bwMode="auto">
          <a:xfrm>
            <a:off x="6477000" y="5886450"/>
            <a:ext cx="1752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79551B"/>
                </a:solidFill>
                <a:latin typeface="+mn-lt"/>
              </a:defRPr>
            </a:lvl1pPr>
          </a:lstStyle>
          <a:p>
            <a:pPr>
              <a:defRPr/>
            </a:pPr>
            <a:fld id="{E32B91C7-42B8-4874-A023-10AC7EEFC39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75"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ransition spd="med">
    <p:newsflash/>
  </p:transition>
  <p:txStyles>
    <p:titleStyle>
      <a:lvl1pPr algn="l" rtl="0" eaLnBrk="0" fontAlgn="base" hangingPunct="0">
        <a:spcBef>
          <a:spcPct val="0"/>
        </a:spcBef>
        <a:spcAft>
          <a:spcPct val="0"/>
        </a:spcAft>
        <a:defRPr sz="3200">
          <a:solidFill>
            <a:srgbClr val="79551B"/>
          </a:solidFill>
          <a:latin typeface="+mj-lt"/>
          <a:ea typeface="+mj-ea"/>
          <a:cs typeface="+mj-cs"/>
        </a:defRPr>
      </a:lvl1pPr>
      <a:lvl2pPr algn="l" rtl="0" eaLnBrk="0" fontAlgn="base" hangingPunct="0">
        <a:spcBef>
          <a:spcPct val="0"/>
        </a:spcBef>
        <a:spcAft>
          <a:spcPct val="0"/>
        </a:spcAft>
        <a:defRPr sz="3200">
          <a:solidFill>
            <a:srgbClr val="79551B"/>
          </a:solidFill>
          <a:latin typeface="Palatino Linotype" pitchFamily="18" charset="0"/>
        </a:defRPr>
      </a:lvl2pPr>
      <a:lvl3pPr algn="l" rtl="0" eaLnBrk="0" fontAlgn="base" hangingPunct="0">
        <a:spcBef>
          <a:spcPct val="0"/>
        </a:spcBef>
        <a:spcAft>
          <a:spcPct val="0"/>
        </a:spcAft>
        <a:defRPr sz="3200">
          <a:solidFill>
            <a:srgbClr val="79551B"/>
          </a:solidFill>
          <a:latin typeface="Palatino Linotype" pitchFamily="18" charset="0"/>
        </a:defRPr>
      </a:lvl3pPr>
      <a:lvl4pPr algn="l" rtl="0" eaLnBrk="0" fontAlgn="base" hangingPunct="0">
        <a:spcBef>
          <a:spcPct val="0"/>
        </a:spcBef>
        <a:spcAft>
          <a:spcPct val="0"/>
        </a:spcAft>
        <a:defRPr sz="3200">
          <a:solidFill>
            <a:srgbClr val="79551B"/>
          </a:solidFill>
          <a:latin typeface="Palatino Linotype" pitchFamily="18" charset="0"/>
        </a:defRPr>
      </a:lvl4pPr>
      <a:lvl5pPr algn="l" rtl="0" eaLnBrk="0" fontAlgn="base" hangingPunct="0">
        <a:spcBef>
          <a:spcPct val="0"/>
        </a:spcBef>
        <a:spcAft>
          <a:spcPct val="0"/>
        </a:spcAft>
        <a:defRPr sz="3200">
          <a:solidFill>
            <a:srgbClr val="79551B"/>
          </a:solidFill>
          <a:latin typeface="Palatino Linotype" pitchFamily="18" charset="0"/>
        </a:defRPr>
      </a:lvl5pPr>
      <a:lvl6pPr marL="457200" algn="l" rtl="0" fontAlgn="base">
        <a:spcBef>
          <a:spcPct val="0"/>
        </a:spcBef>
        <a:spcAft>
          <a:spcPct val="0"/>
        </a:spcAft>
        <a:defRPr sz="3200">
          <a:solidFill>
            <a:srgbClr val="79551B"/>
          </a:solidFill>
          <a:latin typeface="Palatino Linotype" pitchFamily="18" charset="0"/>
        </a:defRPr>
      </a:lvl6pPr>
      <a:lvl7pPr marL="914400" algn="l" rtl="0" fontAlgn="base">
        <a:spcBef>
          <a:spcPct val="0"/>
        </a:spcBef>
        <a:spcAft>
          <a:spcPct val="0"/>
        </a:spcAft>
        <a:defRPr sz="3200">
          <a:solidFill>
            <a:srgbClr val="79551B"/>
          </a:solidFill>
          <a:latin typeface="Palatino Linotype" pitchFamily="18" charset="0"/>
        </a:defRPr>
      </a:lvl7pPr>
      <a:lvl8pPr marL="1371600" algn="l" rtl="0" fontAlgn="base">
        <a:spcBef>
          <a:spcPct val="0"/>
        </a:spcBef>
        <a:spcAft>
          <a:spcPct val="0"/>
        </a:spcAft>
        <a:defRPr sz="3200">
          <a:solidFill>
            <a:srgbClr val="79551B"/>
          </a:solidFill>
          <a:latin typeface="Palatino Linotype" pitchFamily="18" charset="0"/>
        </a:defRPr>
      </a:lvl8pPr>
      <a:lvl9pPr marL="1828800" algn="l" rtl="0" fontAlgn="base">
        <a:spcBef>
          <a:spcPct val="0"/>
        </a:spcBef>
        <a:spcAft>
          <a:spcPct val="0"/>
        </a:spcAft>
        <a:defRPr sz="3200">
          <a:solidFill>
            <a:srgbClr val="79551B"/>
          </a:solidFill>
          <a:latin typeface="Palatino Linotype" pitchFamily="18" charset="0"/>
        </a:defRPr>
      </a:lvl9pPr>
    </p:titleStyle>
    <p:bodyStyle>
      <a:lvl1pPr marL="342900" indent="-342900" algn="l" rtl="0" eaLnBrk="0" fontAlgn="base" hangingPunct="0">
        <a:spcBef>
          <a:spcPct val="20000"/>
        </a:spcBef>
        <a:spcAft>
          <a:spcPct val="0"/>
        </a:spcAft>
        <a:buChar char="•"/>
        <a:defRPr sz="2800">
          <a:solidFill>
            <a:srgbClr val="79551B"/>
          </a:solidFill>
          <a:latin typeface="+mn-lt"/>
          <a:ea typeface="+mn-ea"/>
          <a:cs typeface="+mn-cs"/>
        </a:defRPr>
      </a:lvl1pPr>
      <a:lvl2pPr marL="742950" indent="-285750" algn="l" rtl="0" eaLnBrk="0" fontAlgn="base" hangingPunct="0">
        <a:spcBef>
          <a:spcPct val="20000"/>
        </a:spcBef>
        <a:spcAft>
          <a:spcPct val="0"/>
        </a:spcAft>
        <a:buChar char="–"/>
        <a:defRPr sz="2400">
          <a:solidFill>
            <a:srgbClr val="79551B"/>
          </a:solidFill>
          <a:latin typeface="+mn-lt"/>
        </a:defRPr>
      </a:lvl2pPr>
      <a:lvl3pPr marL="1143000" indent="-228600" algn="l" rtl="0" eaLnBrk="0" fontAlgn="base" hangingPunct="0">
        <a:spcBef>
          <a:spcPct val="20000"/>
        </a:spcBef>
        <a:spcAft>
          <a:spcPct val="0"/>
        </a:spcAft>
        <a:buChar char="•"/>
        <a:defRPr sz="2000">
          <a:solidFill>
            <a:srgbClr val="79551B"/>
          </a:solidFill>
          <a:latin typeface="+mn-lt"/>
        </a:defRPr>
      </a:lvl3pPr>
      <a:lvl4pPr marL="1600200" indent="-228600" algn="l" rtl="0" eaLnBrk="0" fontAlgn="base" hangingPunct="0">
        <a:spcBef>
          <a:spcPct val="20000"/>
        </a:spcBef>
        <a:spcAft>
          <a:spcPct val="0"/>
        </a:spcAft>
        <a:buChar char="–"/>
        <a:defRPr sz="2000">
          <a:solidFill>
            <a:srgbClr val="79551B"/>
          </a:solidFill>
          <a:latin typeface="+mn-lt"/>
        </a:defRPr>
      </a:lvl4pPr>
      <a:lvl5pPr marL="2057400" indent="-228600" algn="l" rtl="0" eaLnBrk="0" fontAlgn="base" hangingPunct="0">
        <a:spcBef>
          <a:spcPct val="20000"/>
        </a:spcBef>
        <a:spcAft>
          <a:spcPct val="0"/>
        </a:spcAft>
        <a:buChar char="»"/>
        <a:defRPr sz="1600">
          <a:solidFill>
            <a:srgbClr val="79551B"/>
          </a:solidFill>
          <a:latin typeface="+mn-lt"/>
        </a:defRPr>
      </a:lvl5pPr>
      <a:lvl6pPr marL="2514600" indent="-228600" algn="l" rtl="0" fontAlgn="base">
        <a:spcBef>
          <a:spcPct val="20000"/>
        </a:spcBef>
        <a:spcAft>
          <a:spcPct val="0"/>
        </a:spcAft>
        <a:buChar char="»"/>
        <a:defRPr sz="1600">
          <a:solidFill>
            <a:srgbClr val="79551B"/>
          </a:solidFill>
          <a:latin typeface="+mn-lt"/>
        </a:defRPr>
      </a:lvl6pPr>
      <a:lvl7pPr marL="2971800" indent="-228600" algn="l" rtl="0" fontAlgn="base">
        <a:spcBef>
          <a:spcPct val="20000"/>
        </a:spcBef>
        <a:spcAft>
          <a:spcPct val="0"/>
        </a:spcAft>
        <a:buChar char="»"/>
        <a:defRPr sz="1600">
          <a:solidFill>
            <a:srgbClr val="79551B"/>
          </a:solidFill>
          <a:latin typeface="+mn-lt"/>
        </a:defRPr>
      </a:lvl7pPr>
      <a:lvl8pPr marL="3429000" indent="-228600" algn="l" rtl="0" fontAlgn="base">
        <a:spcBef>
          <a:spcPct val="20000"/>
        </a:spcBef>
        <a:spcAft>
          <a:spcPct val="0"/>
        </a:spcAft>
        <a:buChar char="»"/>
        <a:defRPr sz="1600">
          <a:solidFill>
            <a:srgbClr val="79551B"/>
          </a:solidFill>
          <a:latin typeface="+mn-lt"/>
        </a:defRPr>
      </a:lvl8pPr>
      <a:lvl9pPr marL="3886200" indent="-228600" algn="l" rtl="0" fontAlgn="base">
        <a:spcBef>
          <a:spcPct val="20000"/>
        </a:spcBef>
        <a:spcAft>
          <a:spcPct val="0"/>
        </a:spcAft>
        <a:buChar char="»"/>
        <a:defRPr sz="1600">
          <a:solidFill>
            <a:srgbClr val="79551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052"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DF32B4BE-7C19-40AD-BADC-AD84DABA5D1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76" r:id="rId1"/>
    <p:sldLayoutId id="2147483869" r:id="rId2"/>
    <p:sldLayoutId id="2147483877" r:id="rId3"/>
    <p:sldLayoutId id="2147483870" r:id="rId4"/>
    <p:sldLayoutId id="2147483878" r:id="rId5"/>
    <p:sldLayoutId id="2147483871" r:id="rId6"/>
    <p:sldLayoutId id="2147483872" r:id="rId7"/>
    <p:sldLayoutId id="2147483879" r:id="rId8"/>
    <p:sldLayoutId id="2147483880" r:id="rId9"/>
    <p:sldLayoutId id="2147483873" r:id="rId10"/>
    <p:sldLayoutId id="2147483874" r:id="rId11"/>
  </p:sldLayoutIdLst>
  <p:transition spd="med">
    <p:newsflash/>
  </p:transition>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Von Thünen Model</a:t>
            </a:r>
            <a:endParaRPr lang="en-US" dirty="0"/>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pPr>
              <a:buNone/>
            </a:pPr>
            <a:r>
              <a:rPr lang="en-US" sz="3200" b="1" dirty="0" smtClean="0"/>
              <a:t>	A Model of Agricultural Land Use</a:t>
            </a:r>
            <a:endParaRPr lang="en-US" sz="3200" dirty="0" smtClean="0"/>
          </a:p>
          <a:p>
            <a:pPr>
              <a:buNone/>
            </a:pPr>
            <a:r>
              <a:rPr lang="en-US" sz="3200" dirty="0" smtClean="0"/>
              <a:t>	The Von Thunen model of agricultural land use was created by farmer and amateur economist J.H. Von Thunen (1783-1850) in 1826</a:t>
            </a:r>
          </a:p>
          <a:p>
            <a:pPr>
              <a:buNone/>
            </a:pPr>
            <a:endParaRPr lang="en-US" dirty="0" smtClean="0"/>
          </a:p>
          <a:p>
            <a:pPr>
              <a:buNone/>
            </a:pPr>
            <a:r>
              <a:rPr lang="en-US" dirty="0" smtClean="0"/>
              <a:t>The Model is based on two primary costs</a:t>
            </a:r>
          </a:p>
          <a:p>
            <a:pPr marL="550862" indent="-514350"/>
            <a:r>
              <a:rPr lang="en-US" dirty="0" smtClean="0"/>
              <a:t>The cost of land vs. the distance of reaching your target market.</a:t>
            </a:r>
          </a:p>
          <a:p>
            <a:pPr marL="550862" indent="-514350">
              <a:buFont typeface="+mj-lt"/>
              <a:buAutoNum type="arabicPeriod"/>
            </a:pPr>
            <a:endParaRPr lang="en-US" dirty="0" smtClean="0"/>
          </a:p>
          <a:p>
            <a:pPr marL="550862" indent="-514350">
              <a:buNone/>
            </a:pPr>
            <a:r>
              <a:rPr lang="en-US" dirty="0" smtClean="0"/>
              <a:t>Next a formula for determining profit is created.</a:t>
            </a:r>
          </a:p>
          <a:p>
            <a:pPr marL="550862" indent="-514350"/>
            <a:r>
              <a:rPr lang="en-US" dirty="0" smtClean="0"/>
              <a:t>The value of a yield per hectare of land vs. the true cost to transport it market.</a:t>
            </a:r>
          </a:p>
          <a:p>
            <a:pPr marL="550862" indent="-514350"/>
            <a:r>
              <a:rPr lang="en-US" dirty="0" smtClean="0"/>
              <a:t>Example:</a:t>
            </a:r>
          </a:p>
          <a:p>
            <a:pPr marL="550862" indent="-514350">
              <a:buNone/>
            </a:pPr>
            <a:endParaRPr lang="en-US" dirty="0" smtClean="0"/>
          </a:p>
          <a:p>
            <a:endParaRPr lang="en-US" dirty="0"/>
          </a:p>
        </p:txBody>
      </p:sp>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81000"/>
            <a:ext cx="7772400" cy="838200"/>
          </a:xfrm>
        </p:spPr>
        <p:txBody>
          <a:bodyPr/>
          <a:lstStyle/>
          <a:p>
            <a:r>
              <a:rPr lang="en-US"/>
              <a:t>Green Revolution Experiments</a:t>
            </a:r>
          </a:p>
        </p:txBody>
      </p:sp>
      <p:pic>
        <p:nvPicPr>
          <p:cNvPr id="43012" name="Picture 4"/>
          <p:cNvPicPr>
            <a:picLocks noGrp="1" noChangeAspect="1" noChangeArrowheads="1"/>
          </p:cNvPicPr>
          <p:nvPr>
            <p:ph idx="1"/>
          </p:nvPr>
        </p:nvPicPr>
        <p:blipFill>
          <a:blip r:embed="rId2" cstate="print"/>
          <a:srcRect/>
          <a:stretch>
            <a:fillRect/>
          </a:stretch>
        </p:blipFill>
        <p:spPr>
          <a:xfrm>
            <a:off x="1616075" y="1295400"/>
            <a:ext cx="6080125" cy="4460875"/>
          </a:xfrm>
        </p:spPr>
      </p:pic>
      <p:sp>
        <p:nvSpPr>
          <p:cNvPr id="43013" name="Text Box 5"/>
          <p:cNvSpPr txBox="1">
            <a:spLocks noChangeArrowheads="1"/>
          </p:cNvSpPr>
          <p:nvPr/>
        </p:nvSpPr>
        <p:spPr bwMode="auto">
          <a:xfrm>
            <a:off x="1470025" y="6019800"/>
            <a:ext cx="7064375" cy="581025"/>
          </a:xfrm>
          <a:prstGeom prst="rect">
            <a:avLst/>
          </a:prstGeom>
          <a:noFill/>
          <a:ln w="9525">
            <a:noFill/>
            <a:miter lim="800000"/>
            <a:headEnd/>
            <a:tailEnd/>
          </a:ln>
          <a:effectLst/>
        </p:spPr>
        <p:txBody>
          <a:bodyPr>
            <a:spAutoFit/>
          </a:bodyPr>
          <a:lstStyle/>
          <a:p>
            <a:pPr marL="228600" indent="-228600">
              <a:spcBef>
                <a:spcPct val="50000"/>
              </a:spcBef>
            </a:pPr>
            <a:r>
              <a:rPr lang="en-US"/>
              <a:t>Scientists at the International Rice Research Institute try to develop improved crop varieties. </a:t>
            </a:r>
          </a:p>
        </p:txBody>
      </p:sp>
    </p:spTree>
  </p:cSld>
  <p:clrMapOvr>
    <a:masterClrMapping/>
  </p:clrMapOvr>
  <p:transition spd="med">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81000"/>
            <a:ext cx="7772400" cy="762000"/>
          </a:xfrm>
        </p:spPr>
        <p:txBody>
          <a:bodyPr/>
          <a:lstStyle/>
          <a:p>
            <a:r>
              <a:rPr lang="en-US"/>
              <a:t>Organic Farm in Washington</a:t>
            </a:r>
          </a:p>
        </p:txBody>
      </p:sp>
      <p:pic>
        <p:nvPicPr>
          <p:cNvPr id="41988" name="Picture 4"/>
          <p:cNvPicPr>
            <a:picLocks noGrp="1" noChangeAspect="1" noChangeArrowheads="1"/>
          </p:cNvPicPr>
          <p:nvPr>
            <p:ph idx="1"/>
          </p:nvPr>
        </p:nvPicPr>
        <p:blipFill>
          <a:blip r:embed="rId2" cstate="print"/>
          <a:srcRect/>
          <a:stretch>
            <a:fillRect/>
          </a:stretch>
        </p:blipFill>
        <p:spPr>
          <a:xfrm>
            <a:off x="762000" y="1295400"/>
            <a:ext cx="7467600" cy="4549775"/>
          </a:xfrm>
        </p:spPr>
      </p:pic>
      <p:sp>
        <p:nvSpPr>
          <p:cNvPr id="41989" name="Text Box 5"/>
          <p:cNvSpPr txBox="1">
            <a:spLocks noChangeArrowheads="1"/>
          </p:cNvSpPr>
          <p:nvPr/>
        </p:nvSpPr>
        <p:spPr bwMode="auto">
          <a:xfrm>
            <a:off x="936625" y="6096000"/>
            <a:ext cx="7064375" cy="581025"/>
          </a:xfrm>
          <a:prstGeom prst="rect">
            <a:avLst/>
          </a:prstGeom>
          <a:noFill/>
          <a:ln w="9525">
            <a:noFill/>
            <a:miter lim="800000"/>
            <a:headEnd/>
            <a:tailEnd/>
          </a:ln>
          <a:effectLst/>
        </p:spPr>
        <p:txBody>
          <a:bodyPr>
            <a:spAutoFit/>
          </a:bodyPr>
          <a:lstStyle/>
          <a:p>
            <a:pPr marL="228600" indent="-228600">
              <a:spcBef>
                <a:spcPct val="50000"/>
              </a:spcBef>
            </a:pPr>
            <a:r>
              <a:rPr lang="en-US"/>
              <a:t>There is limited use of chemicals and heavy machinery on organic farms such as this one in Whatcom County, Washington state. </a:t>
            </a:r>
          </a:p>
        </p:txBody>
      </p:sp>
    </p:spTree>
  </p:cSld>
  <p:clrMapOvr>
    <a:masterClrMapping/>
  </p:clrMapOvr>
  <p:transition spd="med">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609600"/>
            <a:ext cx="3048000" cy="2667000"/>
          </a:xfrm>
        </p:spPr>
        <p:txBody>
          <a:bodyPr/>
          <a:lstStyle/>
          <a:p>
            <a:r>
              <a:rPr lang="en-US"/>
              <a:t>Free-range Chickens</a:t>
            </a:r>
          </a:p>
        </p:txBody>
      </p:sp>
      <p:pic>
        <p:nvPicPr>
          <p:cNvPr id="46084" name="Picture 4"/>
          <p:cNvPicPr>
            <a:picLocks noGrp="1" noChangeAspect="1" noChangeArrowheads="1"/>
          </p:cNvPicPr>
          <p:nvPr>
            <p:ph idx="1"/>
          </p:nvPr>
        </p:nvPicPr>
        <p:blipFill>
          <a:blip r:embed="rId2" cstate="print"/>
          <a:srcRect/>
          <a:stretch>
            <a:fillRect/>
          </a:stretch>
        </p:blipFill>
        <p:spPr>
          <a:xfrm>
            <a:off x="3913188" y="457200"/>
            <a:ext cx="4643437" cy="5791200"/>
          </a:xfrm>
        </p:spPr>
      </p:pic>
      <p:sp>
        <p:nvSpPr>
          <p:cNvPr id="46085" name="Text Box 5"/>
          <p:cNvSpPr txBox="1">
            <a:spLocks noChangeArrowheads="1"/>
          </p:cNvSpPr>
          <p:nvPr/>
        </p:nvSpPr>
        <p:spPr bwMode="auto">
          <a:xfrm>
            <a:off x="708025" y="4876800"/>
            <a:ext cx="3025775" cy="581025"/>
          </a:xfrm>
          <a:prstGeom prst="rect">
            <a:avLst/>
          </a:prstGeom>
          <a:noFill/>
          <a:ln w="9525">
            <a:noFill/>
            <a:miter lim="800000"/>
            <a:headEnd/>
            <a:tailEnd/>
          </a:ln>
          <a:effectLst/>
        </p:spPr>
        <p:txBody>
          <a:bodyPr>
            <a:spAutoFit/>
          </a:bodyPr>
          <a:lstStyle/>
          <a:p>
            <a:pPr marL="228600" indent="-228600">
              <a:spcBef>
                <a:spcPct val="50000"/>
              </a:spcBef>
            </a:pPr>
            <a:r>
              <a:rPr lang="en-US"/>
              <a:t>Free-range chickens on an organic farm in England.</a:t>
            </a:r>
          </a:p>
        </p:txBody>
      </p:sp>
    </p:spTree>
  </p:cSld>
  <p:clrMapOvr>
    <a:masterClrMapping/>
  </p:clrMapOvr>
  <p:transition spd="med">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81000"/>
            <a:ext cx="7772400" cy="838200"/>
          </a:xfrm>
        </p:spPr>
        <p:txBody>
          <a:bodyPr/>
          <a:lstStyle/>
          <a:p>
            <a:r>
              <a:rPr lang="en-US"/>
              <a:t>Genetically Modified Foods</a:t>
            </a:r>
          </a:p>
        </p:txBody>
      </p:sp>
      <p:pic>
        <p:nvPicPr>
          <p:cNvPr id="47108" name="Picture 4"/>
          <p:cNvPicPr>
            <a:picLocks noGrp="1" noChangeAspect="1" noChangeArrowheads="1"/>
          </p:cNvPicPr>
          <p:nvPr>
            <p:ph idx="1"/>
          </p:nvPr>
        </p:nvPicPr>
        <p:blipFill>
          <a:blip r:embed="rId2" cstate="print"/>
          <a:srcRect/>
          <a:stretch>
            <a:fillRect/>
          </a:stretch>
        </p:blipFill>
        <p:spPr>
          <a:xfrm>
            <a:off x="2652713" y="1371600"/>
            <a:ext cx="3671887" cy="4648200"/>
          </a:xfrm>
        </p:spPr>
      </p:pic>
      <p:sp>
        <p:nvSpPr>
          <p:cNvPr id="47109" name="Text Box 5"/>
          <p:cNvSpPr txBox="1">
            <a:spLocks noChangeArrowheads="1"/>
          </p:cNvSpPr>
          <p:nvPr/>
        </p:nvSpPr>
        <p:spPr bwMode="auto">
          <a:xfrm>
            <a:off x="974725" y="6232525"/>
            <a:ext cx="7026275" cy="336550"/>
          </a:xfrm>
          <a:prstGeom prst="rect">
            <a:avLst/>
          </a:prstGeom>
          <a:noFill/>
          <a:ln w="9525">
            <a:noFill/>
            <a:miter lim="800000"/>
            <a:headEnd/>
            <a:tailEnd/>
          </a:ln>
          <a:effectLst/>
        </p:spPr>
        <p:txBody>
          <a:bodyPr>
            <a:spAutoFit/>
          </a:bodyPr>
          <a:lstStyle/>
          <a:p>
            <a:r>
              <a:rPr lang="en-US"/>
              <a:t>Genetically modified foods must be labeled in Europe but not in the U.S.</a:t>
            </a:r>
          </a:p>
        </p:txBody>
      </p:sp>
    </p:spTree>
  </p:cSld>
  <p:clrMapOvr>
    <a:masterClrMapping/>
  </p:clrMapOvr>
  <p:transition spd="med">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762000"/>
          </a:xfrm>
        </p:spPr>
        <p:txBody>
          <a:bodyPr/>
          <a:lstStyle/>
          <a:p>
            <a:r>
              <a:rPr lang="en-US"/>
              <a:t>Desertification Hazard</a:t>
            </a:r>
          </a:p>
        </p:txBody>
      </p:sp>
      <p:sp>
        <p:nvSpPr>
          <p:cNvPr id="24581" name="Text Box 5"/>
          <p:cNvSpPr txBox="1">
            <a:spLocks noChangeArrowheads="1"/>
          </p:cNvSpPr>
          <p:nvPr/>
        </p:nvSpPr>
        <p:spPr bwMode="auto">
          <a:xfrm>
            <a:off x="609600" y="5943600"/>
            <a:ext cx="8153400" cy="581025"/>
          </a:xfrm>
          <a:prstGeom prst="rect">
            <a:avLst/>
          </a:prstGeom>
          <a:noFill/>
          <a:ln w="9525">
            <a:noFill/>
            <a:miter lim="800000"/>
            <a:headEnd/>
            <a:tailEnd/>
          </a:ln>
          <a:effectLst/>
        </p:spPr>
        <p:txBody>
          <a:bodyPr>
            <a:spAutoFit/>
          </a:bodyPr>
          <a:lstStyle/>
          <a:p>
            <a:pPr marL="1027113" indent="-1027113"/>
            <a:r>
              <a:rPr lang="en-US"/>
              <a:t>Fig. 10-14: The most severe desertification hazard is in several parts of semiarid Africa, and parts southwestern Asia, North and South America, and Australia.</a:t>
            </a:r>
          </a:p>
        </p:txBody>
      </p:sp>
      <p:pic>
        <p:nvPicPr>
          <p:cNvPr id="24583" name="Picture 7"/>
          <p:cNvPicPr>
            <a:picLocks noGrp="1" noChangeAspect="1" noChangeArrowheads="1"/>
          </p:cNvPicPr>
          <p:nvPr>
            <p:ph idx="1"/>
          </p:nvPr>
        </p:nvPicPr>
        <p:blipFill>
          <a:blip r:embed="rId2" cstate="print"/>
          <a:srcRect/>
          <a:stretch>
            <a:fillRect/>
          </a:stretch>
        </p:blipFill>
        <p:spPr>
          <a:xfrm>
            <a:off x="838200" y="1276350"/>
            <a:ext cx="7620000" cy="4362450"/>
          </a:xfrm>
        </p:spPr>
      </p:pic>
    </p:spTree>
  </p:cSld>
  <p:clrMapOvr>
    <a:masterClrMapping/>
  </p:clrMapOvr>
  <p:transition spd="med">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04800"/>
            <a:ext cx="7772400" cy="762000"/>
          </a:xfrm>
        </p:spPr>
        <p:txBody>
          <a:bodyPr/>
          <a:lstStyle/>
          <a:p>
            <a:r>
              <a:rPr lang="en-US"/>
              <a:t>Grain Importers &amp; Exporters</a:t>
            </a:r>
          </a:p>
        </p:txBody>
      </p:sp>
      <p:sp>
        <p:nvSpPr>
          <p:cNvPr id="25605" name="Text Box 5"/>
          <p:cNvSpPr txBox="1">
            <a:spLocks noChangeArrowheads="1"/>
          </p:cNvSpPr>
          <p:nvPr/>
        </p:nvSpPr>
        <p:spPr bwMode="auto">
          <a:xfrm>
            <a:off x="457200" y="6172200"/>
            <a:ext cx="8248650" cy="336550"/>
          </a:xfrm>
          <a:prstGeom prst="rect">
            <a:avLst/>
          </a:prstGeom>
          <a:noFill/>
          <a:ln w="9525">
            <a:noFill/>
            <a:miter lim="800000"/>
            <a:headEnd/>
            <a:tailEnd/>
          </a:ln>
          <a:effectLst/>
        </p:spPr>
        <p:txBody>
          <a:bodyPr wrap="none">
            <a:spAutoFit/>
          </a:bodyPr>
          <a:lstStyle/>
          <a:p>
            <a:pPr marL="1027113" indent="-1027113"/>
            <a:r>
              <a:rPr lang="en-US"/>
              <a:t>Fig. 10-15: Most countries are net importers of grain.  The U.S. is the largest net exporter.</a:t>
            </a:r>
          </a:p>
        </p:txBody>
      </p:sp>
      <p:pic>
        <p:nvPicPr>
          <p:cNvPr id="25607" name="Picture 7"/>
          <p:cNvPicPr>
            <a:picLocks noGrp="1" noChangeAspect="1" noChangeArrowheads="1"/>
          </p:cNvPicPr>
          <p:nvPr>
            <p:ph idx="1"/>
          </p:nvPr>
        </p:nvPicPr>
        <p:blipFill>
          <a:blip r:embed="rId2" cstate="print"/>
          <a:srcRect/>
          <a:stretch>
            <a:fillRect/>
          </a:stretch>
        </p:blipFill>
        <p:spPr>
          <a:xfrm>
            <a:off x="762000" y="1447800"/>
            <a:ext cx="7696200" cy="4429125"/>
          </a:xfrm>
        </p:spPr>
      </p:pic>
    </p:spTree>
  </p:cSld>
  <p:clrMapOvr>
    <a:masterClrMapping/>
  </p:clrMapOvr>
  <p:transition spd="med">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609600"/>
            <a:ext cx="3810000" cy="2209800"/>
          </a:xfrm>
        </p:spPr>
        <p:txBody>
          <a:bodyPr/>
          <a:lstStyle/>
          <a:p>
            <a:r>
              <a:rPr lang="en-US" sz="3800"/>
              <a:t>Undernourished Proportion</a:t>
            </a:r>
            <a:endParaRPr lang="en-US"/>
          </a:p>
        </p:txBody>
      </p:sp>
      <p:pic>
        <p:nvPicPr>
          <p:cNvPr id="44036" name="Picture 4"/>
          <p:cNvPicPr>
            <a:picLocks noGrp="1" noChangeAspect="1" noChangeArrowheads="1"/>
          </p:cNvPicPr>
          <p:nvPr>
            <p:ph idx="1"/>
          </p:nvPr>
        </p:nvPicPr>
        <p:blipFill>
          <a:blip r:embed="rId2" cstate="print"/>
          <a:srcRect/>
          <a:stretch>
            <a:fillRect/>
          </a:stretch>
        </p:blipFill>
        <p:spPr>
          <a:xfrm>
            <a:off x="4191000" y="685800"/>
            <a:ext cx="4699000" cy="5410200"/>
          </a:xfrm>
        </p:spPr>
      </p:pic>
      <p:sp>
        <p:nvSpPr>
          <p:cNvPr id="44037" name="Text Box 5"/>
          <p:cNvSpPr txBox="1">
            <a:spLocks noChangeArrowheads="1"/>
          </p:cNvSpPr>
          <p:nvPr/>
        </p:nvSpPr>
        <p:spPr bwMode="auto">
          <a:xfrm>
            <a:off x="365125" y="4403725"/>
            <a:ext cx="3597275" cy="1558925"/>
          </a:xfrm>
          <a:prstGeom prst="rect">
            <a:avLst/>
          </a:prstGeom>
          <a:noFill/>
          <a:ln w="9525">
            <a:noFill/>
            <a:miter lim="800000"/>
            <a:headEnd/>
            <a:tailEnd/>
          </a:ln>
          <a:effectLst/>
        </p:spPr>
        <p:txBody>
          <a:bodyPr>
            <a:spAutoFit/>
          </a:bodyPr>
          <a:lstStyle/>
          <a:p>
            <a:pPr marL="571500" indent="-571500"/>
            <a:r>
              <a:rPr lang="en-US"/>
              <a:t>Fig. 10-16: The proportion of under-nourished population has declined in most LDCs, but is much higher in sub-Saharan Africa than in other areas of the world.  </a:t>
            </a:r>
          </a:p>
        </p:txBody>
      </p:sp>
    </p:spTree>
  </p:cSld>
  <p:clrMapOvr>
    <a:masterClrMapping/>
  </p:clrMapOvr>
  <p:transition spd="med">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152400"/>
            <a:ext cx="7772400" cy="1295400"/>
          </a:xfrm>
        </p:spPr>
        <p:txBody>
          <a:bodyPr/>
          <a:lstStyle/>
          <a:p>
            <a:r>
              <a:rPr lang="en-US"/>
              <a:t>Population and Grain Production in Africa, </a:t>
            </a:r>
            <a:r>
              <a:rPr lang="en-US" sz="3800" i="1"/>
              <a:t>1961-2005</a:t>
            </a:r>
            <a:endParaRPr lang="en-US"/>
          </a:p>
        </p:txBody>
      </p:sp>
      <p:pic>
        <p:nvPicPr>
          <p:cNvPr id="45060" name="Picture 4"/>
          <p:cNvPicPr>
            <a:picLocks noGrp="1" noChangeAspect="1" noChangeArrowheads="1"/>
          </p:cNvPicPr>
          <p:nvPr>
            <p:ph idx="1"/>
          </p:nvPr>
        </p:nvPicPr>
        <p:blipFill>
          <a:blip r:embed="rId2" cstate="print"/>
          <a:srcRect/>
          <a:stretch>
            <a:fillRect/>
          </a:stretch>
        </p:blipFill>
        <p:spPr>
          <a:xfrm>
            <a:off x="1058863" y="1676400"/>
            <a:ext cx="7026275" cy="4114800"/>
          </a:xfrm>
        </p:spPr>
      </p:pic>
      <p:sp>
        <p:nvSpPr>
          <p:cNvPr id="45061" name="Text Box 5"/>
          <p:cNvSpPr txBox="1">
            <a:spLocks noChangeArrowheads="1"/>
          </p:cNvSpPr>
          <p:nvPr/>
        </p:nvSpPr>
        <p:spPr bwMode="auto">
          <a:xfrm>
            <a:off x="685800" y="6019800"/>
            <a:ext cx="7864475" cy="581025"/>
          </a:xfrm>
          <a:prstGeom prst="rect">
            <a:avLst/>
          </a:prstGeom>
          <a:noFill/>
          <a:ln w="9525">
            <a:noFill/>
            <a:miter lim="800000"/>
            <a:headEnd/>
            <a:tailEnd/>
          </a:ln>
          <a:effectLst/>
        </p:spPr>
        <p:txBody>
          <a:bodyPr>
            <a:spAutoFit/>
          </a:bodyPr>
          <a:lstStyle/>
          <a:p>
            <a:pPr marL="1028700" indent="-1028700"/>
            <a:r>
              <a:rPr lang="en-US"/>
              <a:t>Fig. 10-17: Cereal production has not kept up with the high rate of population growth in sub-Saharan Africa.  (The graph is set to a base of 1.0 in 1961).</a:t>
            </a:r>
          </a:p>
        </p:txBody>
      </p:sp>
    </p:spTree>
  </p:cSld>
  <p:clrMapOvr>
    <a:masterClrMapping/>
  </p:clrMapOvr>
  <p:transition spd="med">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838200"/>
          </a:xfrm>
        </p:spPr>
        <p:txBody>
          <a:bodyPr/>
          <a:lstStyle/>
          <a:p>
            <a:r>
              <a:rPr lang="en-US" sz="4400"/>
              <a:t>The Sahel</a:t>
            </a:r>
            <a:endParaRPr lang="en-US"/>
          </a:p>
        </p:txBody>
      </p:sp>
      <p:sp>
        <p:nvSpPr>
          <p:cNvPr id="26629" name="Text Box 5"/>
          <p:cNvSpPr txBox="1">
            <a:spLocks noChangeArrowheads="1"/>
          </p:cNvSpPr>
          <p:nvPr/>
        </p:nvSpPr>
        <p:spPr bwMode="auto">
          <a:xfrm>
            <a:off x="685800" y="6019800"/>
            <a:ext cx="7812088" cy="581025"/>
          </a:xfrm>
          <a:prstGeom prst="rect">
            <a:avLst/>
          </a:prstGeom>
          <a:noFill/>
          <a:ln w="9525">
            <a:noFill/>
            <a:miter lim="800000"/>
            <a:headEnd/>
            <a:tailEnd/>
          </a:ln>
          <a:effectLst/>
        </p:spPr>
        <p:txBody>
          <a:bodyPr>
            <a:spAutoFit/>
          </a:bodyPr>
          <a:lstStyle/>
          <a:p>
            <a:pPr marL="1085850" indent="-1085850"/>
            <a:r>
              <a:rPr lang="en-US"/>
              <a:t>Fig. 10-18: The Sahel, which is south of the Sahara, frequently faces drought and food shortages, as does the Horn of Africa. </a:t>
            </a:r>
          </a:p>
        </p:txBody>
      </p:sp>
      <p:pic>
        <p:nvPicPr>
          <p:cNvPr id="26631" name="Picture 7"/>
          <p:cNvPicPr>
            <a:picLocks noGrp="1" noChangeAspect="1" noChangeArrowheads="1"/>
          </p:cNvPicPr>
          <p:nvPr>
            <p:ph idx="1"/>
          </p:nvPr>
        </p:nvPicPr>
        <p:blipFill>
          <a:blip r:embed="rId2" cstate="print"/>
          <a:srcRect/>
          <a:stretch>
            <a:fillRect/>
          </a:stretch>
        </p:blipFill>
        <p:spPr>
          <a:xfrm>
            <a:off x="1752600" y="1219200"/>
            <a:ext cx="5410200" cy="4543425"/>
          </a:xfrm>
        </p:spPr>
      </p:pic>
    </p:spTree>
  </p:cSld>
  <p:clrMapOvr>
    <a:masterClrMapping/>
  </p:clrMapOvr>
  <p:transition spd="med">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sz="4400" dirty="0" smtClean="0"/>
              <a:t>Von Thünen Model’s 4 Rings</a:t>
            </a:r>
            <a:endParaRPr lang="en-US" sz="4400" dirty="0"/>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r>
              <a:rPr lang="en-US" dirty="0" smtClean="0"/>
              <a:t>There are four rings of agricultural activity surrounding the city. Dairying and intensive farming occur in the ring closest to the city. Since vegetables, fruit, milk and other dairy products must get to market quickly, they would be produced close to the city (remember, we didn't have refrigerated oxcarts!) </a:t>
            </a:r>
          </a:p>
          <a:p>
            <a:r>
              <a:rPr lang="en-US" dirty="0" smtClean="0"/>
              <a:t>Timber and firewood would be produced for fuel and building materials in the second zone. Before industrialization (and coal power), wood was a very important fuel for heating and cooking. Wood is very heavy and difficult to transport so it is located as close to the city as possible. </a:t>
            </a:r>
          </a:p>
          <a:p>
            <a:r>
              <a:rPr lang="en-US" dirty="0" smtClean="0"/>
              <a:t>The third zone consists of extensive fields crops such as grains for bread. Since grains last longer than dairy products and are much lighter than fuel, reducing transport costs, they can be located further from the city. </a:t>
            </a:r>
          </a:p>
          <a:p>
            <a:r>
              <a:rPr lang="en-US" dirty="0" smtClean="0"/>
              <a:t>Ranching is located in the final ring surrounding the central city. Animals can be raised far from the city because they are self-transporting. Animals can walk to the central city for sale or for butchering. </a:t>
            </a:r>
          </a:p>
          <a:p>
            <a:r>
              <a:rPr lang="en-US" dirty="0" smtClean="0"/>
              <a:t>Beyond the fourth ring lies the unoccupied wilderness, which is too great a distance from the central city for any type of agricultural product.</a:t>
            </a:r>
            <a:endParaRPr lang="en-US" dirty="0"/>
          </a:p>
        </p:txBody>
      </p:sp>
    </p:spTree>
  </p:cSld>
  <p:clrMapOvr>
    <a:masterClrMapping/>
  </p:clrMapOvr>
  <p:transition spd="med">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685800"/>
          </a:xfrm>
        </p:spPr>
        <p:style>
          <a:lnRef idx="1">
            <a:schemeClr val="accent2"/>
          </a:lnRef>
          <a:fillRef idx="2">
            <a:schemeClr val="accent2"/>
          </a:fillRef>
          <a:effectRef idx="1">
            <a:schemeClr val="accent2"/>
          </a:effectRef>
          <a:fontRef idx="minor">
            <a:schemeClr val="dk1"/>
          </a:fontRef>
        </p:style>
        <p:txBody>
          <a:bodyPr/>
          <a:lstStyle/>
          <a:p>
            <a:r>
              <a:rPr lang="en-US" dirty="0"/>
              <a:t>Von Thünen Model</a:t>
            </a:r>
          </a:p>
        </p:txBody>
      </p:sp>
      <p:sp>
        <p:nvSpPr>
          <p:cNvPr id="23557" name="Text Box 5"/>
          <p:cNvSpPr txBox="1">
            <a:spLocks noChangeArrowheads="1"/>
          </p:cNvSpPr>
          <p:nvPr/>
        </p:nvSpPr>
        <p:spPr bwMode="auto">
          <a:xfrm>
            <a:off x="533400" y="5791200"/>
            <a:ext cx="7699375" cy="825500"/>
          </a:xfrm>
          <a:prstGeom prst="rect">
            <a:avLst/>
          </a:prstGeom>
          <a:noFill/>
          <a:ln w="9525">
            <a:noFill/>
            <a:miter lim="800000"/>
            <a:headEnd/>
            <a:tailEnd/>
          </a:ln>
          <a:effectLst/>
        </p:spPr>
        <p:txBody>
          <a:bodyPr>
            <a:spAutoFit/>
          </a:bodyPr>
          <a:lstStyle/>
          <a:p>
            <a:pPr marL="1027113" indent="-1027113"/>
            <a:r>
              <a:rPr lang="en-US"/>
              <a:t>Fig. 10-13: Von Thünen’s model shows how distance from a city or market affects the choice of agricultural activity in (a) a uniform landscape and (b) one with a river. </a:t>
            </a:r>
          </a:p>
        </p:txBody>
      </p:sp>
      <p:pic>
        <p:nvPicPr>
          <p:cNvPr id="23559" name="Picture 7"/>
          <p:cNvPicPr>
            <a:picLocks noGrp="1" noChangeAspect="1" noChangeArrowheads="1"/>
          </p:cNvPicPr>
          <p:nvPr>
            <p:ph idx="1"/>
          </p:nvPr>
        </p:nvPicPr>
        <p:blipFill>
          <a:blip r:embed="rId2" cstate="print"/>
          <a:srcRect/>
          <a:stretch>
            <a:fillRect/>
          </a:stretch>
        </p:blipFill>
        <p:spPr>
          <a:xfrm>
            <a:off x="685800" y="1228725"/>
            <a:ext cx="7772400" cy="4333875"/>
          </a:xfrm>
        </p:spPr>
      </p:pic>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sz="4400" dirty="0" smtClean="0"/>
              <a:t>Things to consider about </a:t>
            </a:r>
            <a:br>
              <a:rPr lang="en-US" sz="4400" dirty="0" smtClean="0"/>
            </a:br>
            <a:r>
              <a:rPr lang="en-US" sz="4400" dirty="0" smtClean="0"/>
              <a:t>Von Thunen’s Model</a:t>
            </a:r>
            <a:endParaRPr lang="en-US" sz="4400" dirty="0"/>
          </a:p>
        </p:txBody>
      </p:sp>
      <p:sp>
        <p:nvSpPr>
          <p:cNvPr id="3" name="Content Placeholder 2"/>
          <p:cNvSpPr>
            <a:spLocks noGrp="1"/>
          </p:cNvSpPr>
          <p:nvPr>
            <p:ph idx="1"/>
          </p:nvPr>
        </p:nvSpPr>
        <p:spPr/>
        <p:txBody>
          <a:bodyPr>
            <a:normAutofit fontScale="55000" lnSpcReduction="20000"/>
          </a:bodyPr>
          <a:lstStyle/>
          <a:p>
            <a:pPr>
              <a:buNone/>
            </a:pPr>
            <a:r>
              <a:rPr lang="en-US" sz="3800" dirty="0" smtClean="0"/>
              <a:t>	</a:t>
            </a:r>
            <a:r>
              <a:rPr lang="en-US" sz="3800" b="1" dirty="0" smtClean="0"/>
              <a:t>Von Thunen's model was created before industrialization and is based on the following limiting assumptions: </a:t>
            </a:r>
          </a:p>
          <a:p>
            <a:pPr lvl="1"/>
            <a:r>
              <a:rPr lang="en-US" sz="3800" dirty="0" smtClean="0"/>
              <a:t>The city is located centrally within an "Isolated State" which is self sufficient and has no external influences. </a:t>
            </a:r>
            <a:endParaRPr lang="en-US" sz="5900" dirty="0" smtClean="0"/>
          </a:p>
          <a:p>
            <a:pPr lvl="1"/>
            <a:r>
              <a:rPr lang="en-US" sz="3800" dirty="0" smtClean="0"/>
              <a:t>The Isolated State is surrounded by an unoccupied wilderness. </a:t>
            </a:r>
            <a:endParaRPr lang="en-US" sz="5900" dirty="0" smtClean="0"/>
          </a:p>
          <a:p>
            <a:pPr lvl="1"/>
            <a:r>
              <a:rPr lang="en-US" sz="3800" dirty="0" smtClean="0"/>
              <a:t>The land of the State is completely flat and has no rivers or mountains to interrupt the terrain. </a:t>
            </a:r>
            <a:endParaRPr lang="en-US" sz="5900" dirty="0" smtClean="0"/>
          </a:p>
          <a:p>
            <a:pPr lvl="1"/>
            <a:r>
              <a:rPr lang="en-US" sz="3800" dirty="0" smtClean="0"/>
              <a:t>The soil quality and climate are consistent throughout the State. </a:t>
            </a:r>
            <a:endParaRPr lang="en-US" sz="5900" dirty="0" smtClean="0"/>
          </a:p>
          <a:p>
            <a:pPr lvl="1"/>
            <a:r>
              <a:rPr lang="en-US" sz="3800" dirty="0" smtClean="0"/>
              <a:t>Farmers in the Isolated State transport their own goods to market via oxcart, across land, directly to the central city. Therefore, there are no roads. </a:t>
            </a:r>
            <a:endParaRPr lang="en-US" sz="5900" dirty="0" smtClean="0"/>
          </a:p>
          <a:p>
            <a:pPr lvl="1"/>
            <a:r>
              <a:rPr lang="en-US" sz="3800" dirty="0" smtClean="0"/>
              <a:t>Farmers act to maximize profits. </a:t>
            </a:r>
            <a:endParaRPr lang="en-US" sz="5900" dirty="0" smtClean="0"/>
          </a:p>
          <a:p>
            <a:pPr>
              <a:buNone/>
            </a:pPr>
            <a:endParaRPr lang="en-US" dirty="0"/>
          </a:p>
        </p:txBody>
      </p:sp>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sz="4000" dirty="0" smtClean="0">
                <a:effectLst>
                  <a:outerShdw blurRad="38100" dist="38100" dir="2700000" algn="tl">
                    <a:srgbClr val="000000"/>
                  </a:outerShdw>
                </a:effectLst>
                <a:latin typeface="MicrogrammaDMedExt" pitchFamily="34" charset="0"/>
              </a:rPr>
              <a:t>Boserup’s 5 stages of intensification</a:t>
            </a:r>
            <a:endParaRPr lang="en-US" sz="4000" dirty="0"/>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r>
              <a:rPr lang="en-US" dirty="0" smtClean="0"/>
              <a:t>Boserup identified the theory that, as population increases, people and cultures are compelled to develop and expand their agricultural intensification in order to feed the increasing population. </a:t>
            </a:r>
          </a:p>
          <a:p>
            <a:r>
              <a:rPr lang="en-US" dirty="0" smtClean="0"/>
              <a:t>His first proposal goes through 5 stages of intensification.</a:t>
            </a:r>
          </a:p>
          <a:p>
            <a:pPr marL="963613" lvl="1" indent="-514350">
              <a:buFont typeface="+mj-lt"/>
              <a:buAutoNum type="arabicPeriod"/>
            </a:pPr>
            <a:r>
              <a:rPr lang="en-US" dirty="0" smtClean="0"/>
              <a:t>Forest fallow – 20 years</a:t>
            </a:r>
          </a:p>
          <a:p>
            <a:pPr marL="963613" lvl="1" indent="-514350">
              <a:buFont typeface="+mj-lt"/>
              <a:buAutoNum type="arabicPeriod"/>
            </a:pPr>
            <a:r>
              <a:rPr lang="en-US" dirty="0" smtClean="0"/>
              <a:t>Bush fallow – 10 years</a:t>
            </a:r>
          </a:p>
          <a:p>
            <a:pPr marL="963613" lvl="1" indent="-514350">
              <a:buFont typeface="+mj-lt"/>
              <a:buAutoNum type="arabicPeriod"/>
            </a:pPr>
            <a:r>
              <a:rPr lang="en-US" dirty="0" smtClean="0"/>
              <a:t>Short fallow – 2 years</a:t>
            </a:r>
          </a:p>
          <a:p>
            <a:pPr marL="963613" lvl="1" indent="-514350">
              <a:buFont typeface="+mj-lt"/>
              <a:buAutoNum type="arabicPeriod"/>
            </a:pPr>
            <a:r>
              <a:rPr lang="en-US" dirty="0" smtClean="0"/>
              <a:t>Annual cropping – Once a year</a:t>
            </a:r>
          </a:p>
          <a:p>
            <a:pPr marL="963613" lvl="1" indent="-514350">
              <a:buFont typeface="+mj-lt"/>
              <a:buAutoNum type="arabicPeriod"/>
            </a:pPr>
            <a:r>
              <a:rPr lang="en-US" dirty="0" smtClean="0"/>
              <a:t>Multicropping – Several times a year</a:t>
            </a:r>
          </a:p>
          <a:p>
            <a:pPr marL="660400" indent="-514350"/>
            <a:r>
              <a:rPr lang="en-US" dirty="0" smtClean="0"/>
              <a:t>The second manner in which production is increased is through the adoption of new farming methods and basic technology</a:t>
            </a:r>
          </a:p>
          <a:p>
            <a:pPr marL="660400" indent="-514350"/>
            <a:endParaRPr lang="en-US" dirty="0" smtClean="0"/>
          </a:p>
          <a:p>
            <a:pPr marL="963613" lvl="1" indent="-514350">
              <a:buFont typeface="+mj-lt"/>
              <a:buAutoNum type="arabicPeriod"/>
            </a:pPr>
            <a:endParaRPr lang="en-US" dirty="0" smtClean="0"/>
          </a:p>
          <a:p>
            <a:pPr marL="963613" lvl="1" indent="-514350">
              <a:buFont typeface="+mj-lt"/>
              <a:buAutoNum type="arabicPeriod"/>
            </a:pPr>
            <a:endParaRPr lang="en-US" dirty="0" smtClean="0"/>
          </a:p>
          <a:p>
            <a:endParaRPr lang="en-US" dirty="0"/>
          </a:p>
        </p:txBody>
      </p:sp>
    </p:spTree>
  </p:cSld>
  <p:clrMapOvr>
    <a:masterClrMapping/>
  </p:clrMapOvr>
  <p:transition spd="med">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style>
          <a:lnRef idx="1">
            <a:schemeClr val="accent2"/>
          </a:lnRef>
          <a:fillRef idx="2">
            <a:schemeClr val="accent2"/>
          </a:fillRef>
          <a:effectRef idx="1">
            <a:schemeClr val="accent2"/>
          </a:effectRef>
          <a:fontRef idx="minor">
            <a:schemeClr val="dk1"/>
          </a:fontRef>
        </p:style>
        <p:txBody>
          <a:bodyPr/>
          <a:lstStyle/>
          <a:p>
            <a:pPr algn="ctr"/>
            <a:r>
              <a:rPr lang="en-US" dirty="0" smtClean="0"/>
              <a:t>U.S. Government Policies</a:t>
            </a:r>
            <a:endParaRPr lang="en-US" dirty="0"/>
          </a:p>
        </p:txBody>
      </p:sp>
      <p:sp>
        <p:nvSpPr>
          <p:cNvPr id="3" name="Content Placeholder 2"/>
          <p:cNvSpPr>
            <a:spLocks noGrp="1"/>
          </p:cNvSpPr>
          <p:nvPr>
            <p:ph idx="1"/>
          </p:nvPr>
        </p:nvSpPr>
        <p:spPr>
          <a:xfrm>
            <a:off x="457200" y="1371600"/>
            <a:ext cx="7467600" cy="4525963"/>
          </a:xfrm>
        </p:spPr>
        <p:txBody>
          <a:bodyPr/>
          <a:lstStyle/>
          <a:p>
            <a:r>
              <a:rPr lang="en-US" dirty="0" smtClean="0"/>
              <a:t>Farmers are encouraged to avoid producing crops that are in excess supply</a:t>
            </a:r>
          </a:p>
          <a:p>
            <a:r>
              <a:rPr lang="en-US" dirty="0" smtClean="0"/>
              <a:t>Planting fallow crops that restore nutrients to the soil and help hold the soil</a:t>
            </a:r>
          </a:p>
          <a:p>
            <a:r>
              <a:rPr lang="en-US" dirty="0" smtClean="0"/>
              <a:t>Pays farmers when the difference between the market price and the target price</a:t>
            </a:r>
          </a:p>
          <a:p>
            <a:r>
              <a:rPr lang="en-US" dirty="0" smtClean="0"/>
              <a:t>Government buys surplus foods and sells or donates it to foreign government</a:t>
            </a:r>
            <a:endParaRPr lang="en-US" dirty="0"/>
          </a:p>
        </p:txBody>
      </p:sp>
    </p:spTree>
  </p:cSld>
  <p:clrMapOvr>
    <a:masterClrMapping/>
  </p:clrMapOvr>
  <p:transition spd="med">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8001000" cy="762000"/>
          </a:xfrm>
        </p:spPr>
        <p:txBody>
          <a:bodyPr/>
          <a:lstStyle/>
          <a:p>
            <a:r>
              <a:rPr lang="en-US"/>
              <a:t>Economic Issues of Agriculture</a:t>
            </a:r>
          </a:p>
        </p:txBody>
      </p:sp>
      <p:sp>
        <p:nvSpPr>
          <p:cNvPr id="6147" name="Rectangle 3"/>
          <p:cNvSpPr>
            <a:spLocks noGrp="1" noChangeArrowheads="1"/>
          </p:cNvSpPr>
          <p:nvPr>
            <p:ph type="body" idx="1"/>
          </p:nvPr>
        </p:nvSpPr>
        <p:spPr>
          <a:xfrm>
            <a:off x="533400" y="1600200"/>
            <a:ext cx="8001000" cy="4572000"/>
          </a:xfrm>
        </p:spPr>
        <p:txBody>
          <a:bodyPr>
            <a:normAutofit fontScale="92500" lnSpcReduction="10000"/>
          </a:bodyPr>
          <a:lstStyle/>
          <a:p>
            <a:r>
              <a:rPr lang="en-US" dirty="0"/>
              <a:t>Challenges for commercial farmers</a:t>
            </a:r>
          </a:p>
          <a:p>
            <a:pPr lvl="1"/>
            <a:r>
              <a:rPr lang="en-US" dirty="0"/>
              <a:t>Overproduction</a:t>
            </a:r>
          </a:p>
          <a:p>
            <a:pPr lvl="1"/>
            <a:r>
              <a:rPr lang="en-US" dirty="0"/>
              <a:t>Sustainable agriculture</a:t>
            </a:r>
          </a:p>
          <a:p>
            <a:endParaRPr lang="en-US" sz="800" dirty="0"/>
          </a:p>
          <a:p>
            <a:r>
              <a:rPr lang="en-US" dirty="0"/>
              <a:t>Challenges for subsistence farmers</a:t>
            </a:r>
          </a:p>
          <a:p>
            <a:pPr lvl="1"/>
            <a:r>
              <a:rPr lang="en-US" dirty="0"/>
              <a:t>Population growth</a:t>
            </a:r>
          </a:p>
          <a:p>
            <a:pPr lvl="1"/>
            <a:r>
              <a:rPr lang="en-US" dirty="0"/>
              <a:t>International trade</a:t>
            </a:r>
          </a:p>
          <a:p>
            <a:endParaRPr lang="en-US" sz="800" dirty="0"/>
          </a:p>
          <a:p>
            <a:r>
              <a:rPr lang="en-US" dirty="0"/>
              <a:t>Increasing food </a:t>
            </a:r>
            <a:r>
              <a:rPr lang="en-US" dirty="0" smtClean="0"/>
              <a:t>supply</a:t>
            </a:r>
          </a:p>
          <a:p>
            <a:pPr lvl="1"/>
            <a:r>
              <a:rPr lang="en-US" dirty="0" smtClean="0"/>
              <a:t>Oceans</a:t>
            </a:r>
          </a:p>
          <a:p>
            <a:pPr lvl="1"/>
            <a:r>
              <a:rPr lang="en-US" dirty="0" smtClean="0"/>
              <a:t>High Protein Cereals</a:t>
            </a:r>
          </a:p>
          <a:p>
            <a:pPr lvl="1"/>
            <a:r>
              <a:rPr lang="en-US" dirty="0" smtClean="0"/>
              <a:t>Improved Palatability</a:t>
            </a:r>
          </a:p>
        </p:txBody>
      </p:sp>
    </p:spTree>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Green Revolution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term "</a:t>
            </a:r>
            <a:r>
              <a:rPr lang="en-US" b="1" dirty="0" smtClean="0"/>
              <a:t>Green Revolution</a:t>
            </a:r>
            <a:r>
              <a:rPr lang="en-US" dirty="0" smtClean="0"/>
              <a:t>" was first used in 1968 by former USAID director </a:t>
            </a:r>
            <a:r>
              <a:rPr lang="en-US" b="1" i="1" dirty="0" smtClean="0"/>
              <a:t>William Gaud</a:t>
            </a:r>
            <a:r>
              <a:rPr lang="en-US" dirty="0" smtClean="0"/>
              <a:t>, who noted the spread of the new technologies</a:t>
            </a:r>
          </a:p>
          <a:p>
            <a:r>
              <a:rPr lang="en-US" dirty="0" smtClean="0"/>
              <a:t>Stems from two basic principals</a:t>
            </a:r>
          </a:p>
          <a:p>
            <a:pPr marL="963613" lvl="1" indent="-514350">
              <a:buFont typeface="+mj-lt"/>
              <a:buAutoNum type="arabicPeriod"/>
            </a:pPr>
            <a:r>
              <a:rPr lang="en-US" dirty="0" smtClean="0"/>
              <a:t>Introduction of new higher yield seeds</a:t>
            </a:r>
          </a:p>
          <a:p>
            <a:pPr marL="963613" lvl="1" indent="-514350">
              <a:buFont typeface="+mj-lt"/>
              <a:buAutoNum type="arabicPeriod"/>
            </a:pPr>
            <a:r>
              <a:rPr lang="en-US" dirty="0" smtClean="0"/>
              <a:t>Expanded use of fertilizers</a:t>
            </a:r>
          </a:p>
          <a:p>
            <a:r>
              <a:rPr lang="en-US" dirty="0" smtClean="0"/>
              <a:t>Because of the Green Revolution, agricultural productivity at a global scale has increased faster than population growth. </a:t>
            </a:r>
          </a:p>
        </p:txBody>
      </p:sp>
    </p:spTree>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Green Revolution</a:t>
            </a:r>
            <a:endParaRPr lang="en-US" dirty="0"/>
          </a:p>
        </p:txBody>
      </p:sp>
      <p:sp>
        <p:nvSpPr>
          <p:cNvPr id="3" name="Content Placeholder 2"/>
          <p:cNvSpPr>
            <a:spLocks noGrp="1"/>
          </p:cNvSpPr>
          <p:nvPr>
            <p:ph idx="1"/>
          </p:nvPr>
        </p:nvSpPr>
        <p:spPr>
          <a:xfrm>
            <a:off x="0" y="1600200"/>
            <a:ext cx="9144000" cy="5257800"/>
          </a:xfrm>
        </p:spPr>
        <p:txBody>
          <a:bodyPr numCol="2">
            <a:noAutofit/>
          </a:bodyPr>
          <a:lstStyle/>
          <a:p>
            <a:pPr>
              <a:buNone/>
            </a:pPr>
            <a:r>
              <a:rPr lang="en-US" sz="1200" dirty="0" smtClean="0"/>
              <a:t>Overall, the Green Revolution was a major achievement for</a:t>
            </a:r>
          </a:p>
          <a:p>
            <a:pPr>
              <a:buNone/>
            </a:pPr>
            <a:r>
              <a:rPr lang="en-US" sz="1200" dirty="0" smtClean="0"/>
              <a:t>many developing countries and gave them an unprecedented</a:t>
            </a:r>
          </a:p>
          <a:p>
            <a:pPr>
              <a:buNone/>
            </a:pPr>
            <a:r>
              <a:rPr lang="en-US" sz="1200" dirty="0" smtClean="0"/>
              <a:t>level of national food security. It represented the successful</a:t>
            </a:r>
          </a:p>
          <a:p>
            <a:pPr>
              <a:buNone/>
            </a:pPr>
            <a:r>
              <a:rPr lang="en-US" sz="1200" dirty="0" smtClean="0"/>
              <a:t>adaptation and transfer of the same scientific revolution in</a:t>
            </a:r>
          </a:p>
          <a:p>
            <a:pPr>
              <a:buNone/>
            </a:pPr>
            <a:r>
              <a:rPr lang="en-US" sz="1200" dirty="0" smtClean="0"/>
              <a:t>agriculture that the industrial countries had already</a:t>
            </a:r>
          </a:p>
          <a:p>
            <a:pPr>
              <a:buNone/>
            </a:pPr>
            <a:r>
              <a:rPr lang="en-US" sz="1200" dirty="0" smtClean="0"/>
              <a:t>appropriated for themselves. The Green Revolution also lifted</a:t>
            </a:r>
          </a:p>
          <a:p>
            <a:pPr>
              <a:buNone/>
            </a:pPr>
            <a:r>
              <a:rPr lang="en-US" sz="1200" dirty="0" smtClean="0"/>
              <a:t>large numbers of poor people out of poverty and helped many</a:t>
            </a:r>
          </a:p>
          <a:p>
            <a:pPr>
              <a:buNone/>
            </a:pPr>
            <a:r>
              <a:rPr lang="en-US" sz="1200" dirty="0" err="1" smtClean="0"/>
              <a:t>nonpoor</a:t>
            </a:r>
            <a:r>
              <a:rPr lang="en-US" sz="1200" dirty="0" smtClean="0"/>
              <a:t> people avoid the poverty and hunger they would have</a:t>
            </a:r>
          </a:p>
          <a:p>
            <a:pPr>
              <a:buNone/>
            </a:pPr>
            <a:r>
              <a:rPr lang="en-US" sz="1200" dirty="0" smtClean="0"/>
              <a:t>experienced had the Green Revolution not occurred. The</a:t>
            </a:r>
          </a:p>
          <a:p>
            <a:pPr>
              <a:buNone/>
            </a:pPr>
            <a:r>
              <a:rPr lang="en-US" sz="1200" dirty="0" smtClean="0"/>
              <a:t>largest benefits to the poor were mostly indirect, in the form</a:t>
            </a:r>
          </a:p>
          <a:p>
            <a:pPr>
              <a:buNone/>
            </a:pPr>
            <a:r>
              <a:rPr lang="en-US" sz="1200" dirty="0" smtClean="0"/>
              <a:t>of lower food prices, increased migration opportunities, and</a:t>
            </a:r>
          </a:p>
          <a:p>
            <a:pPr>
              <a:buNone/>
            </a:pPr>
            <a:r>
              <a:rPr lang="en-US" sz="1200" dirty="0" smtClean="0"/>
              <a:t>greater employment in the rural nonfarm economy. The direct</a:t>
            </a:r>
          </a:p>
          <a:p>
            <a:pPr>
              <a:buNone/>
            </a:pPr>
            <a:r>
              <a:rPr lang="en-US" sz="1200" dirty="0" smtClean="0"/>
              <a:t>benefits to the poor through their own on-farm adoption,</a:t>
            </a:r>
          </a:p>
          <a:p>
            <a:pPr>
              <a:buNone/>
            </a:pPr>
            <a:r>
              <a:rPr lang="en-US" sz="1200" dirty="0" smtClean="0"/>
              <a:t>greater agricultural employment, and empowerment have been</a:t>
            </a:r>
          </a:p>
          <a:p>
            <a:pPr>
              <a:buNone/>
            </a:pPr>
            <a:r>
              <a:rPr lang="en-US" sz="1200" dirty="0" smtClean="0"/>
              <a:t>more mixed and depend heavily on local socioeconomic</a:t>
            </a:r>
          </a:p>
          <a:p>
            <a:pPr>
              <a:buNone/>
            </a:pPr>
            <a:r>
              <a:rPr lang="en-US" sz="1200" dirty="0" smtClean="0"/>
              <a:t>conditions. In many cases inequalities between regions and</a:t>
            </a:r>
          </a:p>
          <a:p>
            <a:pPr>
              <a:buNone/>
            </a:pPr>
            <a:r>
              <a:rPr lang="en-US" sz="1200" dirty="0" smtClean="0"/>
              <a:t>communities that adopted Green Revolution technologies and</a:t>
            </a:r>
          </a:p>
          <a:p>
            <a:pPr>
              <a:buNone/>
            </a:pPr>
            <a:r>
              <a:rPr lang="en-US" sz="1200" dirty="0" smtClean="0"/>
              <a:t>those that did not also worsened. At the same time, the Green</a:t>
            </a:r>
          </a:p>
          <a:p>
            <a:pPr>
              <a:buNone/>
            </a:pPr>
            <a:r>
              <a:rPr lang="en-US" sz="1200" dirty="0" smtClean="0"/>
              <a:t>Revolution had many negative environmental impacts that have</a:t>
            </a:r>
          </a:p>
          <a:p>
            <a:pPr>
              <a:buNone/>
            </a:pPr>
            <a:r>
              <a:rPr lang="en-US" sz="1200" dirty="0" smtClean="0"/>
              <a:t>still to be adequately redressed.</a:t>
            </a:r>
          </a:p>
          <a:p>
            <a:pPr>
              <a:buNone/>
            </a:pPr>
            <a:r>
              <a:rPr lang="en-US" sz="1200" dirty="0" smtClean="0"/>
              <a:t>Agricultural research remains a potent force for good in the</a:t>
            </a:r>
          </a:p>
          <a:p>
            <a:pPr>
              <a:buNone/>
            </a:pPr>
            <a:r>
              <a:rPr lang="en-US" sz="1200" dirty="0" smtClean="0"/>
              <a:t>developing world and is the key to increasing yields further to</a:t>
            </a:r>
          </a:p>
          <a:p>
            <a:pPr>
              <a:buNone/>
            </a:pPr>
            <a:r>
              <a:rPr lang="en-US" sz="1200" dirty="0" smtClean="0"/>
              <a:t>meet the continuing growth of food needs in developing countries.</a:t>
            </a:r>
          </a:p>
          <a:p>
            <a:pPr>
              <a:buNone/>
            </a:pPr>
            <a:r>
              <a:rPr lang="en-US" sz="1200" dirty="0" smtClean="0"/>
              <a:t>This need is especially urgent in Sub-Saharan Africa, which</a:t>
            </a:r>
          </a:p>
          <a:p>
            <a:pPr>
              <a:buNone/>
            </a:pPr>
            <a:r>
              <a:rPr lang="en-US" sz="1200" dirty="0" smtClean="0"/>
              <a:t>has yet to experience an agricultural revolution of its own. But</a:t>
            </a:r>
          </a:p>
          <a:p>
            <a:pPr>
              <a:buNone/>
            </a:pPr>
            <a:r>
              <a:rPr lang="en-US" sz="1200" dirty="0" smtClean="0"/>
              <a:t>simply adding to the pile of food will not be enough. The indirect</a:t>
            </a:r>
          </a:p>
          <a:p>
            <a:pPr>
              <a:buNone/>
            </a:pPr>
            <a:r>
              <a:rPr lang="en-US" sz="1200" dirty="0" smtClean="0"/>
              <a:t>benefits for the poor are likely to be weaker in the future</a:t>
            </a:r>
          </a:p>
          <a:p>
            <a:pPr>
              <a:buNone/>
            </a:pPr>
            <a:r>
              <a:rPr lang="en-US" sz="1200" dirty="0" smtClean="0"/>
              <a:t>as globalization and trade make food prices less responsive to</a:t>
            </a:r>
          </a:p>
          <a:p>
            <a:pPr>
              <a:buNone/>
            </a:pPr>
            <a:r>
              <a:rPr lang="en-US" sz="1200" dirty="0" smtClean="0"/>
              <a:t>local production and as agriculture becomes less important to</a:t>
            </a:r>
          </a:p>
          <a:p>
            <a:pPr>
              <a:buNone/>
            </a:pPr>
            <a:r>
              <a:rPr lang="en-US" sz="1200" dirty="0" smtClean="0"/>
              <a:t>the livelihoods of the poor. Policymakers will need to target the</a:t>
            </a:r>
          </a:p>
          <a:p>
            <a:pPr>
              <a:buNone/>
            </a:pPr>
            <a:r>
              <a:rPr lang="en-US" sz="1200" dirty="0" smtClean="0"/>
              <a:t>poor more precisely to ensure that poor people receive</a:t>
            </a:r>
          </a:p>
          <a:p>
            <a:pPr>
              <a:buNone/>
            </a:pPr>
            <a:r>
              <a:rPr lang="en-US" sz="1200" dirty="0" smtClean="0"/>
              <a:t>greater direct benefits from new technologies. New technologies</a:t>
            </a:r>
          </a:p>
          <a:p>
            <a:pPr>
              <a:buNone/>
            </a:pPr>
            <a:r>
              <a:rPr lang="en-US" sz="1200" dirty="0" smtClean="0"/>
              <a:t>will also need to be more environmentally sustainable. By</a:t>
            </a:r>
          </a:p>
          <a:p>
            <a:pPr>
              <a:buNone/>
            </a:pPr>
            <a:r>
              <a:rPr lang="en-US" sz="1200" dirty="0" smtClean="0"/>
              <a:t>building on the strengths of the Green Revolution while seeking</a:t>
            </a:r>
          </a:p>
          <a:p>
            <a:pPr>
              <a:buNone/>
            </a:pPr>
            <a:r>
              <a:rPr lang="en-US" sz="1200" dirty="0" smtClean="0"/>
              <a:t>to avoid its weaknesses, scientists and policymakers can</a:t>
            </a:r>
          </a:p>
          <a:p>
            <a:pPr>
              <a:buNone/>
            </a:pPr>
            <a:r>
              <a:rPr lang="en-US" sz="1200" dirty="0" smtClean="0"/>
              <a:t>take significant steps toward achieving sustainable food security</a:t>
            </a:r>
          </a:p>
          <a:p>
            <a:pPr>
              <a:buNone/>
            </a:pPr>
            <a:r>
              <a:rPr lang="en-US" sz="1200" dirty="0" smtClean="0"/>
              <a:t>for all the world’s people.</a:t>
            </a:r>
            <a:endParaRPr lang="en-US" sz="1200" dirty="0"/>
          </a:p>
        </p:txBody>
      </p:sp>
    </p:spTree>
  </p:cSld>
  <p:clrMapOvr>
    <a:masterClrMapping/>
  </p:clrMapOvr>
  <p:transition spd="med">
    <p:newsflash/>
  </p:transition>
  <p:timing>
    <p:tnLst>
      <p:par>
        <p:cTn id="1" dur="indefinite" restart="never" nodeType="tmRoot"/>
      </p:par>
    </p:tnLst>
  </p:timing>
</p:sld>
</file>

<file path=ppt/theme/theme1.xml><?xml version="1.0" encoding="utf-8"?>
<a:theme xmlns:a="http://schemas.openxmlformats.org/drawingml/2006/main" name="Corinthian columns design template">
  <a:themeElements>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Corinthian columns design template">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inthian colum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inthian colum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inthian colum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inthian colum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inthian colum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inthian colum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inthian colum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inthian colum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inthian column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inthian column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inthian column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inthian column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2251</TotalTime>
  <Words>1096</Words>
  <Application>Microsoft Office PowerPoint</Application>
  <PresentationFormat>On-screen Show (4:3)</PresentationFormat>
  <Paragraphs>117</Paragraphs>
  <Slides>18</Slides>
  <Notes>0</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Corinthian columns design template</vt:lpstr>
      <vt:lpstr>Technic</vt:lpstr>
      <vt:lpstr>Von Thünen Model</vt:lpstr>
      <vt:lpstr>Von Thünen Model’s 4 Rings</vt:lpstr>
      <vt:lpstr>Von Thünen Model</vt:lpstr>
      <vt:lpstr>Things to consider about  Von Thunen’s Model</vt:lpstr>
      <vt:lpstr>Boserup’s 5 stages of intensification</vt:lpstr>
      <vt:lpstr>U.S. Government Policies</vt:lpstr>
      <vt:lpstr>Economic Issues of Agriculture</vt:lpstr>
      <vt:lpstr>Green Revolution</vt:lpstr>
      <vt:lpstr>Green Revolution</vt:lpstr>
      <vt:lpstr>Green Revolution Experiments</vt:lpstr>
      <vt:lpstr>Organic Farm in Washington</vt:lpstr>
      <vt:lpstr>Free-range Chickens</vt:lpstr>
      <vt:lpstr>Genetically Modified Foods</vt:lpstr>
      <vt:lpstr>Desertification Hazard</vt:lpstr>
      <vt:lpstr>Grain Importers &amp; Exporters</vt:lpstr>
      <vt:lpstr>Undernourished Proportion</vt:lpstr>
      <vt:lpstr>Population and Grain Production in Africa, 1961-2005</vt:lpstr>
      <vt:lpstr>The Sahel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Geography</dc:title>
  <dc:creator>a</dc:creator>
  <cp:lastModifiedBy>jane.martinez</cp:lastModifiedBy>
  <cp:revision>147</cp:revision>
  <dcterms:created xsi:type="dcterms:W3CDTF">2006-10-18T12:07:14Z</dcterms:created>
  <dcterms:modified xsi:type="dcterms:W3CDTF">2009-12-15T02:35:04Z</dcterms:modified>
</cp:coreProperties>
</file>